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9" r:id="rId2"/>
    <p:sldId id="257" r:id="rId3"/>
    <p:sldId id="260" r:id="rId4"/>
    <p:sldId id="266" r:id="rId5"/>
    <p:sldId id="261" r:id="rId6"/>
    <p:sldId id="267" r:id="rId7"/>
    <p:sldId id="259" r:id="rId8"/>
    <p:sldId id="268" r:id="rId9"/>
    <p:sldId id="258" r:id="rId10"/>
    <p:sldId id="265" r:id="rId11"/>
    <p:sldId id="263" r:id="rId12"/>
    <p:sldId id="262" r:id="rId13"/>
    <p:sldId id="295" r:id="rId14"/>
    <p:sldId id="264" r:id="rId15"/>
    <p:sldId id="297" r:id="rId16"/>
    <p:sldId id="294" r:id="rId17"/>
    <p:sldId id="298" r:id="rId18"/>
    <p:sldId id="299" r:id="rId19"/>
    <p:sldId id="300" r:id="rId20"/>
    <p:sldId id="305" r:id="rId21"/>
    <p:sldId id="306" r:id="rId22"/>
    <p:sldId id="312" r:id="rId23"/>
    <p:sldId id="301" r:id="rId24"/>
    <p:sldId id="307" r:id="rId25"/>
    <p:sldId id="310" r:id="rId26"/>
    <p:sldId id="308" r:id="rId27"/>
    <p:sldId id="313" r:id="rId28"/>
    <p:sldId id="311" r:id="rId29"/>
    <p:sldId id="29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4"/>
    <p:restoredTop sz="94582"/>
  </p:normalViewPr>
  <p:slideViewPr>
    <p:cSldViewPr>
      <p:cViewPr varScale="1">
        <p:scale>
          <a:sx n="98" d="100"/>
          <a:sy n="98" d="100"/>
        </p:scale>
        <p:origin x="200" y="3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C991D15-810D-3542-95F5-C74818C9EB56}" type="slidenum">
              <a:rPr lang="en-US" altLang="en-US" smtClean="0"/>
              <a:pPr/>
              <a:t>‹#›</a:t>
            </a:fld>
            <a:endParaRPr lang="en-US" altLang="en-US"/>
          </a:p>
        </p:txBody>
      </p:sp>
    </p:spTree>
    <p:extLst>
      <p:ext uri="{BB962C8B-B14F-4D97-AF65-F5344CB8AC3E}">
        <p14:creationId xmlns:p14="http://schemas.microsoft.com/office/powerpoint/2010/main" val="173624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CB462FC-5FD6-EA47-9F08-9BFF845CFABF}" type="slidenum">
              <a:rPr lang="en-US" altLang="en-US" smtClean="0"/>
              <a:pPr/>
              <a:t>‹#›</a:t>
            </a:fld>
            <a:endParaRPr lang="en-US" altLang="en-US"/>
          </a:p>
        </p:txBody>
      </p:sp>
    </p:spTree>
    <p:extLst>
      <p:ext uri="{BB962C8B-B14F-4D97-AF65-F5344CB8AC3E}">
        <p14:creationId xmlns:p14="http://schemas.microsoft.com/office/powerpoint/2010/main" val="390914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B67979C-A415-2A41-87BB-4F33830B8F3B}" type="slidenum">
              <a:rPr lang="en-US" altLang="en-US" smtClean="0"/>
              <a:pPr/>
              <a:t>‹#›</a:t>
            </a:fld>
            <a:endParaRPr lang="en-US" altLang="en-US"/>
          </a:p>
        </p:txBody>
      </p:sp>
    </p:spTree>
    <p:extLst>
      <p:ext uri="{BB962C8B-B14F-4D97-AF65-F5344CB8AC3E}">
        <p14:creationId xmlns:p14="http://schemas.microsoft.com/office/powerpoint/2010/main" val="229641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BC2819A-4F13-0043-9005-F24B2F27F5C2}" type="slidenum">
              <a:rPr lang="en-US" altLang="en-US" smtClean="0"/>
              <a:pPr/>
              <a:t>‹#›</a:t>
            </a:fld>
            <a:endParaRPr lang="en-US" altLang="en-US"/>
          </a:p>
        </p:txBody>
      </p:sp>
    </p:spTree>
    <p:extLst>
      <p:ext uri="{BB962C8B-B14F-4D97-AF65-F5344CB8AC3E}">
        <p14:creationId xmlns:p14="http://schemas.microsoft.com/office/powerpoint/2010/main" val="393246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9ED3418-2D46-A64A-8BA2-CFE051B60FB5}" type="slidenum">
              <a:rPr lang="en-US" altLang="en-US" smtClean="0"/>
              <a:pPr/>
              <a:t>‹#›</a:t>
            </a:fld>
            <a:endParaRPr lang="en-US" altLang="en-US"/>
          </a:p>
        </p:txBody>
      </p:sp>
    </p:spTree>
    <p:extLst>
      <p:ext uri="{BB962C8B-B14F-4D97-AF65-F5344CB8AC3E}">
        <p14:creationId xmlns:p14="http://schemas.microsoft.com/office/powerpoint/2010/main" val="367155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F477FBA-A788-4342-BE77-FD647B2D3F8C}" type="slidenum">
              <a:rPr lang="en-US" altLang="en-US" smtClean="0"/>
              <a:pPr/>
              <a:t>‹#›</a:t>
            </a:fld>
            <a:endParaRPr lang="en-US" altLang="en-US"/>
          </a:p>
        </p:txBody>
      </p:sp>
    </p:spTree>
    <p:extLst>
      <p:ext uri="{BB962C8B-B14F-4D97-AF65-F5344CB8AC3E}">
        <p14:creationId xmlns:p14="http://schemas.microsoft.com/office/powerpoint/2010/main" val="11319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82B32FA-D6CE-3E40-B646-B2A9DB2E1F6A}" type="slidenum">
              <a:rPr lang="en-US" altLang="en-US" smtClean="0"/>
              <a:pPr/>
              <a:t>‹#›</a:t>
            </a:fld>
            <a:endParaRPr lang="en-US" altLang="en-US"/>
          </a:p>
        </p:txBody>
      </p:sp>
    </p:spTree>
    <p:extLst>
      <p:ext uri="{BB962C8B-B14F-4D97-AF65-F5344CB8AC3E}">
        <p14:creationId xmlns:p14="http://schemas.microsoft.com/office/powerpoint/2010/main" val="41809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92B8E8B-6800-0844-B721-EE08DB91D5FC}" type="slidenum">
              <a:rPr lang="en-US" altLang="en-US" smtClean="0"/>
              <a:pPr/>
              <a:t>‹#›</a:t>
            </a:fld>
            <a:endParaRPr lang="en-US" altLang="en-US"/>
          </a:p>
        </p:txBody>
      </p:sp>
    </p:spTree>
    <p:extLst>
      <p:ext uri="{BB962C8B-B14F-4D97-AF65-F5344CB8AC3E}">
        <p14:creationId xmlns:p14="http://schemas.microsoft.com/office/powerpoint/2010/main" val="420244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63DF0ED-6884-BF43-BA50-A8275C7770F7}" type="slidenum">
              <a:rPr lang="en-US" altLang="en-US" smtClean="0"/>
              <a:pPr/>
              <a:t>‹#›</a:t>
            </a:fld>
            <a:endParaRPr lang="en-US" altLang="en-US"/>
          </a:p>
        </p:txBody>
      </p:sp>
    </p:spTree>
    <p:extLst>
      <p:ext uri="{BB962C8B-B14F-4D97-AF65-F5344CB8AC3E}">
        <p14:creationId xmlns:p14="http://schemas.microsoft.com/office/powerpoint/2010/main" val="324674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85D1427-18A4-9749-B372-3660D1F94D11}" type="slidenum">
              <a:rPr lang="en-US" altLang="en-US" smtClean="0"/>
              <a:pPr/>
              <a:t>‹#›</a:t>
            </a:fld>
            <a:endParaRPr lang="en-US" altLang="en-US"/>
          </a:p>
        </p:txBody>
      </p:sp>
    </p:spTree>
    <p:extLst>
      <p:ext uri="{BB962C8B-B14F-4D97-AF65-F5344CB8AC3E}">
        <p14:creationId xmlns:p14="http://schemas.microsoft.com/office/powerpoint/2010/main" val="228068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3468C72-0341-2443-9A66-8921FAC54CBD}" type="slidenum">
              <a:rPr lang="en-US" altLang="en-US" smtClean="0"/>
              <a:pPr/>
              <a:t>‹#›</a:t>
            </a:fld>
            <a:endParaRPr lang="en-US" altLang="en-US"/>
          </a:p>
        </p:txBody>
      </p:sp>
    </p:spTree>
    <p:extLst>
      <p:ext uri="{BB962C8B-B14F-4D97-AF65-F5344CB8AC3E}">
        <p14:creationId xmlns:p14="http://schemas.microsoft.com/office/powerpoint/2010/main" val="72590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257EC-8A9B-AD44-868C-6BDE53C0B8DB}" type="slidenum">
              <a:rPr lang="en-US" altLang="en-US" smtClean="0"/>
              <a:pPr/>
              <a:t>‹#›</a:t>
            </a:fld>
            <a:endParaRPr lang="en-US" altLang="en-US"/>
          </a:p>
        </p:txBody>
      </p:sp>
    </p:spTree>
    <p:extLst>
      <p:ext uri="{BB962C8B-B14F-4D97-AF65-F5344CB8AC3E}">
        <p14:creationId xmlns:p14="http://schemas.microsoft.com/office/powerpoint/2010/main" val="215692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69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Image result for lightening pictures">
            <a:extLst>
              <a:ext uri="{FF2B5EF4-FFF2-40B4-BE49-F238E27FC236}">
                <a16:creationId xmlns:a16="http://schemas.microsoft.com/office/drawing/2014/main" id="{1D71725E-7377-1342-9F9F-AD97F6FA4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121697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9" name="Picture 3">
            <a:extLst>
              <a:ext uri="{FF2B5EF4-FFF2-40B4-BE49-F238E27FC236}">
                <a16:creationId xmlns:a16="http://schemas.microsoft.com/office/drawing/2014/main" id="{6E011770-D5D5-7145-ABCD-B6EA0AC13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19" b="152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4" name="Picture 4" descr="Image result for earth no background">
            <a:extLst>
              <a:ext uri="{FF2B5EF4-FFF2-40B4-BE49-F238E27FC236}">
                <a16:creationId xmlns:a16="http://schemas.microsoft.com/office/drawing/2014/main" id="{E4E5035D-65DF-E040-84AA-FD8037B44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65532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oon no background">
            <a:extLst>
              <a:ext uri="{FF2B5EF4-FFF2-40B4-BE49-F238E27FC236}">
                <a16:creationId xmlns:a16="http://schemas.microsoft.com/office/drawing/2014/main" id="{7CAAB0AF-FA5A-8A43-B8F3-60F93BDEC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1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6" name="Picture 4" descr="Image result for sun no background">
            <a:extLst>
              <a:ext uri="{FF2B5EF4-FFF2-40B4-BE49-F238E27FC236}">
                <a16:creationId xmlns:a16="http://schemas.microsoft.com/office/drawing/2014/main" id="{06896AB3-A788-CE42-BAA2-68853CEDA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87" t="30461"/>
          <a:stretch/>
        </p:blipFill>
        <p:spPr bwMode="auto">
          <a:xfrm>
            <a:off x="0" y="-2"/>
            <a:ext cx="77726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48239"/>
      </p:ext>
    </p:extLst>
  </p:cSld>
  <p:clrMapOvr>
    <a:masterClrMapping/>
  </p:clrMapOvr>
  <mc:AlternateContent xmlns:mc="http://schemas.openxmlformats.org/markup-compatibility/2006">
    <mc:Choice xmlns:p14="http://schemas.microsoft.com/office/powerpoint/2010/main" Requires="p14">
      <p:transition spd="slow" p14:dur="1250">
        <p:strips dir="rd"/>
      </p:transition>
    </mc:Choice>
    <mc:Fallback>
      <p:transition spd="slow">
        <p:strips dir="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5" name="Picture 5" descr="Image result for milky way">
            <a:extLst>
              <a:ext uri="{FF2B5EF4-FFF2-40B4-BE49-F238E27FC236}">
                <a16:creationId xmlns:a16="http://schemas.microsoft.com/office/drawing/2014/main" id="{A10FCCA5-4F48-8847-A9AD-A5C77342EF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20" b="61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Contact Us">
            <a:extLst>
              <a:ext uri="{FF2B5EF4-FFF2-40B4-BE49-F238E27FC236}">
                <a16:creationId xmlns:a16="http://schemas.microsoft.com/office/drawing/2014/main" id="{90A2F650-04A3-E94A-AECA-E6C24FF84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25" r="10625"/>
          <a:stretch/>
        </p:blipFill>
        <p:spPr bwMode="auto">
          <a:xfrm>
            <a:off x="-3" y="0"/>
            <a:ext cx="12188952" cy="24752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24177E4-458C-D54E-9041-19B06DC9B22B}"/>
              </a:ext>
            </a:extLst>
          </p:cNvPr>
          <p:cNvSpPr/>
          <p:nvPr/>
        </p:nvSpPr>
        <p:spPr>
          <a:xfrm>
            <a:off x="0" y="3295047"/>
            <a:ext cx="12190476" cy="27432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323256" y="3697151"/>
            <a:ext cx="11489268" cy="193899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What would you want others to see in East End?</a:t>
            </a:r>
            <a:endParaRPr lang="en-US" sz="5400" dirty="0">
              <a:solidFill>
                <a:schemeClr val="bg1"/>
              </a:solidFill>
              <a:latin typeface="Copperplate Gothic Bold" panose="020E0705020206020404" pitchFamily="34" charset="77"/>
              <a:cs typeface="Arial Narrow" panose="020B0604020202020204" pitchFamily="34" charset="0"/>
            </a:endParaRPr>
          </a:p>
        </p:txBody>
      </p:sp>
      <p:cxnSp>
        <p:nvCxnSpPr>
          <p:cNvPr id="6" name="Straight Connector 5">
            <a:extLst>
              <a:ext uri="{FF2B5EF4-FFF2-40B4-BE49-F238E27FC236}">
                <a16:creationId xmlns:a16="http://schemas.microsoft.com/office/drawing/2014/main" id="{FEABDDF8-0325-1F42-9E26-37AB7FA430CA}"/>
              </a:ext>
            </a:extLst>
          </p:cNvPr>
          <p:cNvCxnSpPr>
            <a:cxnSpLocks/>
          </p:cNvCxnSpPr>
          <p:nvPr/>
        </p:nvCxnSpPr>
        <p:spPr>
          <a:xfrm rot="5400000">
            <a:off x="6096000" y="-2799429"/>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1BD1D2-100D-0D48-B254-1FDA252DCF74}"/>
              </a:ext>
            </a:extLst>
          </p:cNvPr>
          <p:cNvCxnSpPr>
            <a:cxnSpLocks/>
          </p:cNvCxnSpPr>
          <p:nvPr/>
        </p:nvCxnSpPr>
        <p:spPr>
          <a:xfrm rot="5400000">
            <a:off x="6096000" y="-56230"/>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3762F91-8216-FD4F-9644-C9D23BB347FA}"/>
              </a:ext>
            </a:extLst>
          </p:cNvPr>
          <p:cNvSpPr/>
          <p:nvPr/>
        </p:nvSpPr>
        <p:spPr>
          <a:xfrm>
            <a:off x="5878" y="2475295"/>
            <a:ext cx="12190476" cy="55849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26B57D-6158-5949-B764-DA8658603683}"/>
              </a:ext>
            </a:extLst>
          </p:cNvPr>
          <p:cNvSpPr/>
          <p:nvPr/>
        </p:nvSpPr>
        <p:spPr>
          <a:xfrm>
            <a:off x="1524" y="6299511"/>
            <a:ext cx="12190476" cy="55849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721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9983D473-730E-E641-87A7-C148934CD081}"/>
              </a:ext>
            </a:extLst>
          </p:cNvPr>
          <p:cNvSpPr txBox="1">
            <a:spLocks noChangeArrowheads="1"/>
          </p:cNvSpPr>
          <p:nvPr/>
        </p:nvSpPr>
        <p:spPr bwMode="auto">
          <a:xfrm>
            <a:off x="457200" y="2286000"/>
            <a:ext cx="11277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i="1" dirty="0">
                <a:solidFill>
                  <a:schemeClr val="bg1"/>
                </a:solidFill>
                <a:latin typeface="Arial" panose="020B0604020202020204" pitchFamily="34" charset="0"/>
                <a:cs typeface="Arial" panose="020B0604020202020204" pitchFamily="34" charset="0"/>
              </a:rPr>
              <a:t>Then news of these things came to the ears of the church in Jerusalem, and they sent out Barnabas to go as far as Antioch. When he came and had seen the grace of God, he was glad, and encouraged them all that with purpose of heart they should continue with the Lord. </a:t>
            </a:r>
          </a:p>
        </p:txBody>
      </p:sp>
      <p:sp>
        <p:nvSpPr>
          <p:cNvPr id="6" name="Rectangle 5">
            <a:extLst>
              <a:ext uri="{FF2B5EF4-FFF2-40B4-BE49-F238E27FC236}">
                <a16:creationId xmlns:a16="http://schemas.microsoft.com/office/drawing/2014/main" id="{282F7815-373E-4146-AEAD-98F0A9855E32}"/>
              </a:ext>
            </a:extLst>
          </p:cNvPr>
          <p:cNvSpPr/>
          <p:nvPr/>
        </p:nvSpPr>
        <p:spPr>
          <a:xfrm>
            <a:off x="1524" y="8467"/>
            <a:ext cx="12190476" cy="1591733"/>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a16="http://schemas.microsoft.com/office/drawing/2014/main" id="{E2358035-A0E7-5044-B626-83040208DA4C}"/>
              </a:ext>
            </a:extLst>
          </p:cNvPr>
          <p:cNvSpPr>
            <a:spLocks noGrp="1" noChangeArrowheads="1"/>
          </p:cNvSpPr>
          <p:nvPr>
            <p:ph type="title"/>
          </p:nvPr>
        </p:nvSpPr>
        <p:spPr>
          <a:xfrm>
            <a:off x="1866900" y="342900"/>
            <a:ext cx="8458200" cy="1143000"/>
          </a:xfrm>
        </p:spPr>
        <p:txBody>
          <a:bodyPr/>
          <a:lstStyle/>
          <a:p>
            <a:pPr algn="ctr"/>
            <a:r>
              <a:rPr lang="en-US" altLang="en-US" sz="6000" b="1" dirty="0">
                <a:solidFill>
                  <a:srgbClr val="FFFF00"/>
                </a:solidFill>
                <a:latin typeface="BRADDON" pitchFamily="2" charset="0"/>
              </a:rPr>
              <a:t>Acts 11:19-27 </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9983D473-730E-E641-87A7-C148934CD081}"/>
              </a:ext>
            </a:extLst>
          </p:cNvPr>
          <p:cNvSpPr txBox="1">
            <a:spLocks noChangeArrowheads="1"/>
          </p:cNvSpPr>
          <p:nvPr/>
        </p:nvSpPr>
        <p:spPr bwMode="auto">
          <a:xfrm>
            <a:off x="457200" y="2286000"/>
            <a:ext cx="11277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b="1" i="1" dirty="0">
                <a:solidFill>
                  <a:schemeClr val="bg1"/>
                </a:solidFill>
                <a:latin typeface="Arial" panose="020B0604020202020204" pitchFamily="34" charset="0"/>
                <a:cs typeface="Arial" panose="020B0604020202020204" pitchFamily="34" charset="0"/>
              </a:rPr>
              <a:t>Then news of these things came to the ears of the church in Jerusalem, and they sent out Barnabas to go as far as Antioch. When he came and </a:t>
            </a:r>
            <a:r>
              <a:rPr lang="en-US" altLang="en-US" sz="4000" b="1" i="1" dirty="0">
                <a:solidFill>
                  <a:srgbClr val="FFFF00"/>
                </a:solidFill>
                <a:latin typeface="Arial" panose="020B0604020202020204" pitchFamily="34" charset="0"/>
                <a:cs typeface="Arial" panose="020B0604020202020204" pitchFamily="34" charset="0"/>
              </a:rPr>
              <a:t>had seen the grace of God</a:t>
            </a:r>
            <a:r>
              <a:rPr lang="en-US" altLang="en-US" sz="4000" b="1" i="1" dirty="0">
                <a:solidFill>
                  <a:schemeClr val="bg1"/>
                </a:solidFill>
                <a:latin typeface="Arial" panose="020B0604020202020204" pitchFamily="34" charset="0"/>
                <a:cs typeface="Arial" panose="020B0604020202020204" pitchFamily="34" charset="0"/>
              </a:rPr>
              <a:t>, he was glad, and encouraged them all that with purpose of heart they should continue with the Lord. </a:t>
            </a:r>
          </a:p>
        </p:txBody>
      </p:sp>
      <p:sp>
        <p:nvSpPr>
          <p:cNvPr id="6" name="Rectangle 5">
            <a:extLst>
              <a:ext uri="{FF2B5EF4-FFF2-40B4-BE49-F238E27FC236}">
                <a16:creationId xmlns:a16="http://schemas.microsoft.com/office/drawing/2014/main" id="{282F7815-373E-4146-AEAD-98F0A9855E32}"/>
              </a:ext>
            </a:extLst>
          </p:cNvPr>
          <p:cNvSpPr/>
          <p:nvPr/>
        </p:nvSpPr>
        <p:spPr>
          <a:xfrm>
            <a:off x="1524" y="8467"/>
            <a:ext cx="12190476" cy="1591733"/>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a16="http://schemas.microsoft.com/office/drawing/2014/main" id="{E2358035-A0E7-5044-B626-83040208DA4C}"/>
              </a:ext>
            </a:extLst>
          </p:cNvPr>
          <p:cNvSpPr>
            <a:spLocks noGrp="1" noChangeArrowheads="1"/>
          </p:cNvSpPr>
          <p:nvPr>
            <p:ph type="title"/>
          </p:nvPr>
        </p:nvSpPr>
        <p:spPr>
          <a:xfrm>
            <a:off x="1866900" y="342900"/>
            <a:ext cx="8458200" cy="1143000"/>
          </a:xfrm>
        </p:spPr>
        <p:txBody>
          <a:bodyPr/>
          <a:lstStyle/>
          <a:p>
            <a:pPr algn="ctr"/>
            <a:r>
              <a:rPr lang="en-US" altLang="en-US" sz="6000" b="1" dirty="0">
                <a:solidFill>
                  <a:schemeClr val="accent4">
                    <a:lumMod val="60000"/>
                    <a:lumOff val="40000"/>
                  </a:schemeClr>
                </a:solidFill>
                <a:latin typeface="BRADDON" pitchFamily="2" charset="0"/>
              </a:rPr>
              <a:t>Acts 11:19-27 </a:t>
            </a:r>
          </a:p>
        </p:txBody>
      </p:sp>
    </p:spTree>
    <p:extLst>
      <p:ext uri="{BB962C8B-B14F-4D97-AF65-F5344CB8AC3E}">
        <p14:creationId xmlns:p14="http://schemas.microsoft.com/office/powerpoint/2010/main" val="288853557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457200" y="1074509"/>
            <a:ext cx="4174068" cy="4708981"/>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Seeing The Grace Of     God?</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5791200" y="305068"/>
            <a:ext cx="6096000" cy="5832366"/>
          </a:xfrm>
          <a:prstGeom prst="rect">
            <a:avLst/>
          </a:prstGeom>
          <a:noFill/>
        </p:spPr>
        <p:txBody>
          <a:bodyPr wrap="square" rtlCol="0">
            <a:spAutoFit/>
          </a:bodyPr>
          <a:lstStyle/>
          <a:p>
            <a:pPr marL="571500" indent="-571500">
              <a:spcAft>
                <a:spcPts val="600"/>
              </a:spcAft>
              <a:buFont typeface="Wingdings" pitchFamily="2" charset="2"/>
              <a:buChar char="Ø"/>
            </a:pPr>
            <a:r>
              <a:rPr lang="en-US" sz="4400" b="1" dirty="0">
                <a:solidFill>
                  <a:schemeClr val="bg1"/>
                </a:solidFill>
                <a:latin typeface="Arial Narrow" panose="020B0604020202020204" pitchFamily="34" charset="0"/>
                <a:cs typeface="Arial Narrow" panose="020B0604020202020204" pitchFamily="34" charset="0"/>
              </a:rPr>
              <a:t>Grace</a:t>
            </a:r>
          </a:p>
          <a:p>
            <a:pPr marL="914400" lvl="1" indent="-457200">
              <a:spcAft>
                <a:spcPts val="1200"/>
              </a:spcAft>
              <a:buFont typeface="Wingdings" charset="2"/>
              <a:buChar char="§"/>
            </a:pPr>
            <a:r>
              <a:rPr lang="en-US" sz="3800" i="1" dirty="0">
                <a:solidFill>
                  <a:schemeClr val="bg1"/>
                </a:solidFill>
                <a:latin typeface="Arial Narrow" panose="020B0604020202020204" pitchFamily="34" charset="0"/>
                <a:cs typeface="Arial Narrow" panose="020B0604020202020204" pitchFamily="34" charset="0"/>
              </a:rPr>
              <a:t>“Unmerited favor”</a:t>
            </a:r>
          </a:p>
          <a:p>
            <a:pPr marL="914400" lvl="1" indent="-457200">
              <a:spcAft>
                <a:spcPts val="1200"/>
              </a:spcAft>
              <a:buFont typeface="Wingdings" charset="2"/>
              <a:buChar char="§"/>
            </a:pPr>
            <a:r>
              <a:rPr lang="en-US" sz="3800" i="1" dirty="0">
                <a:solidFill>
                  <a:schemeClr val="bg1"/>
                </a:solidFill>
                <a:latin typeface="Arial Narrow" panose="020B0604020202020204" pitchFamily="34" charset="0"/>
                <a:cs typeface="Arial Narrow" panose="020B0604020202020204" pitchFamily="34" charset="0"/>
              </a:rPr>
              <a:t>Unmerited divine assistance given to humans for their regeneration or sanctification</a:t>
            </a:r>
          </a:p>
          <a:p>
            <a:pPr marL="914400" lvl="1" indent="-457200">
              <a:spcAft>
                <a:spcPts val="1200"/>
              </a:spcAft>
              <a:buFont typeface="Wingdings" charset="2"/>
              <a:buChar char="§"/>
            </a:pPr>
            <a:r>
              <a:rPr lang="en-US" sz="3800" i="1" dirty="0">
                <a:solidFill>
                  <a:schemeClr val="bg1"/>
                </a:solidFill>
                <a:latin typeface="Arial Narrow" panose="020B0604020202020204" pitchFamily="34" charset="0"/>
                <a:cs typeface="Arial Narrow" panose="020B0604020202020204" pitchFamily="34" charset="0"/>
              </a:rPr>
              <a:t>A state of sanctification enjoyed through divine assistance</a:t>
            </a: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43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270933" y="1828800"/>
            <a:ext cx="4876800" cy="286232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What Did Barnabas See?</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5791200" y="305068"/>
            <a:ext cx="6096000" cy="3154710"/>
          </a:xfrm>
          <a:prstGeom prst="rect">
            <a:avLst/>
          </a:prstGeom>
          <a:noFill/>
        </p:spPr>
        <p:txBody>
          <a:bodyPr wrap="square" rtlCol="0">
            <a:spAutoFit/>
          </a:bodyPr>
          <a:lstStyle/>
          <a:p>
            <a:pPr marL="685800" indent="-685800">
              <a:spcAft>
                <a:spcPts val="1800"/>
              </a:spcAft>
              <a:buClr>
                <a:schemeClr val="accent1"/>
              </a:buClr>
              <a:buFont typeface="Wingdings" pitchFamily="2" charset="2"/>
              <a:buChar char="Ø"/>
            </a:pPr>
            <a:r>
              <a:rPr lang="en-US" altLang="en-US" sz="4400" b="1" dirty="0">
                <a:solidFill>
                  <a:schemeClr val="bg1"/>
                </a:solidFill>
                <a:latin typeface="Arial Narrow" panose="020B0604020202020204" pitchFamily="34" charset="0"/>
                <a:cs typeface="Arial Narrow" panose="020B0604020202020204" pitchFamily="34" charset="0"/>
              </a:rPr>
              <a:t>The Evidence Of Grace</a:t>
            </a:r>
          </a:p>
          <a:p>
            <a:pPr marL="1028700" lvl="1" indent="-571500">
              <a:spcAft>
                <a:spcPts val="1200"/>
              </a:spcAft>
              <a:buClr>
                <a:schemeClr val="accent2">
                  <a:lumMod val="40000"/>
                  <a:lumOff val="60000"/>
                </a:schemeClr>
              </a:buClr>
              <a:buFont typeface="Wingdings" pitchFamily="2" charset="2"/>
              <a:buChar char="v"/>
            </a:pPr>
            <a:r>
              <a:rPr lang="en-US" altLang="en-US" sz="4000" dirty="0">
                <a:solidFill>
                  <a:schemeClr val="bg1"/>
                </a:solidFill>
              </a:rPr>
              <a:t> </a:t>
            </a:r>
            <a:r>
              <a:rPr lang="en-US" altLang="en-US" sz="4000" dirty="0">
                <a:solidFill>
                  <a:schemeClr val="bg1"/>
                </a:solidFill>
                <a:latin typeface="Arial Narrow" panose="020B0604020202020204" pitchFamily="34" charset="0"/>
                <a:cs typeface="Arial Narrow" panose="020B0604020202020204" pitchFamily="34" charset="0"/>
              </a:rPr>
              <a:t>A Love For Souls</a:t>
            </a:r>
          </a:p>
          <a:p>
            <a:pPr marL="1485900" lvl="2" indent="-571500">
              <a:spcAft>
                <a:spcPts val="1200"/>
              </a:spcAft>
              <a:buClr>
                <a:srgbClr val="FF9999"/>
              </a:buClr>
              <a:buFont typeface="Wingdings" pitchFamily="2" charset="2"/>
              <a:buChar char="§"/>
            </a:pPr>
            <a:r>
              <a:rPr lang="en-US" altLang="en-US" sz="4000" i="1" dirty="0">
                <a:solidFill>
                  <a:schemeClr val="bg1"/>
                </a:solidFill>
                <a:latin typeface="Arial Narrow" panose="020B0604020202020204" pitchFamily="34" charset="0"/>
                <a:cs typeface="Arial Narrow" panose="020B0604020202020204" pitchFamily="34" charset="0"/>
              </a:rPr>
              <a:t>An active outreach</a:t>
            </a:r>
          </a:p>
          <a:p>
            <a:pPr marL="1943100" lvl="3" indent="-571500">
              <a:spcAft>
                <a:spcPts val="1200"/>
              </a:spcAft>
              <a:buClr>
                <a:schemeClr val="accent4">
                  <a:lumMod val="60000"/>
                  <a:lumOff val="40000"/>
                </a:schemeClr>
              </a:buClr>
              <a:buFont typeface="Arial" panose="020B0604020202020204" pitchFamily="34" charset="0"/>
              <a:buChar char="•"/>
            </a:pPr>
            <a:r>
              <a:rPr lang="en-US" altLang="en-US" sz="4000" dirty="0">
                <a:solidFill>
                  <a:schemeClr val="bg1"/>
                </a:solidFill>
                <a:latin typeface="Arial Narrow" panose="020B0604020202020204" pitchFamily="34" charset="0"/>
                <a:cs typeface="Arial Narrow" panose="020B0604020202020204" pitchFamily="34" charset="0"/>
              </a:rPr>
              <a:t>Romans 1:16</a:t>
            </a: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464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Image result for beauty of creation">
            <a:extLst>
              <a:ext uri="{FF2B5EF4-FFF2-40B4-BE49-F238E27FC236}">
                <a16:creationId xmlns:a16="http://schemas.microsoft.com/office/drawing/2014/main" id="{657FD924-5BB2-224C-B0D1-2812F22DF86D}"/>
              </a:ext>
            </a:extLst>
          </p:cNvPr>
          <p:cNvPicPr>
            <a:picLocks noChangeArrowheads="1"/>
          </p:cNvPicPr>
          <p:nvPr/>
        </p:nvPicPr>
        <p:blipFill rotWithShape="1">
          <a:blip r:embed="rId2">
            <a:extLst>
              <a:ext uri="{28A0092B-C50C-407E-A947-70E740481C1C}">
                <a14:useLocalDpi xmlns:a14="http://schemas.microsoft.com/office/drawing/2010/main" val="0"/>
              </a:ext>
            </a:extLst>
          </a:blip>
          <a:srcRect b="12222"/>
          <a:stretch/>
        </p:blipFill>
        <p:spPr bwMode="auto">
          <a:xfrm>
            <a:off x="-1" y="0"/>
            <a:ext cx="1218895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CCFF00-F577-6C43-B502-BFC8DCDB4974}"/>
              </a:ext>
            </a:extLst>
          </p:cNvPr>
          <p:cNvSpPr/>
          <p:nvPr/>
        </p:nvSpPr>
        <p:spPr>
          <a:xfrm>
            <a:off x="0" y="1690074"/>
            <a:ext cx="12190476" cy="3477853"/>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0" name="Text Box 4">
            <a:extLst>
              <a:ext uri="{FF2B5EF4-FFF2-40B4-BE49-F238E27FC236}">
                <a16:creationId xmlns:a16="http://schemas.microsoft.com/office/drawing/2014/main" id="{AF90DDB9-2F76-3943-8EA3-098C3C7AEE07}"/>
              </a:ext>
            </a:extLst>
          </p:cNvPr>
          <p:cNvSpPr txBox="1">
            <a:spLocks noChangeArrowheads="1"/>
          </p:cNvSpPr>
          <p:nvPr/>
        </p:nvSpPr>
        <p:spPr bwMode="auto">
          <a:xfrm>
            <a:off x="758952" y="2023795"/>
            <a:ext cx="10668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i="1" dirty="0">
                <a:solidFill>
                  <a:schemeClr val="bg1"/>
                </a:solidFill>
                <a:latin typeface="Arial Narrow" panose="020B0604020202020204" pitchFamily="34" charset="0"/>
                <a:cs typeface="Arial Narrow" panose="020B0604020202020204" pitchFamily="34" charset="0"/>
              </a:rPr>
              <a:t>For I am not ashamed of the gospel, because it is the power of God that brings salvation to everyone who believes: first to the Jew, then to the Gentile.</a:t>
            </a:r>
          </a:p>
          <a:p>
            <a:pPr algn="r">
              <a:spcBef>
                <a:spcPct val="50000"/>
              </a:spcBef>
            </a:pPr>
            <a:r>
              <a:rPr lang="en-US" altLang="en-US" sz="3600" i="1" dirty="0">
                <a:solidFill>
                  <a:schemeClr val="accent4">
                    <a:lumMod val="60000"/>
                    <a:lumOff val="40000"/>
                  </a:schemeClr>
                </a:solidFill>
                <a:latin typeface="Arial Narrow" panose="020B0604020202020204" pitchFamily="34" charset="0"/>
                <a:cs typeface="Arial Narrow" panose="020B0604020202020204" pitchFamily="34" charset="0"/>
              </a:rPr>
              <a:t>Romans 1:16</a:t>
            </a:r>
          </a:p>
        </p:txBody>
      </p:sp>
      <p:cxnSp>
        <p:nvCxnSpPr>
          <p:cNvPr id="6" name="Straight Connector 5">
            <a:extLst>
              <a:ext uri="{FF2B5EF4-FFF2-40B4-BE49-F238E27FC236}">
                <a16:creationId xmlns:a16="http://schemas.microsoft.com/office/drawing/2014/main" id="{02D1BE5E-E61C-A74C-B496-DB885DAA70A2}"/>
              </a:ext>
            </a:extLst>
          </p:cNvPr>
          <p:cNvCxnSpPr>
            <a:cxnSpLocks/>
          </p:cNvCxnSpPr>
          <p:nvPr/>
        </p:nvCxnSpPr>
        <p:spPr>
          <a:xfrm rot="5400000">
            <a:off x="6097524" y="-4404414"/>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49233E-7D77-FD42-9CB9-74C201FE073E}"/>
              </a:ext>
            </a:extLst>
          </p:cNvPr>
          <p:cNvCxnSpPr>
            <a:cxnSpLocks/>
          </p:cNvCxnSpPr>
          <p:nvPr/>
        </p:nvCxnSpPr>
        <p:spPr>
          <a:xfrm rot="5400000">
            <a:off x="6092952" y="-926550"/>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460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270933" y="1828800"/>
            <a:ext cx="4876800" cy="286232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What Did Barnabas See?</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5791200" y="305068"/>
            <a:ext cx="6096000" cy="6124754"/>
          </a:xfrm>
          <a:prstGeom prst="rect">
            <a:avLst/>
          </a:prstGeom>
          <a:noFill/>
        </p:spPr>
        <p:txBody>
          <a:bodyPr wrap="square" rtlCol="0">
            <a:spAutoFit/>
          </a:bodyPr>
          <a:lstStyle/>
          <a:p>
            <a:pPr marL="685800" indent="-685800">
              <a:spcAft>
                <a:spcPts val="1800"/>
              </a:spcAft>
              <a:buClr>
                <a:schemeClr val="accent1"/>
              </a:buClr>
              <a:buFont typeface="Wingdings" pitchFamily="2" charset="2"/>
              <a:buChar char="Ø"/>
            </a:pPr>
            <a:r>
              <a:rPr lang="en-US" altLang="en-US" sz="4400" b="1" dirty="0">
                <a:solidFill>
                  <a:schemeClr val="bg1"/>
                </a:solidFill>
                <a:latin typeface="Arial Narrow" panose="020B0604020202020204" pitchFamily="34" charset="0"/>
                <a:cs typeface="Arial Narrow" panose="020B0604020202020204" pitchFamily="34" charset="0"/>
              </a:rPr>
              <a:t>The Evidence Of Grace</a:t>
            </a:r>
          </a:p>
          <a:p>
            <a:pPr marL="1028700" lvl="1" indent="-571500">
              <a:spcAft>
                <a:spcPts val="1200"/>
              </a:spcAft>
              <a:buClr>
                <a:schemeClr val="accent2">
                  <a:lumMod val="40000"/>
                  <a:lumOff val="60000"/>
                </a:schemeClr>
              </a:buClr>
              <a:buFont typeface="Wingdings" pitchFamily="2" charset="2"/>
              <a:buChar char="v"/>
            </a:pPr>
            <a:r>
              <a:rPr lang="en-US" altLang="en-US" sz="4000" dirty="0">
                <a:solidFill>
                  <a:schemeClr val="bg1"/>
                </a:solidFill>
              </a:rPr>
              <a:t> </a:t>
            </a:r>
            <a:r>
              <a:rPr lang="en-US" altLang="en-US" sz="4000" dirty="0">
                <a:solidFill>
                  <a:schemeClr val="bg1"/>
                </a:solidFill>
                <a:latin typeface="Arial Narrow" panose="020B0604020202020204" pitchFamily="34" charset="0"/>
                <a:cs typeface="Arial Narrow" panose="020B0604020202020204" pitchFamily="34" charset="0"/>
              </a:rPr>
              <a:t>A Love For Souls</a:t>
            </a:r>
          </a:p>
          <a:p>
            <a:pPr marL="1485900" lvl="2" indent="-571500">
              <a:spcAft>
                <a:spcPts val="1200"/>
              </a:spcAft>
              <a:buClr>
                <a:srgbClr val="FF9999"/>
              </a:buClr>
              <a:buFont typeface="Wingdings" pitchFamily="2" charset="2"/>
              <a:buChar char="§"/>
            </a:pPr>
            <a:r>
              <a:rPr lang="en-US" altLang="en-US" sz="4000" i="1" dirty="0">
                <a:solidFill>
                  <a:schemeClr val="bg1"/>
                </a:solidFill>
                <a:latin typeface="Arial Narrow" panose="020B0604020202020204" pitchFamily="34" charset="0"/>
                <a:cs typeface="Arial Narrow" panose="020B0604020202020204" pitchFamily="34" charset="0"/>
              </a:rPr>
              <a:t>An active outreach</a:t>
            </a:r>
          </a:p>
          <a:p>
            <a:pPr marL="1943100" lvl="3" indent="-571500">
              <a:spcAft>
                <a:spcPts val="1200"/>
              </a:spcAft>
              <a:buClr>
                <a:schemeClr val="accent4">
                  <a:lumMod val="60000"/>
                  <a:lumOff val="40000"/>
                </a:schemeClr>
              </a:buClr>
              <a:buFont typeface="Arial" panose="020B0604020202020204" pitchFamily="34" charset="0"/>
              <a:buChar char="•"/>
            </a:pPr>
            <a:r>
              <a:rPr lang="en-US" altLang="en-US" sz="4000" dirty="0">
                <a:solidFill>
                  <a:schemeClr val="bg1"/>
                </a:solidFill>
                <a:latin typeface="Arial Narrow" panose="020B0604020202020204" pitchFamily="34" charset="0"/>
                <a:cs typeface="Arial Narrow" panose="020B0604020202020204" pitchFamily="34" charset="0"/>
              </a:rPr>
              <a:t>Romans 1:16</a:t>
            </a:r>
          </a:p>
          <a:p>
            <a:pPr marL="1943100" lvl="3" indent="-571500">
              <a:spcAft>
                <a:spcPts val="1800"/>
              </a:spcAft>
              <a:buClr>
                <a:schemeClr val="accent4">
                  <a:lumMod val="60000"/>
                  <a:lumOff val="40000"/>
                </a:schemeClr>
              </a:buClr>
              <a:buFont typeface="Arial" panose="020B0604020202020204" pitchFamily="34" charset="0"/>
              <a:buChar char="•"/>
            </a:pPr>
            <a:r>
              <a:rPr lang="en-US" altLang="en-US" sz="4000" i="1" dirty="0">
                <a:solidFill>
                  <a:schemeClr val="bg1"/>
                </a:solidFill>
                <a:latin typeface="Arial Narrow" panose="020B0604020202020204" pitchFamily="34" charset="0"/>
                <a:cs typeface="Arial Narrow" panose="020B0604020202020204" pitchFamily="34" charset="0"/>
              </a:rPr>
              <a:t>It is why Jesus came</a:t>
            </a:r>
          </a:p>
          <a:p>
            <a:pPr>
              <a:spcAft>
                <a:spcPts val="1200"/>
              </a:spcAft>
              <a:buClr>
                <a:schemeClr val="accent2">
                  <a:lumMod val="40000"/>
                  <a:lumOff val="60000"/>
                </a:schemeClr>
              </a:buClr>
            </a:pPr>
            <a:r>
              <a:rPr lang="en-US" sz="3200" i="1" dirty="0">
                <a:solidFill>
                  <a:schemeClr val="bg1"/>
                </a:solidFill>
                <a:latin typeface="Arial Narrow" panose="020B0604020202020204" pitchFamily="34" charset="0"/>
                <a:cs typeface="Arial Narrow" panose="020B0604020202020204" pitchFamily="34" charset="0"/>
              </a:rPr>
              <a:t>“The church is the only cooperative society in the world that exists for the benefit of its nonmembers.” 										    William Temple</a:t>
            </a:r>
            <a:endParaRPr lang="en-US" altLang="en-US" sz="3200" i="1" dirty="0">
              <a:solidFill>
                <a:schemeClr val="bg1"/>
              </a:solidFill>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542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dissolv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dissolv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270933" y="1828800"/>
            <a:ext cx="4876800" cy="286232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What Did Barnabas See?</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5791200" y="305068"/>
            <a:ext cx="6096000" cy="5463034"/>
          </a:xfrm>
          <a:prstGeom prst="rect">
            <a:avLst/>
          </a:prstGeom>
          <a:noFill/>
        </p:spPr>
        <p:txBody>
          <a:bodyPr wrap="square" rtlCol="0">
            <a:spAutoFit/>
          </a:bodyPr>
          <a:lstStyle/>
          <a:p>
            <a:pPr marL="685800" indent="-685800">
              <a:spcAft>
                <a:spcPts val="1800"/>
              </a:spcAft>
              <a:buClr>
                <a:schemeClr val="accent1"/>
              </a:buClr>
              <a:buFont typeface="Wingdings" pitchFamily="2" charset="2"/>
              <a:buChar char="Ø"/>
            </a:pPr>
            <a:r>
              <a:rPr lang="en-US" altLang="en-US" sz="4400" b="1" dirty="0">
                <a:solidFill>
                  <a:schemeClr val="bg1"/>
                </a:solidFill>
                <a:latin typeface="Arial Narrow" panose="020B0604020202020204" pitchFamily="34" charset="0"/>
                <a:cs typeface="Arial Narrow" panose="020B0604020202020204" pitchFamily="34" charset="0"/>
              </a:rPr>
              <a:t>The Evidence Of Grace</a:t>
            </a:r>
          </a:p>
          <a:p>
            <a:pPr marL="1028700" lvl="1" indent="-571500">
              <a:spcAft>
                <a:spcPts val="1200"/>
              </a:spcAft>
              <a:buClr>
                <a:schemeClr val="accent2">
                  <a:lumMod val="40000"/>
                  <a:lumOff val="60000"/>
                </a:schemeClr>
              </a:buClr>
              <a:buFont typeface="Wingdings" pitchFamily="2" charset="2"/>
              <a:buChar char="v"/>
            </a:pPr>
            <a:r>
              <a:rPr lang="en-US" altLang="en-US" sz="4000" dirty="0">
                <a:solidFill>
                  <a:schemeClr val="bg1"/>
                </a:solidFill>
              </a:rPr>
              <a:t> </a:t>
            </a:r>
            <a:r>
              <a:rPr lang="en-US" altLang="en-US" sz="4000" dirty="0">
                <a:solidFill>
                  <a:schemeClr val="bg1"/>
                </a:solidFill>
                <a:latin typeface="Arial Narrow" panose="020B0604020202020204" pitchFamily="34" charset="0"/>
                <a:cs typeface="Arial Narrow" panose="020B0604020202020204" pitchFamily="34" charset="0"/>
              </a:rPr>
              <a:t>A Love For Souls</a:t>
            </a:r>
          </a:p>
          <a:p>
            <a:pPr marL="1485900" lvl="2" indent="-571500">
              <a:spcAft>
                <a:spcPts val="1200"/>
              </a:spcAft>
              <a:buClr>
                <a:srgbClr val="FF9999"/>
              </a:buClr>
              <a:buFont typeface="Wingdings" pitchFamily="2" charset="2"/>
              <a:buChar char="§"/>
            </a:pPr>
            <a:r>
              <a:rPr lang="en-US" altLang="en-US" sz="4000" i="1" dirty="0">
                <a:solidFill>
                  <a:schemeClr val="bg1"/>
                </a:solidFill>
                <a:latin typeface="Arial Narrow" panose="020B0604020202020204" pitchFamily="34" charset="0"/>
                <a:cs typeface="Arial Narrow" panose="020B0604020202020204" pitchFamily="34" charset="0"/>
              </a:rPr>
              <a:t>An active outreach</a:t>
            </a:r>
          </a:p>
          <a:p>
            <a:pPr marL="1943100" lvl="3" indent="-571500">
              <a:spcAft>
                <a:spcPts val="1200"/>
              </a:spcAft>
              <a:buClr>
                <a:schemeClr val="accent4">
                  <a:lumMod val="60000"/>
                  <a:lumOff val="40000"/>
                </a:schemeClr>
              </a:buClr>
              <a:buFont typeface="Arial" panose="020B0604020202020204" pitchFamily="34" charset="0"/>
              <a:buChar char="•"/>
            </a:pPr>
            <a:r>
              <a:rPr lang="en-US" altLang="en-US" sz="4000" dirty="0">
                <a:solidFill>
                  <a:schemeClr val="bg1"/>
                </a:solidFill>
                <a:latin typeface="Arial Narrow" panose="020B0604020202020204" pitchFamily="34" charset="0"/>
                <a:cs typeface="Arial Narrow" panose="020B0604020202020204" pitchFamily="34" charset="0"/>
              </a:rPr>
              <a:t>Romans 1:16</a:t>
            </a:r>
          </a:p>
          <a:p>
            <a:pPr marL="1943100" lvl="3" indent="-571500">
              <a:spcAft>
                <a:spcPts val="1200"/>
              </a:spcAft>
              <a:buClr>
                <a:schemeClr val="accent4">
                  <a:lumMod val="60000"/>
                  <a:lumOff val="40000"/>
                </a:schemeClr>
              </a:buClr>
              <a:buFont typeface="Arial" panose="020B0604020202020204" pitchFamily="34" charset="0"/>
              <a:buChar char="•"/>
            </a:pPr>
            <a:r>
              <a:rPr lang="en-US" altLang="en-US" sz="4000" i="1" dirty="0">
                <a:solidFill>
                  <a:schemeClr val="bg1"/>
                </a:solidFill>
                <a:latin typeface="Arial Narrow" panose="020B0604020202020204" pitchFamily="34" charset="0"/>
                <a:cs typeface="Arial Narrow" panose="020B0604020202020204" pitchFamily="34" charset="0"/>
              </a:rPr>
              <a:t>It is why Jesus came</a:t>
            </a:r>
          </a:p>
          <a:p>
            <a:pPr marL="1028700" lvl="1" indent="-571500">
              <a:spcAft>
                <a:spcPts val="1200"/>
              </a:spcAft>
              <a:buClr>
                <a:schemeClr val="accent2">
                  <a:lumMod val="40000"/>
                  <a:lumOff val="60000"/>
                </a:schemeClr>
              </a:buClr>
              <a:buFont typeface="Wingdings" pitchFamily="2" charset="2"/>
              <a:buChar char="v"/>
            </a:pPr>
            <a:r>
              <a:rPr lang="en-US" altLang="en-US" sz="4000" i="1" dirty="0">
                <a:solidFill>
                  <a:schemeClr val="bg1"/>
                </a:solidFill>
                <a:latin typeface="Arial Narrow" panose="020B0604020202020204" pitchFamily="34" charset="0"/>
                <a:cs typeface="Arial Narrow" panose="020B0604020202020204" pitchFamily="34" charset="0"/>
              </a:rPr>
              <a:t>Redemption &amp; Change</a:t>
            </a:r>
          </a:p>
          <a:p>
            <a:pPr marL="1943100" lvl="3" indent="-571500">
              <a:spcAft>
                <a:spcPts val="1200"/>
              </a:spcAft>
              <a:buClr>
                <a:schemeClr val="accent2">
                  <a:lumMod val="40000"/>
                  <a:lumOff val="60000"/>
                </a:schemeClr>
              </a:buClr>
              <a:buFont typeface="Arial" panose="020B0604020202020204" pitchFamily="34" charset="0"/>
              <a:buChar char="•"/>
            </a:pPr>
            <a:r>
              <a:rPr lang="en-US" altLang="en-US" sz="4000" i="1" dirty="0">
                <a:solidFill>
                  <a:schemeClr val="bg1"/>
                </a:solidFill>
                <a:latin typeface="Arial Narrow" panose="020B0604020202020204" pitchFamily="34" charset="0"/>
                <a:cs typeface="Arial Narrow" panose="020B0604020202020204" pitchFamily="34" charset="0"/>
              </a:rPr>
              <a:t>“Believed &amp;Turned”</a:t>
            </a: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759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dissolv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dissolv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dissolv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270933" y="1828800"/>
            <a:ext cx="4876800" cy="286232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What Did Barnabas See?</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5791200" y="305068"/>
            <a:ext cx="6096000" cy="5847755"/>
          </a:xfrm>
          <a:prstGeom prst="rect">
            <a:avLst/>
          </a:prstGeom>
          <a:noFill/>
        </p:spPr>
        <p:txBody>
          <a:bodyPr wrap="square" rtlCol="0">
            <a:spAutoFit/>
          </a:bodyPr>
          <a:lstStyle/>
          <a:p>
            <a:pPr marL="685800" indent="-685800">
              <a:spcBef>
                <a:spcPct val="50000"/>
              </a:spcBef>
              <a:buClr>
                <a:schemeClr val="accent1"/>
              </a:buClr>
              <a:buFont typeface="Wingdings" pitchFamily="2" charset="2"/>
              <a:buChar char="Ø"/>
            </a:pPr>
            <a:r>
              <a:rPr lang="en-US" altLang="en-US" sz="4800" b="1" dirty="0">
                <a:solidFill>
                  <a:schemeClr val="bg1"/>
                </a:solidFill>
                <a:latin typeface="Arial Narrow" panose="020B0604020202020204" pitchFamily="34" charset="0"/>
                <a:cs typeface="Arial Narrow" panose="020B0604020202020204" pitchFamily="34" charset="0"/>
              </a:rPr>
              <a:t>The Effects Of Grace</a:t>
            </a:r>
          </a:p>
          <a:p>
            <a:pPr marL="1028700" lvl="1" indent="-571500">
              <a:spcBef>
                <a:spcPct val="50000"/>
              </a:spcBef>
              <a:spcAft>
                <a:spcPts val="1200"/>
              </a:spcAft>
              <a:buClr>
                <a:schemeClr val="accent2">
                  <a:lumMod val="40000"/>
                  <a:lumOff val="60000"/>
                </a:schemeClr>
              </a:buClr>
              <a:buFont typeface="Wingdings" pitchFamily="2" charset="2"/>
              <a:buChar char="v"/>
            </a:pPr>
            <a:r>
              <a:rPr lang="en-US" altLang="en-US" sz="4000" dirty="0">
                <a:solidFill>
                  <a:schemeClr val="bg1"/>
                </a:solidFill>
              </a:rPr>
              <a:t> </a:t>
            </a:r>
            <a:r>
              <a:rPr lang="en-US" altLang="en-US" sz="3600" i="1" dirty="0">
                <a:solidFill>
                  <a:schemeClr val="bg1"/>
                </a:solidFill>
                <a:latin typeface="Arial Narrow" panose="020B0604020202020204" pitchFamily="34" charset="0"/>
                <a:cs typeface="Arial Narrow" panose="020B0604020202020204" pitchFamily="34" charset="0"/>
              </a:rPr>
              <a:t>A Faithful Assembly</a:t>
            </a:r>
          </a:p>
          <a:p>
            <a:pPr marL="1485900" lvl="2" indent="-571500">
              <a:spcAft>
                <a:spcPts val="1200"/>
              </a:spcAft>
              <a:buClr>
                <a:srgbClr val="FF9999"/>
              </a:buClr>
              <a:buFont typeface="Wingdings" pitchFamily="2" charset="2"/>
              <a:buChar char="§"/>
            </a:pPr>
            <a:r>
              <a:rPr lang="en-US" altLang="en-US" sz="3600" i="1" dirty="0">
                <a:solidFill>
                  <a:schemeClr val="bg1"/>
                </a:solidFill>
                <a:latin typeface="Arial Narrow" panose="020B0604020202020204" pitchFamily="34" charset="0"/>
                <a:cs typeface="Arial Narrow" panose="020B0604020202020204" pitchFamily="34" charset="0"/>
              </a:rPr>
              <a:t>Considerable numbers</a:t>
            </a:r>
          </a:p>
          <a:p>
            <a:pPr marL="1028700" lvl="1" indent="-571500">
              <a:spcAft>
                <a:spcPts val="1200"/>
              </a:spcAft>
              <a:buClr>
                <a:schemeClr val="accent2">
                  <a:lumMod val="40000"/>
                  <a:lumOff val="60000"/>
                </a:schemeClr>
              </a:buClr>
              <a:buFont typeface="Wingdings" pitchFamily="2" charset="2"/>
              <a:buChar char="v"/>
            </a:pPr>
            <a:r>
              <a:rPr lang="en-US" altLang="en-US" sz="3600" dirty="0">
                <a:solidFill>
                  <a:schemeClr val="bg1"/>
                </a:solidFill>
                <a:latin typeface="Arial Narrow" panose="020B0604020202020204" pitchFamily="34" charset="0"/>
                <a:cs typeface="Arial Narrow" panose="020B0604020202020204" pitchFamily="34" charset="0"/>
              </a:rPr>
              <a:t>Growing Christians</a:t>
            </a:r>
          </a:p>
          <a:p>
            <a:pPr marL="1485900" lvl="2" indent="-571500">
              <a:spcAft>
                <a:spcPts val="1200"/>
              </a:spcAft>
              <a:buClr>
                <a:srgbClr val="FF9999"/>
              </a:buClr>
              <a:buFont typeface="Wingdings" pitchFamily="2" charset="2"/>
              <a:buChar char="§"/>
            </a:pPr>
            <a:r>
              <a:rPr lang="en-US" altLang="en-US" sz="3600" i="1" dirty="0">
                <a:solidFill>
                  <a:schemeClr val="bg1"/>
                </a:solidFill>
                <a:latin typeface="Arial Narrow" panose="020B0604020202020204" pitchFamily="34" charset="0"/>
                <a:cs typeface="Arial Narrow" panose="020B0604020202020204" pitchFamily="34" charset="0"/>
              </a:rPr>
              <a:t>“Disciples first called Christians at Antioch”</a:t>
            </a:r>
          </a:p>
          <a:p>
            <a:pPr marL="1943100" lvl="3" indent="-571500">
              <a:spcAft>
                <a:spcPts val="1200"/>
              </a:spcAft>
              <a:buClr>
                <a:schemeClr val="accent4">
                  <a:lumMod val="40000"/>
                  <a:lumOff val="60000"/>
                </a:schemeClr>
              </a:buClr>
              <a:buFont typeface="Arial" panose="020B0604020202020204" pitchFamily="34" charset="0"/>
              <a:buChar char="•"/>
            </a:pPr>
            <a:r>
              <a:rPr lang="en-US" altLang="en-US" sz="3600" i="1" dirty="0">
                <a:solidFill>
                  <a:schemeClr val="bg1"/>
                </a:solidFill>
                <a:latin typeface="Arial Narrow" panose="020B0604020202020204" pitchFamily="34" charset="0"/>
                <a:cs typeface="Arial Narrow" panose="020B0604020202020204" pitchFamily="34" charset="0"/>
              </a:rPr>
              <a:t>Christians – 3 times</a:t>
            </a:r>
          </a:p>
          <a:p>
            <a:pPr marL="1943100" lvl="3" indent="-571500">
              <a:spcAft>
                <a:spcPts val="1200"/>
              </a:spcAft>
              <a:buClr>
                <a:schemeClr val="accent4">
                  <a:lumMod val="40000"/>
                  <a:lumOff val="60000"/>
                </a:schemeClr>
              </a:buClr>
              <a:buFont typeface="Arial" panose="020B0604020202020204" pitchFamily="34" charset="0"/>
              <a:buChar char="•"/>
            </a:pPr>
            <a:r>
              <a:rPr lang="en-US" altLang="en-US" sz="3600" i="1" dirty="0">
                <a:solidFill>
                  <a:schemeClr val="bg1"/>
                </a:solidFill>
                <a:latin typeface="Arial Narrow" panose="020B0604020202020204" pitchFamily="34" charset="0"/>
                <a:cs typeface="Arial Narrow" panose="020B0604020202020204" pitchFamily="34" charset="0"/>
              </a:rPr>
              <a:t>Disciples – 270 times</a:t>
            </a: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104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100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270933" y="1828800"/>
            <a:ext cx="4876800" cy="286232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What Did Barnabas See?</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5791200" y="305068"/>
            <a:ext cx="6096000" cy="5078313"/>
          </a:xfrm>
          <a:prstGeom prst="rect">
            <a:avLst/>
          </a:prstGeom>
          <a:noFill/>
        </p:spPr>
        <p:txBody>
          <a:bodyPr wrap="square" rtlCol="0">
            <a:spAutoFit/>
          </a:bodyPr>
          <a:lstStyle/>
          <a:p>
            <a:pPr marL="685800" indent="-685800">
              <a:spcBef>
                <a:spcPct val="50000"/>
              </a:spcBef>
              <a:buClr>
                <a:schemeClr val="accent1"/>
              </a:buClr>
              <a:buFont typeface="Wingdings" pitchFamily="2" charset="2"/>
              <a:buChar char="Ø"/>
            </a:pPr>
            <a:r>
              <a:rPr lang="en-US" altLang="en-US" sz="4400" b="1" dirty="0">
                <a:solidFill>
                  <a:schemeClr val="bg1"/>
                </a:solidFill>
                <a:latin typeface="Arial Narrow" panose="020B0604020202020204" pitchFamily="34" charset="0"/>
                <a:cs typeface="Arial Narrow" panose="020B0604020202020204" pitchFamily="34" charset="0"/>
              </a:rPr>
              <a:t>The Endeavor Of Grace</a:t>
            </a:r>
          </a:p>
          <a:p>
            <a:pPr marL="1028700" lvl="1" indent="-571500">
              <a:spcBef>
                <a:spcPct val="50000"/>
              </a:spcBef>
              <a:spcAft>
                <a:spcPts val="1200"/>
              </a:spcAft>
              <a:buClr>
                <a:schemeClr val="accent2">
                  <a:lumMod val="40000"/>
                  <a:lumOff val="60000"/>
                </a:schemeClr>
              </a:buClr>
              <a:buFont typeface="Wingdings" pitchFamily="2" charset="2"/>
              <a:buChar char="v"/>
            </a:pPr>
            <a:r>
              <a:rPr lang="en-US" altLang="en-US" sz="4000" dirty="0">
                <a:solidFill>
                  <a:schemeClr val="bg1"/>
                </a:solidFill>
              </a:rPr>
              <a:t> </a:t>
            </a:r>
            <a:r>
              <a:rPr lang="en-US" altLang="en-US" sz="3600" i="1" dirty="0">
                <a:solidFill>
                  <a:schemeClr val="bg1"/>
                </a:solidFill>
                <a:latin typeface="Arial Narrow" panose="020B0604020202020204" pitchFamily="34" charset="0"/>
                <a:cs typeface="Arial Narrow" panose="020B0604020202020204" pitchFamily="34" charset="0"/>
              </a:rPr>
              <a:t>A Benevolent Church</a:t>
            </a:r>
          </a:p>
          <a:p>
            <a:pPr marL="1485900" lvl="2" indent="-571500">
              <a:spcAft>
                <a:spcPts val="1200"/>
              </a:spcAft>
              <a:buClr>
                <a:srgbClr val="FF9999"/>
              </a:buClr>
              <a:buFont typeface="Wingdings" pitchFamily="2" charset="2"/>
              <a:buChar char="§"/>
            </a:pPr>
            <a:r>
              <a:rPr lang="en-US" altLang="en-US" sz="3600" i="1" dirty="0">
                <a:solidFill>
                  <a:schemeClr val="bg1"/>
                </a:solidFill>
                <a:latin typeface="Arial Narrow" panose="020B0604020202020204" pitchFamily="34" charset="0"/>
                <a:cs typeface="Arial Narrow" panose="020B0604020202020204" pitchFamily="34" charset="0"/>
              </a:rPr>
              <a:t>Showed grace to others</a:t>
            </a:r>
          </a:p>
          <a:p>
            <a:pPr marL="1485900" lvl="2" indent="-571500">
              <a:spcAft>
                <a:spcPts val="1200"/>
              </a:spcAft>
              <a:buClr>
                <a:srgbClr val="FF9999"/>
              </a:buClr>
              <a:buFont typeface="Wingdings" pitchFamily="2" charset="2"/>
              <a:buChar char="§"/>
            </a:pPr>
            <a:r>
              <a:rPr lang="en-US" altLang="en-US" sz="3600" i="1" dirty="0">
                <a:solidFill>
                  <a:schemeClr val="bg1"/>
                </a:solidFill>
                <a:latin typeface="Arial Narrow" panose="020B0604020202020204" pitchFamily="34" charset="0"/>
                <a:cs typeface="Arial Narrow" panose="020B0604020202020204" pitchFamily="34" charset="0"/>
              </a:rPr>
              <a:t>“Determined to send a contribution”</a:t>
            </a:r>
          </a:p>
          <a:p>
            <a:pPr marL="1943100" lvl="3" indent="-571500">
              <a:spcAft>
                <a:spcPts val="1200"/>
              </a:spcAft>
              <a:buClr>
                <a:schemeClr val="accent4">
                  <a:lumMod val="40000"/>
                  <a:lumOff val="60000"/>
                </a:schemeClr>
              </a:buClr>
              <a:buFont typeface="Arial" panose="020B0604020202020204" pitchFamily="34" charset="0"/>
              <a:buChar char="•"/>
            </a:pPr>
            <a:r>
              <a:rPr lang="en-US" altLang="en-US" sz="3600" i="1" dirty="0">
                <a:solidFill>
                  <a:schemeClr val="bg1"/>
                </a:solidFill>
                <a:latin typeface="Arial Narrow" panose="020B0604020202020204" pitchFamily="34" charset="0"/>
                <a:cs typeface="Arial Narrow" panose="020B0604020202020204" pitchFamily="34" charset="0"/>
              </a:rPr>
              <a:t>2 Corinthians 8:1-5</a:t>
            </a:r>
          </a:p>
          <a:p>
            <a:pPr marL="1943100" lvl="3" indent="-571500">
              <a:spcAft>
                <a:spcPts val="1200"/>
              </a:spcAft>
              <a:buClr>
                <a:schemeClr val="accent4">
                  <a:lumMod val="40000"/>
                  <a:lumOff val="60000"/>
                </a:schemeClr>
              </a:buClr>
              <a:buFont typeface="Arial" panose="020B0604020202020204" pitchFamily="34" charset="0"/>
              <a:buChar char="•"/>
            </a:pPr>
            <a:r>
              <a:rPr lang="en-US" altLang="en-US" sz="3600" i="1" dirty="0">
                <a:solidFill>
                  <a:schemeClr val="bg1"/>
                </a:solidFill>
                <a:latin typeface="Arial Narrow" panose="020B0604020202020204" pitchFamily="34" charset="0"/>
                <a:cs typeface="Arial Narrow" panose="020B0604020202020204" pitchFamily="34" charset="0"/>
              </a:rPr>
              <a:t>2 Corinthians 9:8-9</a:t>
            </a: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18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177E4-458C-D54E-9041-19B06DC9B22B}"/>
              </a:ext>
            </a:extLst>
          </p:cNvPr>
          <p:cNvSpPr/>
          <p:nvPr/>
        </p:nvSpPr>
        <p:spPr>
          <a:xfrm>
            <a:off x="5486400" y="0"/>
            <a:ext cx="6704076" cy="6858000"/>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6AB601A-FF6E-4F48-93A7-790AAC2F03E0}"/>
              </a:ext>
            </a:extLst>
          </p:cNvPr>
          <p:cNvSpPr txBox="1"/>
          <p:nvPr/>
        </p:nvSpPr>
        <p:spPr>
          <a:xfrm>
            <a:off x="270933" y="1828800"/>
            <a:ext cx="4876800" cy="3785652"/>
          </a:xfrm>
          <a:prstGeom prst="rect">
            <a:avLst/>
          </a:prstGeom>
          <a:noFill/>
        </p:spPr>
        <p:txBody>
          <a:bodyPr wrap="square" rtlCol="0">
            <a:spAutoFit/>
          </a:bodyPr>
          <a:lstStyle/>
          <a:p>
            <a:pPr algn="ctr">
              <a:spcAft>
                <a:spcPts val="1800"/>
              </a:spcAft>
            </a:pPr>
            <a:r>
              <a:rPr lang="en-US" sz="6000" dirty="0">
                <a:solidFill>
                  <a:schemeClr val="bg1"/>
                </a:solidFill>
                <a:latin typeface="Copperplate Gothic Bold" panose="020E0705020206020404" pitchFamily="34" charset="77"/>
                <a:cs typeface="Arial Narrow" panose="020B0604020202020204" pitchFamily="34" charset="0"/>
              </a:rPr>
              <a:t>Seeing The Grace Of God At East End</a:t>
            </a:r>
            <a:endParaRPr lang="en-US" sz="5400" dirty="0">
              <a:solidFill>
                <a:schemeClr val="bg1"/>
              </a:solidFill>
              <a:latin typeface="Copperplate Gothic Bold" panose="020E0705020206020404" pitchFamily="34" charset="77"/>
              <a:cs typeface="Arial Narrow" panose="020B0604020202020204" pitchFamily="34" charset="0"/>
            </a:endParaRPr>
          </a:p>
        </p:txBody>
      </p:sp>
      <p:sp>
        <p:nvSpPr>
          <p:cNvPr id="5" name="TextBox 4">
            <a:extLst>
              <a:ext uri="{FF2B5EF4-FFF2-40B4-BE49-F238E27FC236}">
                <a16:creationId xmlns:a16="http://schemas.microsoft.com/office/drawing/2014/main" id="{6F023138-8E56-A841-B1CD-AB4A29BB23F8}"/>
              </a:ext>
            </a:extLst>
          </p:cNvPr>
          <p:cNvSpPr txBox="1"/>
          <p:nvPr/>
        </p:nvSpPr>
        <p:spPr>
          <a:xfrm>
            <a:off x="6019040" y="2057400"/>
            <a:ext cx="5638796" cy="3046988"/>
          </a:xfrm>
          <a:prstGeom prst="rect">
            <a:avLst/>
          </a:prstGeom>
          <a:noFill/>
        </p:spPr>
        <p:txBody>
          <a:bodyPr wrap="square" rtlCol="0">
            <a:spAutoFit/>
          </a:bodyPr>
          <a:lstStyle/>
          <a:p>
            <a:pPr algn="ctr">
              <a:spcBef>
                <a:spcPct val="50000"/>
              </a:spcBef>
              <a:buClr>
                <a:schemeClr val="accent1"/>
              </a:buClr>
            </a:pPr>
            <a:r>
              <a:rPr lang="en-US" altLang="en-US" sz="4800" b="1" i="1" dirty="0">
                <a:solidFill>
                  <a:schemeClr val="bg1"/>
                </a:solidFill>
                <a:latin typeface="Arial Narrow" panose="020B0604020202020204" pitchFamily="34" charset="0"/>
                <a:cs typeface="Arial Narrow" panose="020B0604020202020204" pitchFamily="34" charset="0"/>
              </a:rPr>
              <a:t>A faithful, loving, growing, generous, actively working body of Christians!</a:t>
            </a:r>
            <a:endParaRPr lang="en-US" altLang="en-US" sz="3600" i="1" dirty="0">
              <a:solidFill>
                <a:schemeClr val="bg1"/>
              </a:solidFill>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FEABDDF8-0325-1F42-9E26-37AB7FA430CA}"/>
              </a:ext>
            </a:extLst>
          </p:cNvPr>
          <p:cNvCxnSpPr/>
          <p:nvPr/>
        </p:nvCxnSpPr>
        <p:spPr>
          <a:xfrm>
            <a:off x="5486400" y="0"/>
            <a:ext cx="0" cy="685800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877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CCFF00-F577-6C43-B502-BFC8DCDB4974}"/>
              </a:ext>
            </a:extLst>
          </p:cNvPr>
          <p:cNvSpPr/>
          <p:nvPr/>
        </p:nvSpPr>
        <p:spPr>
          <a:xfrm>
            <a:off x="0" y="1690074"/>
            <a:ext cx="12190476" cy="3477853"/>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0" name="Text Box 4">
            <a:extLst>
              <a:ext uri="{FF2B5EF4-FFF2-40B4-BE49-F238E27FC236}">
                <a16:creationId xmlns:a16="http://schemas.microsoft.com/office/drawing/2014/main" id="{AF90DDB9-2F76-3943-8EA3-098C3C7AEE07}"/>
              </a:ext>
            </a:extLst>
          </p:cNvPr>
          <p:cNvSpPr txBox="1">
            <a:spLocks noChangeArrowheads="1"/>
          </p:cNvSpPr>
          <p:nvPr/>
        </p:nvSpPr>
        <p:spPr bwMode="auto">
          <a:xfrm>
            <a:off x="758952" y="2023795"/>
            <a:ext cx="10668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i="1" dirty="0">
                <a:solidFill>
                  <a:schemeClr val="bg1"/>
                </a:solidFill>
                <a:latin typeface="Arial Narrow" panose="020B0604020202020204" pitchFamily="34" charset="0"/>
                <a:cs typeface="Arial Narrow" panose="020B0604020202020204" pitchFamily="34" charset="0"/>
              </a:rPr>
              <a:t>And God is able to make all grace abound toward you, that you, always having all sufficiency in all things, may have an abundance for every good work. </a:t>
            </a:r>
          </a:p>
          <a:p>
            <a:pPr algn="r">
              <a:spcBef>
                <a:spcPct val="50000"/>
              </a:spcBef>
            </a:pPr>
            <a:r>
              <a:rPr lang="en-US" altLang="en-US" sz="3600" i="1" dirty="0">
                <a:solidFill>
                  <a:schemeClr val="accent4">
                    <a:lumMod val="60000"/>
                    <a:lumOff val="40000"/>
                  </a:schemeClr>
                </a:solidFill>
                <a:latin typeface="Arial Narrow" panose="020B0604020202020204" pitchFamily="34" charset="0"/>
                <a:cs typeface="Arial Narrow" panose="020B0604020202020204" pitchFamily="34" charset="0"/>
              </a:rPr>
              <a:t>2 Corinthians 9:8-9</a:t>
            </a:r>
          </a:p>
        </p:txBody>
      </p:sp>
      <p:cxnSp>
        <p:nvCxnSpPr>
          <p:cNvPr id="6" name="Straight Connector 5">
            <a:extLst>
              <a:ext uri="{FF2B5EF4-FFF2-40B4-BE49-F238E27FC236}">
                <a16:creationId xmlns:a16="http://schemas.microsoft.com/office/drawing/2014/main" id="{02D1BE5E-E61C-A74C-B496-DB885DAA70A2}"/>
              </a:ext>
            </a:extLst>
          </p:cNvPr>
          <p:cNvCxnSpPr>
            <a:cxnSpLocks/>
          </p:cNvCxnSpPr>
          <p:nvPr/>
        </p:nvCxnSpPr>
        <p:spPr>
          <a:xfrm rot="5400000">
            <a:off x="6097524" y="-4404414"/>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49233E-7D77-FD42-9CB9-74C201FE073E}"/>
              </a:ext>
            </a:extLst>
          </p:cNvPr>
          <p:cNvCxnSpPr>
            <a:cxnSpLocks/>
          </p:cNvCxnSpPr>
          <p:nvPr/>
        </p:nvCxnSpPr>
        <p:spPr>
          <a:xfrm rot="5400000">
            <a:off x="6092952" y="-926550"/>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F055F2-E93D-D849-B01C-D5DA810953CE}"/>
              </a:ext>
            </a:extLst>
          </p:cNvPr>
          <p:cNvSpPr txBox="1"/>
          <p:nvPr/>
        </p:nvSpPr>
        <p:spPr>
          <a:xfrm>
            <a:off x="1600200" y="228600"/>
            <a:ext cx="8991600" cy="830997"/>
          </a:xfrm>
          <a:prstGeom prst="rect">
            <a:avLst/>
          </a:prstGeom>
          <a:noFill/>
        </p:spPr>
        <p:txBody>
          <a:bodyPr wrap="square" rtlCol="0">
            <a:spAutoFit/>
          </a:bodyPr>
          <a:lstStyle/>
          <a:p>
            <a:pPr algn="ctr"/>
            <a:r>
              <a:rPr lang="en-US" sz="4800" dirty="0">
                <a:solidFill>
                  <a:schemeClr val="accent4">
                    <a:lumMod val="40000"/>
                    <a:lumOff val="60000"/>
                  </a:schemeClr>
                </a:solidFill>
                <a:latin typeface="Copperplate Gothic Bold" panose="020E0705020206020404" pitchFamily="34" charset="77"/>
              </a:rPr>
              <a:t>God Will Do His Part</a:t>
            </a:r>
          </a:p>
        </p:txBody>
      </p:sp>
    </p:spTree>
    <p:extLst>
      <p:ext uri="{BB962C8B-B14F-4D97-AF65-F5344CB8AC3E}">
        <p14:creationId xmlns:p14="http://schemas.microsoft.com/office/powerpoint/2010/main" val="327900780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CCFF00-F577-6C43-B502-BFC8DCDB4974}"/>
              </a:ext>
            </a:extLst>
          </p:cNvPr>
          <p:cNvSpPr/>
          <p:nvPr/>
        </p:nvSpPr>
        <p:spPr>
          <a:xfrm>
            <a:off x="0" y="1690074"/>
            <a:ext cx="12190476" cy="3477853"/>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0" name="Text Box 4">
            <a:extLst>
              <a:ext uri="{FF2B5EF4-FFF2-40B4-BE49-F238E27FC236}">
                <a16:creationId xmlns:a16="http://schemas.microsoft.com/office/drawing/2014/main" id="{AF90DDB9-2F76-3943-8EA3-098C3C7AEE07}"/>
              </a:ext>
            </a:extLst>
          </p:cNvPr>
          <p:cNvSpPr txBox="1">
            <a:spLocks noChangeArrowheads="1"/>
          </p:cNvSpPr>
          <p:nvPr/>
        </p:nvSpPr>
        <p:spPr bwMode="auto">
          <a:xfrm>
            <a:off x="758952" y="2209800"/>
            <a:ext cx="106680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i="1" dirty="0">
                <a:solidFill>
                  <a:schemeClr val="bg1"/>
                </a:solidFill>
                <a:latin typeface="Arial Narrow" panose="020B0604020202020204" pitchFamily="34" charset="0"/>
                <a:cs typeface="Arial Narrow" panose="020B0604020202020204" pitchFamily="34" charset="0"/>
              </a:rPr>
              <a:t>And I am sure of this, that he who began a good work in you will bring it to completion at the day of Jesus Christ.</a:t>
            </a:r>
          </a:p>
          <a:p>
            <a:pPr algn="r">
              <a:spcBef>
                <a:spcPct val="50000"/>
              </a:spcBef>
            </a:pPr>
            <a:r>
              <a:rPr lang="en-US" altLang="en-US" sz="3600" i="1" dirty="0">
                <a:solidFill>
                  <a:schemeClr val="accent4">
                    <a:lumMod val="60000"/>
                    <a:lumOff val="40000"/>
                  </a:schemeClr>
                </a:solidFill>
                <a:latin typeface="Arial Narrow" panose="020B0604020202020204" pitchFamily="34" charset="0"/>
                <a:cs typeface="Arial Narrow" panose="020B0604020202020204" pitchFamily="34" charset="0"/>
              </a:rPr>
              <a:t>Philippians 1:6</a:t>
            </a:r>
          </a:p>
        </p:txBody>
      </p:sp>
      <p:cxnSp>
        <p:nvCxnSpPr>
          <p:cNvPr id="6" name="Straight Connector 5">
            <a:extLst>
              <a:ext uri="{FF2B5EF4-FFF2-40B4-BE49-F238E27FC236}">
                <a16:creationId xmlns:a16="http://schemas.microsoft.com/office/drawing/2014/main" id="{02D1BE5E-E61C-A74C-B496-DB885DAA70A2}"/>
              </a:ext>
            </a:extLst>
          </p:cNvPr>
          <p:cNvCxnSpPr>
            <a:cxnSpLocks/>
          </p:cNvCxnSpPr>
          <p:nvPr/>
        </p:nvCxnSpPr>
        <p:spPr>
          <a:xfrm rot="5400000">
            <a:off x="6097524" y="-4404414"/>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49233E-7D77-FD42-9CB9-74C201FE073E}"/>
              </a:ext>
            </a:extLst>
          </p:cNvPr>
          <p:cNvCxnSpPr>
            <a:cxnSpLocks/>
          </p:cNvCxnSpPr>
          <p:nvPr/>
        </p:nvCxnSpPr>
        <p:spPr>
          <a:xfrm rot="5400000">
            <a:off x="6092952" y="-926550"/>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F055F2-E93D-D849-B01C-D5DA810953CE}"/>
              </a:ext>
            </a:extLst>
          </p:cNvPr>
          <p:cNvSpPr txBox="1"/>
          <p:nvPr/>
        </p:nvSpPr>
        <p:spPr>
          <a:xfrm>
            <a:off x="1600200" y="228600"/>
            <a:ext cx="8991600" cy="830997"/>
          </a:xfrm>
          <a:prstGeom prst="rect">
            <a:avLst/>
          </a:prstGeom>
          <a:noFill/>
        </p:spPr>
        <p:txBody>
          <a:bodyPr wrap="square" rtlCol="0">
            <a:spAutoFit/>
          </a:bodyPr>
          <a:lstStyle/>
          <a:p>
            <a:pPr algn="ctr"/>
            <a:r>
              <a:rPr lang="en-US" sz="4800" dirty="0">
                <a:solidFill>
                  <a:schemeClr val="accent4">
                    <a:lumMod val="40000"/>
                    <a:lumOff val="60000"/>
                  </a:schemeClr>
                </a:solidFill>
                <a:latin typeface="Copperplate Gothic Bold" panose="020E0705020206020404" pitchFamily="34" charset="77"/>
              </a:rPr>
              <a:t>God Will Do His Part</a:t>
            </a:r>
          </a:p>
        </p:txBody>
      </p:sp>
    </p:spTree>
    <p:extLst>
      <p:ext uri="{BB962C8B-B14F-4D97-AF65-F5344CB8AC3E}">
        <p14:creationId xmlns:p14="http://schemas.microsoft.com/office/powerpoint/2010/main" val="23864539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CCFF00-F577-6C43-B502-BFC8DCDB4974}"/>
              </a:ext>
            </a:extLst>
          </p:cNvPr>
          <p:cNvSpPr/>
          <p:nvPr/>
        </p:nvSpPr>
        <p:spPr>
          <a:xfrm>
            <a:off x="0" y="1690074"/>
            <a:ext cx="12190476" cy="3477853"/>
          </a:xfrm>
          <a:prstGeom prst="rect">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0" name="Text Box 4">
            <a:extLst>
              <a:ext uri="{FF2B5EF4-FFF2-40B4-BE49-F238E27FC236}">
                <a16:creationId xmlns:a16="http://schemas.microsoft.com/office/drawing/2014/main" id="{AF90DDB9-2F76-3943-8EA3-098C3C7AEE07}"/>
              </a:ext>
            </a:extLst>
          </p:cNvPr>
          <p:cNvSpPr txBox="1">
            <a:spLocks noChangeArrowheads="1"/>
          </p:cNvSpPr>
          <p:nvPr/>
        </p:nvSpPr>
        <p:spPr bwMode="auto">
          <a:xfrm>
            <a:off x="758952" y="2023795"/>
            <a:ext cx="10668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i="1" dirty="0">
                <a:solidFill>
                  <a:schemeClr val="bg1"/>
                </a:solidFill>
                <a:latin typeface="Arial Narrow" panose="020B0604020202020204" pitchFamily="34" charset="0"/>
                <a:cs typeface="Arial Narrow" panose="020B0604020202020204" pitchFamily="34" charset="0"/>
              </a:rPr>
              <a:t>“As each one has received a gift, minister it to one another, as good stewards of the manifold grace of God.”</a:t>
            </a:r>
          </a:p>
          <a:p>
            <a:pPr algn="r">
              <a:spcBef>
                <a:spcPct val="50000"/>
              </a:spcBef>
            </a:pPr>
            <a:r>
              <a:rPr lang="en-US" altLang="en-US" sz="3600" i="1" dirty="0">
                <a:solidFill>
                  <a:schemeClr val="accent4">
                    <a:lumMod val="60000"/>
                    <a:lumOff val="40000"/>
                  </a:schemeClr>
                </a:solidFill>
                <a:latin typeface="Arial Narrow" panose="020B0604020202020204" pitchFamily="34" charset="0"/>
                <a:cs typeface="Arial Narrow" panose="020B0604020202020204" pitchFamily="34" charset="0"/>
              </a:rPr>
              <a:t>1 Peter 4:10</a:t>
            </a:r>
          </a:p>
        </p:txBody>
      </p:sp>
      <p:cxnSp>
        <p:nvCxnSpPr>
          <p:cNvPr id="6" name="Straight Connector 5">
            <a:extLst>
              <a:ext uri="{FF2B5EF4-FFF2-40B4-BE49-F238E27FC236}">
                <a16:creationId xmlns:a16="http://schemas.microsoft.com/office/drawing/2014/main" id="{02D1BE5E-E61C-A74C-B496-DB885DAA70A2}"/>
              </a:ext>
            </a:extLst>
          </p:cNvPr>
          <p:cNvCxnSpPr>
            <a:cxnSpLocks/>
          </p:cNvCxnSpPr>
          <p:nvPr/>
        </p:nvCxnSpPr>
        <p:spPr>
          <a:xfrm rot="5400000">
            <a:off x="6097524" y="-4404414"/>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49233E-7D77-FD42-9CB9-74C201FE073E}"/>
              </a:ext>
            </a:extLst>
          </p:cNvPr>
          <p:cNvCxnSpPr>
            <a:cxnSpLocks/>
          </p:cNvCxnSpPr>
          <p:nvPr/>
        </p:nvCxnSpPr>
        <p:spPr>
          <a:xfrm rot="5400000">
            <a:off x="6092952" y="-926550"/>
            <a:ext cx="0" cy="12188952"/>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4C79BE-118D-444C-8C0B-FD24D0786AE2}"/>
              </a:ext>
            </a:extLst>
          </p:cNvPr>
          <p:cNvSpPr txBox="1"/>
          <p:nvPr/>
        </p:nvSpPr>
        <p:spPr>
          <a:xfrm>
            <a:off x="1600200" y="228600"/>
            <a:ext cx="8991600" cy="830997"/>
          </a:xfrm>
          <a:prstGeom prst="rect">
            <a:avLst/>
          </a:prstGeom>
          <a:noFill/>
        </p:spPr>
        <p:txBody>
          <a:bodyPr wrap="square" rtlCol="0">
            <a:spAutoFit/>
          </a:bodyPr>
          <a:lstStyle/>
          <a:p>
            <a:pPr algn="ctr"/>
            <a:r>
              <a:rPr lang="en-US" sz="4800" dirty="0">
                <a:solidFill>
                  <a:schemeClr val="accent4">
                    <a:lumMod val="40000"/>
                    <a:lumOff val="60000"/>
                  </a:schemeClr>
                </a:solidFill>
                <a:latin typeface="Copperplate Gothic Bold" panose="020E0705020206020404" pitchFamily="34" charset="77"/>
              </a:rPr>
              <a:t>Let’s Do Our Part</a:t>
            </a:r>
          </a:p>
        </p:txBody>
      </p:sp>
      <p:sp>
        <p:nvSpPr>
          <p:cNvPr id="9" name="TextBox 8">
            <a:extLst>
              <a:ext uri="{FF2B5EF4-FFF2-40B4-BE49-F238E27FC236}">
                <a16:creationId xmlns:a16="http://schemas.microsoft.com/office/drawing/2014/main" id="{EF0D5ACF-3715-E647-8F68-450E8AB6E348}"/>
              </a:ext>
            </a:extLst>
          </p:cNvPr>
          <p:cNvSpPr txBox="1"/>
          <p:nvPr/>
        </p:nvSpPr>
        <p:spPr>
          <a:xfrm>
            <a:off x="149352" y="5167915"/>
            <a:ext cx="11887200" cy="1569660"/>
          </a:xfrm>
          <a:prstGeom prst="rect">
            <a:avLst/>
          </a:prstGeom>
          <a:noFill/>
        </p:spPr>
        <p:txBody>
          <a:bodyPr wrap="square" rtlCol="0">
            <a:spAutoFit/>
          </a:bodyPr>
          <a:lstStyle/>
          <a:p>
            <a:pPr algn="ctr"/>
            <a:r>
              <a:rPr lang="en-US" sz="4800" dirty="0">
                <a:solidFill>
                  <a:schemeClr val="accent4">
                    <a:lumMod val="40000"/>
                    <a:lumOff val="60000"/>
                  </a:schemeClr>
                </a:solidFill>
                <a:latin typeface="Copperplate Gothic Bold" panose="020E0705020206020404" pitchFamily="34" charset="77"/>
              </a:rPr>
              <a:t>A Challenge For 2021 </a:t>
            </a:r>
          </a:p>
          <a:p>
            <a:pPr algn="ctr"/>
            <a:r>
              <a:rPr lang="en-US" sz="4800" dirty="0">
                <a:solidFill>
                  <a:schemeClr val="accent4">
                    <a:lumMod val="40000"/>
                    <a:lumOff val="60000"/>
                  </a:schemeClr>
                </a:solidFill>
                <a:latin typeface="Copperplate Gothic Bold" panose="020E0705020206020404" pitchFamily="34" charset="77"/>
              </a:rPr>
              <a:t>Find Your Gift – Use Your Gift</a:t>
            </a:r>
          </a:p>
        </p:txBody>
      </p:sp>
    </p:spTree>
    <p:extLst>
      <p:ext uri="{BB962C8B-B14F-4D97-AF65-F5344CB8AC3E}">
        <p14:creationId xmlns:p14="http://schemas.microsoft.com/office/powerpoint/2010/main" val="3187043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3" name="Picture 5" descr="Image result for beautiful fall pictures">
            <a:extLst>
              <a:ext uri="{FF2B5EF4-FFF2-40B4-BE49-F238E27FC236}">
                <a16:creationId xmlns:a16="http://schemas.microsoft.com/office/drawing/2014/main" id="{813F3735-2029-BB40-A425-7BFAEB014A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66" b="466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9" name="Picture 11" descr="Image result for beautiful flowers">
            <a:extLst>
              <a:ext uri="{FF2B5EF4-FFF2-40B4-BE49-F238E27FC236}">
                <a16:creationId xmlns:a16="http://schemas.microsoft.com/office/drawing/2014/main" id="{1CEF3264-BBAF-144A-97E0-04B79F0079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8" name="Picture 4" descr="Image result for beautiful snow pictures">
            <a:extLst>
              <a:ext uri="{FF2B5EF4-FFF2-40B4-BE49-F238E27FC236}">
                <a16:creationId xmlns:a16="http://schemas.microsoft.com/office/drawing/2014/main" id="{4D95C756-3359-E44A-9BC1-9D0090A6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22" name="Picture 10" descr="Image result for majestic pictures">
            <a:extLst>
              <a:ext uri="{FF2B5EF4-FFF2-40B4-BE49-F238E27FC236}">
                <a16:creationId xmlns:a16="http://schemas.microsoft.com/office/drawing/2014/main" id="{ADEFE4FA-2607-CD45-8BA0-34985E8CF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6" name="Picture 4" descr="Image result for majestic mountains">
            <a:extLst>
              <a:ext uri="{FF2B5EF4-FFF2-40B4-BE49-F238E27FC236}">
                <a16:creationId xmlns:a16="http://schemas.microsoft.com/office/drawing/2014/main" id="{EAE90192-BF87-9741-A986-DD1E8A962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1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40" name="Picture 4" descr="Image result for majestic ocean pictures">
            <a:extLst>
              <a:ext uri="{FF2B5EF4-FFF2-40B4-BE49-F238E27FC236}">
                <a16:creationId xmlns:a16="http://schemas.microsoft.com/office/drawing/2014/main" id="{A1950314-9E8C-324D-96A2-072EE5DCB0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9" name="Picture 3">
            <a:extLst>
              <a:ext uri="{FF2B5EF4-FFF2-40B4-BE49-F238E27FC236}">
                <a16:creationId xmlns:a16="http://schemas.microsoft.com/office/drawing/2014/main" id="{5F3AA8FB-6107-5E48-BBBA-CEF6A30E80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6001</TotalTime>
  <Words>509</Words>
  <Application>Microsoft Macintosh PowerPoint</Application>
  <PresentationFormat>Widescreen</PresentationFormat>
  <Paragraphs>60</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Narrow</vt:lpstr>
      <vt:lpstr>BRADDON</vt:lpstr>
      <vt:lpstr>Calibri</vt:lpstr>
      <vt:lpstr>Calibri Light</vt:lpstr>
      <vt:lpstr>Copperplate Gothic Bold</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11:19-27 </vt:lpstr>
      <vt:lpstr>Acts 11:19-27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God’s Grace</dc:title>
  <dc:creator>HP Authorized Customer</dc:creator>
  <cp:lastModifiedBy>Mark Broyles</cp:lastModifiedBy>
  <cp:revision>48</cp:revision>
  <dcterms:created xsi:type="dcterms:W3CDTF">2007-12-12T21:01:30Z</dcterms:created>
  <dcterms:modified xsi:type="dcterms:W3CDTF">2021-02-21T22:20:25Z</dcterms:modified>
</cp:coreProperties>
</file>