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57" r:id="rId2"/>
    <p:sldId id="262" r:id="rId3"/>
    <p:sldId id="263" r:id="rId4"/>
    <p:sldId id="277" r:id="rId5"/>
    <p:sldId id="278" r:id="rId6"/>
    <p:sldId id="268" r:id="rId7"/>
    <p:sldId id="269" r:id="rId8"/>
    <p:sldId id="270" r:id="rId9"/>
    <p:sldId id="267" r:id="rId10"/>
    <p:sldId id="271" r:id="rId11"/>
    <p:sldId id="273" r:id="rId12"/>
    <p:sldId id="266" r:id="rId13"/>
    <p:sldId id="274" r:id="rId14"/>
    <p:sldId id="275" r:id="rId15"/>
    <p:sldId id="276" r:id="rId16"/>
    <p:sldId id="258" r:id="rId17"/>
  </p:sldIdLst>
  <p:sldSz cx="9144000" cy="6858000" type="screen4x3"/>
  <p:notesSz cx="6858000" cy="9144000"/>
  <p:embeddedFontLst>
    <p:embeddedFont>
      <p:font typeface="Arial Black" panose="020B0604020202020204" pitchFamily="34" charset="0"/>
      <p:bold r:id="rId18"/>
    </p:embeddedFont>
    <p:embeddedFont>
      <p:font typeface="Arial Narrow" panose="020B0604020202020204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Monotype Corsiva" panose="03010101010201010101" pitchFamily="66" charset="0"/>
      <p:regular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5E00"/>
    <a:srgbClr val="FFF9C5"/>
    <a:srgbClr val="FAF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608"/>
    <p:restoredTop sz="94635"/>
  </p:normalViewPr>
  <p:slideViewPr>
    <p:cSldViewPr snapToGrid="0" snapToObjects="1">
      <p:cViewPr varScale="1">
        <p:scale>
          <a:sx n="79" d="100"/>
          <a:sy n="79" d="100"/>
        </p:scale>
        <p:origin x="208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5293-A7DA-F94C-A105-FCC189AFBEC8}" type="datetimeFigureOut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EC42-A478-C840-9D62-20D797514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6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5293-A7DA-F94C-A105-FCC189AFBEC8}" type="datetimeFigureOut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EC42-A478-C840-9D62-20D797514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19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5293-A7DA-F94C-A105-FCC189AFBEC8}" type="datetimeFigureOut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EC42-A478-C840-9D62-20D797514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5293-A7DA-F94C-A105-FCC189AFBEC8}" type="datetimeFigureOut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EC42-A478-C840-9D62-20D797514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5293-A7DA-F94C-A105-FCC189AFBEC8}" type="datetimeFigureOut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EC42-A478-C840-9D62-20D797514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60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5293-A7DA-F94C-A105-FCC189AFBEC8}" type="datetimeFigureOut">
              <a:rPr lang="en-US" smtClean="0"/>
              <a:t>2/19/21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EC42-A478-C840-9D62-20D797514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3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5293-A7DA-F94C-A105-FCC189AFBEC8}" type="datetimeFigureOut">
              <a:rPr lang="en-US" smtClean="0"/>
              <a:t>2/19/21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EC42-A478-C840-9D62-20D797514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1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5293-A7DA-F94C-A105-FCC189AFBEC8}" type="datetimeFigureOut">
              <a:rPr lang="en-US" smtClean="0"/>
              <a:t>2/19/21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EC42-A478-C840-9D62-20D797514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2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5293-A7DA-F94C-A105-FCC189AFBEC8}" type="datetimeFigureOut">
              <a:rPr lang="en-US" smtClean="0"/>
              <a:t>2/19/21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EC42-A478-C840-9D62-20D797514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72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5293-A7DA-F94C-A105-FCC189AFBEC8}" type="datetimeFigureOut">
              <a:rPr lang="en-US" smtClean="0"/>
              <a:t>2/19/21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EC42-A478-C840-9D62-20D797514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1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5293-A7DA-F94C-A105-FCC189AFBEC8}" type="datetimeFigureOut">
              <a:rPr lang="en-US" smtClean="0"/>
              <a:t>2/19/21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EC42-A478-C840-9D62-20D797514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69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C5293-A7DA-F94C-A105-FCC189AFBEC8}" type="datetimeFigureOut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EC42-A478-C840-9D62-20D797514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7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634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3A90596F-379C-944B-8AD4-1BDC729481DC}"/>
              </a:ext>
            </a:extLst>
          </p:cNvPr>
          <p:cNvSpPr/>
          <p:nvPr/>
        </p:nvSpPr>
        <p:spPr>
          <a:xfrm>
            <a:off x="3494314" y="0"/>
            <a:ext cx="5649686" cy="5757290"/>
          </a:xfrm>
          <a:prstGeom prst="rect">
            <a:avLst/>
          </a:prstGeom>
          <a:solidFill>
            <a:srgbClr val="FFF9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AFF9C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5B15F82-D195-9843-B605-8293FE364C04}"/>
              </a:ext>
            </a:extLst>
          </p:cNvPr>
          <p:cNvSpPr/>
          <p:nvPr/>
        </p:nvSpPr>
        <p:spPr>
          <a:xfrm>
            <a:off x="0" y="-1"/>
            <a:ext cx="3527714" cy="5757291"/>
          </a:xfrm>
          <a:prstGeom prst="rect">
            <a:avLst/>
          </a:prstGeom>
          <a:solidFill>
            <a:srgbClr val="CC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139CB39-C9DF-0648-8580-F718645048D2}"/>
              </a:ext>
            </a:extLst>
          </p:cNvPr>
          <p:cNvCxnSpPr>
            <a:cxnSpLocks/>
          </p:cNvCxnSpPr>
          <p:nvPr/>
        </p:nvCxnSpPr>
        <p:spPr>
          <a:xfrm flipH="1">
            <a:off x="3520440" y="-1"/>
            <a:ext cx="33400" cy="5760720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510EC4E-E756-E946-8FEC-A1AC68291206}"/>
              </a:ext>
            </a:extLst>
          </p:cNvPr>
          <p:cNvSpPr txBox="1"/>
          <p:nvPr/>
        </p:nvSpPr>
        <p:spPr>
          <a:xfrm>
            <a:off x="29956" y="1305222"/>
            <a:ext cx="347798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We need revival because   our hearts have been discouraged</a:t>
            </a:r>
            <a:r>
              <a:rPr lang="en-US" sz="3500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 </a:t>
            </a:r>
            <a:endParaRPr lang="en-US" sz="3500" i="1" dirty="0">
              <a:solidFill>
                <a:schemeClr val="bg1"/>
              </a:solidFill>
              <a:latin typeface="Copperplate Gothic Bold" panose="020E0705020206020404" pitchFamily="34" charset="77"/>
              <a:cs typeface="Arial" panose="020B0604020202020204" pitchFamily="34" charset="0"/>
            </a:endParaRPr>
          </a:p>
        </p:txBody>
      </p:sp>
      <p:pic>
        <p:nvPicPr>
          <p:cNvPr id="31" name="Picture 4">
            <a:extLst>
              <a:ext uri="{FF2B5EF4-FFF2-40B4-BE49-F238E27FC236}">
                <a16:creationId xmlns:a16="http://schemas.microsoft.com/office/drawing/2014/main" id="{3E689A07-ADC6-B94B-B288-EF2D975F9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05" y="164387"/>
            <a:ext cx="480060" cy="48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FE8F7A3-A20E-8749-94EA-9DFA8CB1D313}"/>
              </a:ext>
            </a:extLst>
          </p:cNvPr>
          <p:cNvSpPr txBox="1"/>
          <p:nvPr/>
        </p:nvSpPr>
        <p:spPr>
          <a:xfrm>
            <a:off x="3718832" y="201168"/>
            <a:ext cx="5147582" cy="4147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Psalm 119:107  </a:t>
            </a:r>
          </a:p>
          <a:p>
            <a:pPr marL="771525" lvl="1" indent="-428625">
              <a:spcAft>
                <a:spcPts val="900"/>
              </a:spcAft>
              <a:buFont typeface="Wingdings" pitchFamily="2" charset="2"/>
              <a:buChar char="ü"/>
            </a:pPr>
            <a:r>
              <a:rPr lang="en-US" sz="32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The road seems long &amp; hard</a:t>
            </a:r>
          </a:p>
          <a:p>
            <a:pPr>
              <a:spcAft>
                <a:spcPts val="900"/>
              </a:spcAft>
            </a:pPr>
            <a:r>
              <a:rPr lang="en-US" sz="3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Psalm 138:7 – </a:t>
            </a:r>
            <a:r>
              <a:rPr lang="en-US" sz="32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Though I walk in the midst of trouble, you preserve my life; you stretch out your hand against the wrath of my enemies, and your right hand delivers me.</a:t>
            </a:r>
          </a:p>
        </p:txBody>
      </p:sp>
      <p:pic>
        <p:nvPicPr>
          <p:cNvPr id="13" name="Picture 12" descr="A close - up of a musical instrument&#10;&#10;Description automatically generated with low confidence">
            <a:extLst>
              <a:ext uri="{FF2B5EF4-FFF2-40B4-BE49-F238E27FC236}">
                <a16:creationId xmlns:a16="http://schemas.microsoft.com/office/drawing/2014/main" id="{239F5E3F-5D21-544D-A24D-2207A0DC30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18"/>
          <a:stretch/>
        </p:blipFill>
        <p:spPr>
          <a:xfrm>
            <a:off x="1" y="5758435"/>
            <a:ext cx="7055427" cy="1099565"/>
          </a:xfrm>
          <a:prstGeom prst="rect">
            <a:avLst/>
          </a:prstGeom>
        </p:spPr>
      </p:pic>
      <p:pic>
        <p:nvPicPr>
          <p:cNvPr id="14" name="Picture 13" descr="A close - up of a musical instrument&#10;&#10;Description automatically generated with low confidence">
            <a:extLst>
              <a:ext uri="{FF2B5EF4-FFF2-40B4-BE49-F238E27FC236}">
                <a16:creationId xmlns:a16="http://schemas.microsoft.com/office/drawing/2014/main" id="{0C8DF840-8862-4C43-904F-B798AB2D0C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361" r="1518"/>
          <a:stretch/>
        </p:blipFill>
        <p:spPr>
          <a:xfrm>
            <a:off x="7055428" y="5758435"/>
            <a:ext cx="2086286" cy="109956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687B01-F16B-EA4F-ADCE-54623EC95870}"/>
              </a:ext>
            </a:extLst>
          </p:cNvPr>
          <p:cNvCxnSpPr>
            <a:cxnSpLocks/>
          </p:cNvCxnSpPr>
          <p:nvPr/>
        </p:nvCxnSpPr>
        <p:spPr>
          <a:xfrm rot="16200000">
            <a:off x="4573143" y="1188720"/>
            <a:ext cx="0" cy="9141714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7E8F0C1D-614B-B54F-B68F-8700C0B318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" contrast="10000"/>
                    </a14:imgEffect>
                  </a14:imgLayer>
                </a14:imgProps>
              </a:ext>
            </a:extLst>
          </a:blip>
          <a:srcRect t="13547" b="12561"/>
          <a:stretch/>
        </p:blipFill>
        <p:spPr>
          <a:xfrm>
            <a:off x="1048840" y="5871798"/>
            <a:ext cx="3165232" cy="51435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94992DC-65A8-C54F-BCC0-57C8184CBD43}"/>
              </a:ext>
            </a:extLst>
          </p:cNvPr>
          <p:cNvSpPr txBox="1"/>
          <p:nvPr/>
        </p:nvSpPr>
        <p:spPr>
          <a:xfrm>
            <a:off x="4214072" y="5720224"/>
            <a:ext cx="4822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blipFill>
                  <a:blip r:embed="rId7"/>
                  <a:stretch>
                    <a:fillRect/>
                  </a:stretch>
                </a:blipFill>
                <a:latin typeface="Copperplate Gothic Bold" panose="020E0705020206020404" pitchFamily="34" charset="77"/>
              </a:rPr>
              <a:t>……	    </a:t>
            </a:r>
            <a:r>
              <a:rPr lang="en-US" sz="4000" dirty="0">
                <a:blipFill>
                  <a:blip r:embed="rId7"/>
                  <a:stretch>
                    <a:fillRect/>
                  </a:stretch>
                </a:blipFill>
                <a:latin typeface="Copperplate Gothic Bold" panose="020E0705020206020404" pitchFamily="34" charset="77"/>
              </a:rPr>
              <a:t>3 Reasons</a:t>
            </a:r>
            <a:endParaRPr lang="en-US" sz="3300" dirty="0">
              <a:blipFill>
                <a:blip r:embed="rId7"/>
                <a:stretch>
                  <a:fillRect/>
                </a:stretch>
              </a:blip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657264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AC8F5AC9-C53F-AF42-8553-70FBFA02C395}"/>
              </a:ext>
            </a:extLst>
          </p:cNvPr>
          <p:cNvSpPr/>
          <p:nvPr/>
        </p:nvSpPr>
        <p:spPr>
          <a:xfrm>
            <a:off x="3494314" y="0"/>
            <a:ext cx="5649686" cy="5757290"/>
          </a:xfrm>
          <a:prstGeom prst="rect">
            <a:avLst/>
          </a:prstGeom>
          <a:solidFill>
            <a:srgbClr val="FFF9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AFF9C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8DB3B0-EDDD-AD4A-B84E-CEB115647290}"/>
              </a:ext>
            </a:extLst>
          </p:cNvPr>
          <p:cNvSpPr/>
          <p:nvPr/>
        </p:nvSpPr>
        <p:spPr>
          <a:xfrm>
            <a:off x="0" y="-1"/>
            <a:ext cx="3527714" cy="5757291"/>
          </a:xfrm>
          <a:prstGeom prst="rect">
            <a:avLst/>
          </a:prstGeom>
          <a:solidFill>
            <a:srgbClr val="CC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6050323-E8F0-B741-A95E-5CB222FFBD80}"/>
              </a:ext>
            </a:extLst>
          </p:cNvPr>
          <p:cNvCxnSpPr>
            <a:cxnSpLocks/>
          </p:cNvCxnSpPr>
          <p:nvPr/>
        </p:nvCxnSpPr>
        <p:spPr>
          <a:xfrm flipH="1">
            <a:off x="3520440" y="-1"/>
            <a:ext cx="33400" cy="5760720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BA65689-D354-454F-BF07-B8BB42D18C91}"/>
              </a:ext>
            </a:extLst>
          </p:cNvPr>
          <p:cNvSpPr txBox="1"/>
          <p:nvPr/>
        </p:nvSpPr>
        <p:spPr>
          <a:xfrm>
            <a:off x="29956" y="1305222"/>
            <a:ext cx="347798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We need revival because   our hearts have been discouraged</a:t>
            </a:r>
            <a:r>
              <a:rPr lang="en-US" sz="3500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 </a:t>
            </a:r>
            <a:endParaRPr lang="en-US" sz="3500" i="1" dirty="0">
              <a:solidFill>
                <a:schemeClr val="bg1"/>
              </a:solidFill>
              <a:latin typeface="Copperplate Gothic Bold" panose="020E0705020206020404" pitchFamily="34" charset="77"/>
              <a:cs typeface="Arial" panose="020B0604020202020204" pitchFamily="34" charset="0"/>
            </a:endParaRPr>
          </a:p>
        </p:txBody>
      </p:sp>
      <p:pic>
        <p:nvPicPr>
          <p:cNvPr id="31" name="Picture 4">
            <a:extLst>
              <a:ext uri="{FF2B5EF4-FFF2-40B4-BE49-F238E27FC236}">
                <a16:creationId xmlns:a16="http://schemas.microsoft.com/office/drawing/2014/main" id="{951FC2A6-BDCB-1743-8D4E-16982941B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05" y="164387"/>
            <a:ext cx="480060" cy="48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FE8F7A3-A20E-8749-94EA-9DFA8CB1D313}"/>
              </a:ext>
            </a:extLst>
          </p:cNvPr>
          <p:cNvSpPr txBox="1"/>
          <p:nvPr/>
        </p:nvSpPr>
        <p:spPr>
          <a:xfrm>
            <a:off x="3718832" y="201168"/>
            <a:ext cx="528637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Psalm 119:107  </a:t>
            </a:r>
          </a:p>
          <a:p>
            <a:pPr marL="771525" lvl="1" indent="-428625">
              <a:spcAft>
                <a:spcPts val="900"/>
              </a:spcAft>
              <a:buFont typeface="Wingdings" pitchFamily="2" charset="2"/>
              <a:buChar char="ü"/>
            </a:pPr>
            <a:r>
              <a:rPr lang="en-US" sz="32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The road seems long &amp; hard</a:t>
            </a:r>
          </a:p>
          <a:p>
            <a:pPr>
              <a:spcAft>
                <a:spcPts val="900"/>
              </a:spcAft>
            </a:pPr>
            <a:r>
              <a:rPr lang="en-US" sz="3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Psalm 138:7</a:t>
            </a:r>
          </a:p>
          <a:p>
            <a:pPr marL="771525" lvl="1" indent="-428625">
              <a:spcAft>
                <a:spcPts val="900"/>
              </a:spcAft>
              <a:buFont typeface="Wingdings" pitchFamily="2" charset="2"/>
              <a:buChar char="ü"/>
            </a:pPr>
            <a:r>
              <a:rPr lang="en-US" sz="32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The words &amp; actions of others</a:t>
            </a:r>
          </a:p>
          <a:p>
            <a:pPr>
              <a:spcAft>
                <a:spcPts val="900"/>
              </a:spcAft>
            </a:pPr>
            <a:r>
              <a:rPr lang="en-US" sz="3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Numbers 21:4</a:t>
            </a:r>
          </a:p>
          <a:p>
            <a:pPr marL="771525" lvl="1" indent="-428625">
              <a:spcAft>
                <a:spcPts val="900"/>
              </a:spcAft>
              <a:buFont typeface="Wingdings" pitchFamily="2" charset="2"/>
              <a:buChar char="ü"/>
            </a:pPr>
            <a:r>
              <a:rPr lang="en-US" sz="32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Obstacles are discouraging</a:t>
            </a:r>
          </a:p>
        </p:txBody>
      </p:sp>
      <p:pic>
        <p:nvPicPr>
          <p:cNvPr id="13" name="Picture 12" descr="A close - up of a musical instrument&#10;&#10;Description automatically generated with low confidence">
            <a:extLst>
              <a:ext uri="{FF2B5EF4-FFF2-40B4-BE49-F238E27FC236}">
                <a16:creationId xmlns:a16="http://schemas.microsoft.com/office/drawing/2014/main" id="{80869716-C0C6-3841-8009-5DF022B8F7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18"/>
          <a:stretch/>
        </p:blipFill>
        <p:spPr>
          <a:xfrm>
            <a:off x="1" y="5758435"/>
            <a:ext cx="7055427" cy="1099565"/>
          </a:xfrm>
          <a:prstGeom prst="rect">
            <a:avLst/>
          </a:prstGeom>
        </p:spPr>
      </p:pic>
      <p:pic>
        <p:nvPicPr>
          <p:cNvPr id="14" name="Picture 13" descr="A close - up of a musical instrument&#10;&#10;Description automatically generated with low confidence">
            <a:extLst>
              <a:ext uri="{FF2B5EF4-FFF2-40B4-BE49-F238E27FC236}">
                <a16:creationId xmlns:a16="http://schemas.microsoft.com/office/drawing/2014/main" id="{33A65166-CFA3-2D46-BB36-4D470E9028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361" r="1518"/>
          <a:stretch/>
        </p:blipFill>
        <p:spPr>
          <a:xfrm>
            <a:off x="7055428" y="5758435"/>
            <a:ext cx="2086286" cy="109956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E3ECDF3-373D-6745-8F17-1192F21B2FAD}"/>
              </a:ext>
            </a:extLst>
          </p:cNvPr>
          <p:cNvCxnSpPr>
            <a:cxnSpLocks/>
          </p:cNvCxnSpPr>
          <p:nvPr/>
        </p:nvCxnSpPr>
        <p:spPr>
          <a:xfrm rot="16200000">
            <a:off x="4573143" y="1188720"/>
            <a:ext cx="0" cy="9141714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0FE62155-C2C3-BE4A-BBF8-2DEB6E053B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" contrast="10000"/>
                    </a14:imgEffect>
                  </a14:imgLayer>
                </a14:imgProps>
              </a:ext>
            </a:extLst>
          </a:blip>
          <a:srcRect t="13547" b="12561"/>
          <a:stretch/>
        </p:blipFill>
        <p:spPr>
          <a:xfrm>
            <a:off x="1048840" y="5871798"/>
            <a:ext cx="3165232" cy="51435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B903EF1-DA69-C546-85D8-F5268AA9C486}"/>
              </a:ext>
            </a:extLst>
          </p:cNvPr>
          <p:cNvSpPr txBox="1"/>
          <p:nvPr/>
        </p:nvSpPr>
        <p:spPr>
          <a:xfrm>
            <a:off x="4214072" y="5720224"/>
            <a:ext cx="4822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blipFill>
                  <a:blip r:embed="rId7"/>
                  <a:stretch>
                    <a:fillRect/>
                  </a:stretch>
                </a:blipFill>
                <a:latin typeface="Copperplate Gothic Bold" panose="020E0705020206020404" pitchFamily="34" charset="77"/>
              </a:rPr>
              <a:t>……	    </a:t>
            </a:r>
            <a:r>
              <a:rPr lang="en-US" sz="4000" dirty="0">
                <a:blipFill>
                  <a:blip r:embed="rId7"/>
                  <a:stretch>
                    <a:fillRect/>
                  </a:stretch>
                </a:blipFill>
                <a:latin typeface="Copperplate Gothic Bold" panose="020E0705020206020404" pitchFamily="34" charset="77"/>
              </a:rPr>
              <a:t>3 Reasons</a:t>
            </a:r>
            <a:endParaRPr lang="en-US" sz="3300" dirty="0">
              <a:blipFill>
                <a:blip r:embed="rId7"/>
                <a:stretch>
                  <a:fillRect/>
                </a:stretch>
              </a:blip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400424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C0479CF-2855-EC48-BA47-8CD79ABBAAF8}"/>
              </a:ext>
            </a:extLst>
          </p:cNvPr>
          <p:cNvSpPr/>
          <p:nvPr/>
        </p:nvSpPr>
        <p:spPr>
          <a:xfrm>
            <a:off x="3494314" y="0"/>
            <a:ext cx="5649686" cy="5757290"/>
          </a:xfrm>
          <a:prstGeom prst="rect">
            <a:avLst/>
          </a:prstGeom>
          <a:solidFill>
            <a:srgbClr val="FFF9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AFF9C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64DC49B-9C61-2D44-9173-199B7C663AE0}"/>
              </a:ext>
            </a:extLst>
          </p:cNvPr>
          <p:cNvSpPr/>
          <p:nvPr/>
        </p:nvSpPr>
        <p:spPr>
          <a:xfrm>
            <a:off x="0" y="-1"/>
            <a:ext cx="3527714" cy="5757291"/>
          </a:xfrm>
          <a:prstGeom prst="rect">
            <a:avLst/>
          </a:prstGeom>
          <a:solidFill>
            <a:srgbClr val="CC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E3AF12F-2752-BC43-8B4D-92FE730B41D3}"/>
              </a:ext>
            </a:extLst>
          </p:cNvPr>
          <p:cNvCxnSpPr>
            <a:cxnSpLocks/>
          </p:cNvCxnSpPr>
          <p:nvPr/>
        </p:nvCxnSpPr>
        <p:spPr>
          <a:xfrm flipH="1">
            <a:off x="3520440" y="-1"/>
            <a:ext cx="33400" cy="5760720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440F043-604E-1243-BAF8-B7C51084E988}"/>
              </a:ext>
            </a:extLst>
          </p:cNvPr>
          <p:cNvSpPr txBox="1"/>
          <p:nvPr/>
        </p:nvSpPr>
        <p:spPr>
          <a:xfrm>
            <a:off x="29956" y="1305222"/>
            <a:ext cx="34779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We need revival because   our joy      has  been diminished</a:t>
            </a:r>
            <a:r>
              <a:rPr lang="en-US" sz="3600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 </a:t>
            </a:r>
            <a:endParaRPr lang="en-US" sz="3600" i="1" dirty="0">
              <a:solidFill>
                <a:schemeClr val="bg1"/>
              </a:solidFill>
              <a:latin typeface="Copperplate Gothic Bold" panose="020E0705020206020404" pitchFamily="34" charset="77"/>
              <a:cs typeface="Arial" panose="020B0604020202020204" pitchFamily="34" charset="0"/>
            </a:endParaRPr>
          </a:p>
        </p:txBody>
      </p:sp>
      <p:pic>
        <p:nvPicPr>
          <p:cNvPr id="16" name="Picture 2" descr="3 Number PNG">
            <a:extLst>
              <a:ext uri="{FF2B5EF4-FFF2-40B4-BE49-F238E27FC236}">
                <a16:creationId xmlns:a16="http://schemas.microsoft.com/office/drawing/2014/main" id="{DDC9739A-789F-0545-BF34-2355D8036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08" y="148180"/>
            <a:ext cx="480060" cy="48006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C9B6A2B-E6B9-2140-969C-E3A8909A4FC5}"/>
              </a:ext>
            </a:extLst>
          </p:cNvPr>
          <p:cNvSpPr txBox="1"/>
          <p:nvPr/>
        </p:nvSpPr>
        <p:spPr>
          <a:xfrm>
            <a:off x="3718832" y="201168"/>
            <a:ext cx="5286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Psalm 85:6 – “</a:t>
            </a:r>
            <a:r>
              <a:rPr lang="en-US" sz="32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Will you not revive us again…”</a:t>
            </a:r>
          </a:p>
        </p:txBody>
      </p:sp>
      <p:pic>
        <p:nvPicPr>
          <p:cNvPr id="13" name="Picture 12" descr="A close - up of a musical instrument&#10;&#10;Description automatically generated with low confidence">
            <a:extLst>
              <a:ext uri="{FF2B5EF4-FFF2-40B4-BE49-F238E27FC236}">
                <a16:creationId xmlns:a16="http://schemas.microsoft.com/office/drawing/2014/main" id="{78E837CF-B154-BB48-9ECF-FD03438F22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18"/>
          <a:stretch/>
        </p:blipFill>
        <p:spPr>
          <a:xfrm>
            <a:off x="1" y="5758435"/>
            <a:ext cx="7055427" cy="1099565"/>
          </a:xfrm>
          <a:prstGeom prst="rect">
            <a:avLst/>
          </a:prstGeom>
        </p:spPr>
      </p:pic>
      <p:pic>
        <p:nvPicPr>
          <p:cNvPr id="14" name="Picture 13" descr="A close - up of a musical instrument&#10;&#10;Description automatically generated with low confidence">
            <a:extLst>
              <a:ext uri="{FF2B5EF4-FFF2-40B4-BE49-F238E27FC236}">
                <a16:creationId xmlns:a16="http://schemas.microsoft.com/office/drawing/2014/main" id="{8A7AA5EB-DB55-C244-BD45-DA5F5D79D4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361" r="1518"/>
          <a:stretch/>
        </p:blipFill>
        <p:spPr>
          <a:xfrm>
            <a:off x="7055428" y="5758435"/>
            <a:ext cx="2086286" cy="109956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71DA65D-D16E-D445-AF3F-A7598C30DD87}"/>
              </a:ext>
            </a:extLst>
          </p:cNvPr>
          <p:cNvCxnSpPr>
            <a:cxnSpLocks/>
          </p:cNvCxnSpPr>
          <p:nvPr/>
        </p:nvCxnSpPr>
        <p:spPr>
          <a:xfrm rot="16200000">
            <a:off x="4573143" y="1188720"/>
            <a:ext cx="0" cy="9141714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3A0CB558-B913-4642-82FA-4C3B43013BA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" contrast="10000"/>
                    </a14:imgEffect>
                  </a14:imgLayer>
                </a14:imgProps>
              </a:ext>
            </a:extLst>
          </a:blip>
          <a:srcRect t="13547" b="12561"/>
          <a:stretch/>
        </p:blipFill>
        <p:spPr>
          <a:xfrm>
            <a:off x="1048840" y="5871798"/>
            <a:ext cx="3165232" cy="51435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C6D4889-1E96-6645-8907-2FBEAA91B6A4}"/>
              </a:ext>
            </a:extLst>
          </p:cNvPr>
          <p:cNvSpPr txBox="1"/>
          <p:nvPr/>
        </p:nvSpPr>
        <p:spPr>
          <a:xfrm>
            <a:off x="4214072" y="5720224"/>
            <a:ext cx="4822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blipFill>
                  <a:blip r:embed="rId7"/>
                  <a:stretch>
                    <a:fillRect/>
                  </a:stretch>
                </a:blipFill>
                <a:latin typeface="Copperplate Gothic Bold" panose="020E0705020206020404" pitchFamily="34" charset="77"/>
              </a:rPr>
              <a:t>……	    </a:t>
            </a:r>
            <a:r>
              <a:rPr lang="en-US" sz="4000" dirty="0">
                <a:blipFill>
                  <a:blip r:embed="rId7"/>
                  <a:stretch>
                    <a:fillRect/>
                  </a:stretch>
                </a:blipFill>
                <a:latin typeface="Copperplate Gothic Bold" panose="020E0705020206020404" pitchFamily="34" charset="77"/>
              </a:rPr>
              <a:t>3 Reasons</a:t>
            </a:r>
            <a:endParaRPr lang="en-US" sz="3300" dirty="0">
              <a:blipFill>
                <a:blip r:embed="rId7"/>
                <a:stretch>
                  <a:fillRect/>
                </a:stretch>
              </a:blip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099200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385705EB-D897-5648-B8A2-70248206C90B}"/>
              </a:ext>
            </a:extLst>
          </p:cNvPr>
          <p:cNvSpPr/>
          <p:nvPr/>
        </p:nvSpPr>
        <p:spPr>
          <a:xfrm>
            <a:off x="3494314" y="0"/>
            <a:ext cx="5649686" cy="5757290"/>
          </a:xfrm>
          <a:prstGeom prst="rect">
            <a:avLst/>
          </a:prstGeom>
          <a:solidFill>
            <a:srgbClr val="FFF9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AFF9C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2EBE693-B5BB-EE4F-B275-7335EE436F3C}"/>
              </a:ext>
            </a:extLst>
          </p:cNvPr>
          <p:cNvSpPr/>
          <p:nvPr/>
        </p:nvSpPr>
        <p:spPr>
          <a:xfrm>
            <a:off x="0" y="-1"/>
            <a:ext cx="3527714" cy="5757291"/>
          </a:xfrm>
          <a:prstGeom prst="rect">
            <a:avLst/>
          </a:prstGeom>
          <a:solidFill>
            <a:srgbClr val="CC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877C5F7-CBD0-2344-800A-8F660A44C501}"/>
              </a:ext>
            </a:extLst>
          </p:cNvPr>
          <p:cNvCxnSpPr>
            <a:cxnSpLocks/>
          </p:cNvCxnSpPr>
          <p:nvPr/>
        </p:nvCxnSpPr>
        <p:spPr>
          <a:xfrm flipH="1">
            <a:off x="3520440" y="-1"/>
            <a:ext cx="33400" cy="5760720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3C03D49-DFEF-DA4D-A4FB-962E9DD25FD4}"/>
              </a:ext>
            </a:extLst>
          </p:cNvPr>
          <p:cNvSpPr txBox="1"/>
          <p:nvPr/>
        </p:nvSpPr>
        <p:spPr>
          <a:xfrm>
            <a:off x="29956" y="1305222"/>
            <a:ext cx="34779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We need revival because   our joy      has  been diminished</a:t>
            </a:r>
            <a:r>
              <a:rPr lang="en-US" sz="3600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 </a:t>
            </a:r>
            <a:endParaRPr lang="en-US" sz="3600" i="1" dirty="0">
              <a:solidFill>
                <a:schemeClr val="bg1"/>
              </a:solidFill>
              <a:latin typeface="Copperplate Gothic Bold" panose="020E0705020206020404" pitchFamily="34" charset="77"/>
              <a:cs typeface="Arial" panose="020B0604020202020204" pitchFamily="34" charset="0"/>
            </a:endParaRPr>
          </a:p>
        </p:txBody>
      </p:sp>
      <p:pic>
        <p:nvPicPr>
          <p:cNvPr id="33" name="Picture 2" descr="3 Number PNG">
            <a:extLst>
              <a:ext uri="{FF2B5EF4-FFF2-40B4-BE49-F238E27FC236}">
                <a16:creationId xmlns:a16="http://schemas.microsoft.com/office/drawing/2014/main" id="{3052F291-BFD6-144E-8706-F903BDCFC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08" y="148180"/>
            <a:ext cx="480060" cy="48006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C9B6A2B-E6B9-2140-969C-E3A8909A4FC5}"/>
              </a:ext>
            </a:extLst>
          </p:cNvPr>
          <p:cNvSpPr txBox="1"/>
          <p:nvPr/>
        </p:nvSpPr>
        <p:spPr>
          <a:xfrm>
            <a:off x="3718832" y="201168"/>
            <a:ext cx="5286376" cy="4283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Psalm 85:6</a:t>
            </a:r>
            <a:endParaRPr lang="en-US" sz="3200" i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771525" lvl="1" indent="-428625">
              <a:spcAft>
                <a:spcPts val="450"/>
              </a:spcAft>
              <a:buFont typeface="Wingdings" pitchFamily="2" charset="2"/>
              <a:buChar char="ü"/>
            </a:pPr>
            <a:r>
              <a:rPr lang="en-US" sz="32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Distraction </a:t>
            </a:r>
          </a:p>
          <a:p>
            <a:pPr marL="771525" lvl="1" indent="-428625">
              <a:spcAft>
                <a:spcPts val="450"/>
              </a:spcAft>
              <a:buFont typeface="Wingdings" pitchFamily="2" charset="2"/>
              <a:buChar char="ü"/>
            </a:pPr>
            <a:r>
              <a:rPr lang="en-US" sz="32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Discontentment </a:t>
            </a:r>
          </a:p>
          <a:p>
            <a:pPr marL="771525" lvl="1" indent="-428625">
              <a:spcAft>
                <a:spcPts val="450"/>
              </a:spcAft>
              <a:buFont typeface="Wingdings" pitchFamily="2" charset="2"/>
              <a:buChar char="ü"/>
            </a:pPr>
            <a:r>
              <a:rPr lang="en-US" sz="32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Discouragement </a:t>
            </a:r>
          </a:p>
          <a:p>
            <a:pPr marL="771525" lvl="1" indent="-428625">
              <a:spcAft>
                <a:spcPts val="450"/>
              </a:spcAft>
              <a:buFont typeface="Wingdings" pitchFamily="2" charset="2"/>
              <a:buChar char="ü"/>
            </a:pPr>
            <a:r>
              <a:rPr lang="en-US" sz="32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Disillusionment </a:t>
            </a:r>
          </a:p>
          <a:p>
            <a:pPr marL="771525" lvl="1" indent="-428625">
              <a:spcAft>
                <a:spcPts val="1500"/>
              </a:spcAft>
              <a:buFont typeface="Wingdings" pitchFamily="2" charset="2"/>
              <a:buChar char="ü"/>
            </a:pPr>
            <a:r>
              <a:rPr lang="en-US" sz="32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Disobedience</a:t>
            </a:r>
          </a:p>
          <a:p>
            <a:pPr>
              <a:lnSpc>
                <a:spcPct val="80000"/>
              </a:lnSpc>
              <a:spcAft>
                <a:spcPts val="450"/>
              </a:spcAft>
            </a:pPr>
            <a:r>
              <a:rPr lang="en-US" sz="3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Psalm 51:12 – </a:t>
            </a:r>
            <a:r>
              <a:rPr lang="en-US" sz="32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Restore me to the joy of your salvation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669264-EF59-644F-9854-E58EB09DD33D}"/>
              </a:ext>
            </a:extLst>
          </p:cNvPr>
          <p:cNvSpPr txBox="1"/>
          <p:nvPr/>
        </p:nvSpPr>
        <p:spPr>
          <a:xfrm>
            <a:off x="7494555" y="649040"/>
            <a:ext cx="14777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All rob us of enjoying the joy of the Lord. 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17CD504F-F5BC-A145-94F0-3E6D49C3D13E}"/>
              </a:ext>
            </a:extLst>
          </p:cNvPr>
          <p:cNvSpPr/>
          <p:nvPr/>
        </p:nvSpPr>
        <p:spPr>
          <a:xfrm>
            <a:off x="6783293" y="993921"/>
            <a:ext cx="776832" cy="2302979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8" name="Picture 17" descr="A close - up of a musical instrument&#10;&#10;Description automatically generated with low confidence">
            <a:extLst>
              <a:ext uri="{FF2B5EF4-FFF2-40B4-BE49-F238E27FC236}">
                <a16:creationId xmlns:a16="http://schemas.microsoft.com/office/drawing/2014/main" id="{3017E39A-360F-4F45-9779-1CE1A37429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18"/>
          <a:stretch/>
        </p:blipFill>
        <p:spPr>
          <a:xfrm>
            <a:off x="1" y="5758435"/>
            <a:ext cx="7055427" cy="1099565"/>
          </a:xfrm>
          <a:prstGeom prst="rect">
            <a:avLst/>
          </a:prstGeom>
        </p:spPr>
      </p:pic>
      <p:pic>
        <p:nvPicPr>
          <p:cNvPr id="19" name="Picture 18" descr="A close - up of a musical instrument&#10;&#10;Description automatically generated with low confidence">
            <a:extLst>
              <a:ext uri="{FF2B5EF4-FFF2-40B4-BE49-F238E27FC236}">
                <a16:creationId xmlns:a16="http://schemas.microsoft.com/office/drawing/2014/main" id="{D4255861-105C-BA4D-AC4F-0A3B1A39A2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361" r="1518"/>
          <a:stretch/>
        </p:blipFill>
        <p:spPr>
          <a:xfrm>
            <a:off x="7055428" y="5758435"/>
            <a:ext cx="2086286" cy="1099565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19AC5A0-0B60-4B4B-9B06-33F5F6CC6C4C}"/>
              </a:ext>
            </a:extLst>
          </p:cNvPr>
          <p:cNvCxnSpPr>
            <a:cxnSpLocks/>
          </p:cNvCxnSpPr>
          <p:nvPr/>
        </p:nvCxnSpPr>
        <p:spPr>
          <a:xfrm rot="16200000">
            <a:off x="4573143" y="1188720"/>
            <a:ext cx="0" cy="9141714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C50EFAE1-C0B8-E44A-8BA2-3BF7A0816E0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" contrast="10000"/>
                    </a14:imgEffect>
                  </a14:imgLayer>
                </a14:imgProps>
              </a:ext>
            </a:extLst>
          </a:blip>
          <a:srcRect t="13547" b="12561"/>
          <a:stretch/>
        </p:blipFill>
        <p:spPr>
          <a:xfrm>
            <a:off x="1048840" y="5871798"/>
            <a:ext cx="3165232" cy="51435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73EE58B-3E88-0244-9A47-6BCE93C71EB7}"/>
              </a:ext>
            </a:extLst>
          </p:cNvPr>
          <p:cNvSpPr txBox="1"/>
          <p:nvPr/>
        </p:nvSpPr>
        <p:spPr>
          <a:xfrm>
            <a:off x="4214072" y="5720224"/>
            <a:ext cx="4822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blipFill>
                  <a:blip r:embed="rId7"/>
                  <a:stretch>
                    <a:fillRect/>
                  </a:stretch>
                </a:blipFill>
                <a:latin typeface="Copperplate Gothic Bold" panose="020E0705020206020404" pitchFamily="34" charset="77"/>
              </a:rPr>
              <a:t>……	    </a:t>
            </a:r>
            <a:r>
              <a:rPr lang="en-US" sz="4000" dirty="0">
                <a:blipFill>
                  <a:blip r:embed="rId7"/>
                  <a:stretch>
                    <a:fillRect/>
                  </a:stretch>
                </a:blipFill>
                <a:latin typeface="Copperplate Gothic Bold" panose="020E0705020206020404" pitchFamily="34" charset="77"/>
              </a:rPr>
              <a:t>3 Reasons</a:t>
            </a:r>
            <a:endParaRPr lang="en-US" sz="3300" dirty="0">
              <a:blipFill>
                <a:blip r:embed="rId7"/>
                <a:stretch>
                  <a:fillRect/>
                </a:stretch>
              </a:blip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95254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84B0D3A-EDEB-4B4B-86EB-29A94F6C4DC6}"/>
              </a:ext>
            </a:extLst>
          </p:cNvPr>
          <p:cNvSpPr/>
          <p:nvPr/>
        </p:nvSpPr>
        <p:spPr>
          <a:xfrm>
            <a:off x="3494314" y="0"/>
            <a:ext cx="5649686" cy="5757290"/>
          </a:xfrm>
          <a:prstGeom prst="rect">
            <a:avLst/>
          </a:prstGeom>
          <a:solidFill>
            <a:srgbClr val="FFF9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AFF9C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6FEF0CC-B3A3-6149-960F-7E43C34F4D19}"/>
              </a:ext>
            </a:extLst>
          </p:cNvPr>
          <p:cNvSpPr/>
          <p:nvPr/>
        </p:nvSpPr>
        <p:spPr>
          <a:xfrm>
            <a:off x="0" y="-1"/>
            <a:ext cx="3527714" cy="5757291"/>
          </a:xfrm>
          <a:prstGeom prst="rect">
            <a:avLst/>
          </a:prstGeom>
          <a:solidFill>
            <a:srgbClr val="CC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FF11B52-52E0-5E4F-AC74-0F0D4C820775}"/>
              </a:ext>
            </a:extLst>
          </p:cNvPr>
          <p:cNvCxnSpPr>
            <a:cxnSpLocks/>
          </p:cNvCxnSpPr>
          <p:nvPr/>
        </p:nvCxnSpPr>
        <p:spPr>
          <a:xfrm flipH="1">
            <a:off x="3520440" y="-1"/>
            <a:ext cx="33400" cy="5760720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E444974-E7B5-3341-B0A9-D62C253B21DC}"/>
              </a:ext>
            </a:extLst>
          </p:cNvPr>
          <p:cNvSpPr txBox="1"/>
          <p:nvPr/>
        </p:nvSpPr>
        <p:spPr>
          <a:xfrm>
            <a:off x="29956" y="1305222"/>
            <a:ext cx="34779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We need revival because   our joy      has  been diminished</a:t>
            </a:r>
            <a:r>
              <a:rPr lang="en-US" sz="3600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 </a:t>
            </a:r>
            <a:endParaRPr lang="en-US" sz="3600" i="1" dirty="0">
              <a:solidFill>
                <a:schemeClr val="bg1"/>
              </a:solidFill>
              <a:latin typeface="Copperplate Gothic Bold" panose="020E0705020206020404" pitchFamily="34" charset="77"/>
              <a:cs typeface="Arial" panose="020B0604020202020204" pitchFamily="34" charset="0"/>
            </a:endParaRPr>
          </a:p>
        </p:txBody>
      </p:sp>
      <p:pic>
        <p:nvPicPr>
          <p:cNvPr id="30" name="Picture 2" descr="3 Number PNG">
            <a:extLst>
              <a:ext uri="{FF2B5EF4-FFF2-40B4-BE49-F238E27FC236}">
                <a16:creationId xmlns:a16="http://schemas.microsoft.com/office/drawing/2014/main" id="{0FF33848-6738-8C4F-86F1-E7B75545C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08" y="148180"/>
            <a:ext cx="480060" cy="48006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C9B6A2B-E6B9-2140-969C-E3A8909A4FC5}"/>
              </a:ext>
            </a:extLst>
          </p:cNvPr>
          <p:cNvSpPr txBox="1"/>
          <p:nvPr/>
        </p:nvSpPr>
        <p:spPr>
          <a:xfrm>
            <a:off x="3718832" y="201168"/>
            <a:ext cx="5286376" cy="5075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Psalm 85:6</a:t>
            </a:r>
            <a:endParaRPr lang="en-US" sz="3200" i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771525" lvl="1" indent="-428625">
              <a:spcAft>
                <a:spcPts val="450"/>
              </a:spcAft>
              <a:buFont typeface="Wingdings" pitchFamily="2" charset="2"/>
              <a:buChar char="ü"/>
            </a:pPr>
            <a:r>
              <a:rPr lang="en-US" sz="30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Distraction, Discontentment, Discouragement, Disillusionment, &amp; Disobedience rob us of joy.</a:t>
            </a:r>
          </a:p>
          <a:p>
            <a:pPr>
              <a:spcAft>
                <a:spcPts val="900"/>
              </a:spcAft>
            </a:pPr>
            <a:r>
              <a:rPr lang="en-US" sz="3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Ps. 51:12 – </a:t>
            </a:r>
            <a:r>
              <a:rPr lang="en-US" sz="30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Restore me to the joy</a:t>
            </a:r>
          </a:p>
          <a:p>
            <a:pPr>
              <a:spcAft>
                <a:spcPts val="450"/>
              </a:spcAft>
            </a:pPr>
            <a:r>
              <a:rPr lang="en-US" sz="3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Gal. 5:22-23 – fruit of Spirit </a:t>
            </a:r>
          </a:p>
          <a:p>
            <a:pPr marL="771525" lvl="1" indent="-428625">
              <a:spcAft>
                <a:spcPts val="900"/>
              </a:spcAft>
              <a:buFont typeface="Wingdings" pitchFamily="2" charset="2"/>
              <a:buChar char="ü"/>
            </a:pPr>
            <a:r>
              <a:rPr lang="en-US" sz="32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30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Joyfulness is characteristic    of the soul that lives in communion with God. </a:t>
            </a:r>
          </a:p>
        </p:txBody>
      </p:sp>
      <p:pic>
        <p:nvPicPr>
          <p:cNvPr id="13" name="Picture 12" descr="A close - up of a musical instrument&#10;&#10;Description automatically generated with low confidence">
            <a:extLst>
              <a:ext uri="{FF2B5EF4-FFF2-40B4-BE49-F238E27FC236}">
                <a16:creationId xmlns:a16="http://schemas.microsoft.com/office/drawing/2014/main" id="{2A9C537C-42FA-2648-91B4-D47D949F8F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18"/>
          <a:stretch/>
        </p:blipFill>
        <p:spPr>
          <a:xfrm>
            <a:off x="1" y="5758435"/>
            <a:ext cx="7055427" cy="1099565"/>
          </a:xfrm>
          <a:prstGeom prst="rect">
            <a:avLst/>
          </a:prstGeom>
        </p:spPr>
      </p:pic>
      <p:pic>
        <p:nvPicPr>
          <p:cNvPr id="14" name="Picture 13" descr="A close - up of a musical instrument&#10;&#10;Description automatically generated with low confidence">
            <a:extLst>
              <a:ext uri="{FF2B5EF4-FFF2-40B4-BE49-F238E27FC236}">
                <a16:creationId xmlns:a16="http://schemas.microsoft.com/office/drawing/2014/main" id="{24750243-6D6C-FD45-B17C-99A5FEF87F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361" r="1518"/>
          <a:stretch/>
        </p:blipFill>
        <p:spPr>
          <a:xfrm>
            <a:off x="7055428" y="5758435"/>
            <a:ext cx="2086286" cy="109956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C726875-D081-2745-A6D1-D08735C87B9D}"/>
              </a:ext>
            </a:extLst>
          </p:cNvPr>
          <p:cNvCxnSpPr>
            <a:cxnSpLocks/>
          </p:cNvCxnSpPr>
          <p:nvPr/>
        </p:nvCxnSpPr>
        <p:spPr>
          <a:xfrm rot="16200000">
            <a:off x="4573143" y="1188720"/>
            <a:ext cx="0" cy="9141714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80BDB127-B700-1C41-9D45-AD4349663E4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" contrast="10000"/>
                    </a14:imgEffect>
                  </a14:imgLayer>
                </a14:imgProps>
              </a:ext>
            </a:extLst>
          </a:blip>
          <a:srcRect t="13547" b="12561"/>
          <a:stretch/>
        </p:blipFill>
        <p:spPr>
          <a:xfrm>
            <a:off x="1048840" y="5871798"/>
            <a:ext cx="3165232" cy="51435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985F3B1-5C7B-C540-8F19-CE977AB7524E}"/>
              </a:ext>
            </a:extLst>
          </p:cNvPr>
          <p:cNvSpPr txBox="1"/>
          <p:nvPr/>
        </p:nvSpPr>
        <p:spPr>
          <a:xfrm>
            <a:off x="4214072" y="5720224"/>
            <a:ext cx="4822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blipFill>
                  <a:blip r:embed="rId7"/>
                  <a:stretch>
                    <a:fillRect/>
                  </a:stretch>
                </a:blipFill>
                <a:latin typeface="Copperplate Gothic Bold" panose="020E0705020206020404" pitchFamily="34" charset="77"/>
              </a:rPr>
              <a:t>……	    </a:t>
            </a:r>
            <a:r>
              <a:rPr lang="en-US" sz="4000" dirty="0">
                <a:blipFill>
                  <a:blip r:embed="rId7"/>
                  <a:stretch>
                    <a:fillRect/>
                  </a:stretch>
                </a:blipFill>
                <a:latin typeface="Copperplate Gothic Bold" panose="020E0705020206020404" pitchFamily="34" charset="77"/>
              </a:rPr>
              <a:t>3 Reasons</a:t>
            </a:r>
            <a:endParaRPr lang="en-US" sz="3300" dirty="0">
              <a:blipFill>
                <a:blip r:embed="rId7"/>
                <a:stretch>
                  <a:fillRect/>
                </a:stretch>
              </a:blip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806106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- up of a musical instrument&#10;&#10;Description automatically generated with low confidence">
            <a:extLst>
              <a:ext uri="{FF2B5EF4-FFF2-40B4-BE49-F238E27FC236}">
                <a16:creationId xmlns:a16="http://schemas.microsoft.com/office/drawing/2014/main" id="{4B7B3088-90C8-7946-A57B-B96E019807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7452" r="40616"/>
          <a:stretch/>
        </p:blipFill>
        <p:spPr>
          <a:xfrm>
            <a:off x="-1" y="857250"/>
            <a:ext cx="9144001" cy="1935805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56B6FEA5-12B9-5B47-80CB-862840F533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 contrast="10000"/>
                    </a14:imgEffect>
                  </a14:imgLayer>
                </a14:imgProps>
              </a:ext>
            </a:extLst>
          </a:blip>
          <a:srcRect t="13547" b="12561"/>
          <a:stretch/>
        </p:blipFill>
        <p:spPr>
          <a:xfrm>
            <a:off x="2299786" y="973267"/>
            <a:ext cx="4937760" cy="80238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397683D-CBB3-E646-872D-59AA5687BED2}"/>
              </a:ext>
            </a:extLst>
          </p:cNvPr>
          <p:cNvCxnSpPr>
            <a:cxnSpLocks/>
          </p:cNvCxnSpPr>
          <p:nvPr/>
        </p:nvCxnSpPr>
        <p:spPr>
          <a:xfrm rot="16200000">
            <a:off x="4573143" y="-1765558"/>
            <a:ext cx="0" cy="9141714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0CC6041-EC2C-8947-B2E0-6EAFE38C082D}"/>
              </a:ext>
            </a:extLst>
          </p:cNvPr>
          <p:cNvSpPr txBox="1"/>
          <p:nvPr/>
        </p:nvSpPr>
        <p:spPr>
          <a:xfrm>
            <a:off x="145474" y="3060084"/>
            <a:ext cx="8894618" cy="331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3600" dirty="0">
                <a:solidFill>
                  <a:schemeClr val="bg1"/>
                </a:solidFill>
                <a:latin typeface="Monotype Corsiva" panose="03010101010201010101" pitchFamily="66" charset="0"/>
              </a:rPr>
              <a:t>Revival starts within… Longing for more of God</a:t>
            </a:r>
          </a:p>
          <a:p>
            <a:pPr>
              <a:lnSpc>
                <a:spcPct val="80000"/>
              </a:lnSpc>
              <a:spcAft>
                <a:spcPts val="4500"/>
              </a:spcAft>
            </a:pPr>
            <a:r>
              <a:rPr lang="en-US" sz="3600" dirty="0">
                <a:solidFill>
                  <a:schemeClr val="bg1"/>
                </a:solidFill>
                <a:latin typeface="Monotype Corsiva" panose="03010101010201010101" pitchFamily="66" charset="0"/>
              </a:rPr>
              <a:t>“Revival is the church falling in love with Jesus all over again.” </a:t>
            </a:r>
            <a:r>
              <a:rPr lang="en-US" sz="3000" dirty="0">
                <a:solidFill>
                  <a:schemeClr val="bg1"/>
                </a:solidFill>
                <a:latin typeface="Monotype Corsiva" panose="03010101010201010101" pitchFamily="66" charset="0"/>
              </a:rPr>
              <a:t>									</a:t>
            </a:r>
            <a:r>
              <a:rPr lang="en-US" sz="2800" dirty="0">
                <a:solidFill>
                  <a:schemeClr val="bg1"/>
                </a:solidFill>
                <a:latin typeface="Monotype Corsiva" panose="03010101010201010101" pitchFamily="66" charset="0"/>
              </a:rPr>
              <a:t>–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Vance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Havner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spcAft>
                <a:spcPts val="900"/>
              </a:spcAft>
            </a:pPr>
            <a:r>
              <a:rPr lang="en-US" sz="4050" b="1" dirty="0">
                <a:blipFill>
                  <a:blip r:embed="rId5"/>
                  <a:stretch>
                    <a:fillRect/>
                  </a:stretch>
                </a:blipFill>
                <a:latin typeface="Arial Black" panose="020B0604020202020204" pitchFamily="34" charset="0"/>
                <a:cs typeface="Arial Black" panose="020B0604020202020204" pitchFamily="34" charset="0"/>
              </a:rPr>
              <a:t>We are not waiting on revival. Revival is waiting on us.</a:t>
            </a:r>
            <a:endParaRPr lang="en-US" sz="2700" b="1" dirty="0">
              <a:blipFill>
                <a:blip r:embed="rId5"/>
                <a:stretch>
                  <a:fillRect/>
                </a:stretch>
              </a:blip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29CDB3-12CB-BF4C-8901-659164A6201F}"/>
              </a:ext>
            </a:extLst>
          </p:cNvPr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E6F4BD-488A-4A4A-A3E0-E14E009411D3}"/>
              </a:ext>
            </a:extLst>
          </p:cNvPr>
          <p:cNvSpPr/>
          <p:nvPr/>
        </p:nvSpPr>
        <p:spPr>
          <a:xfrm>
            <a:off x="0" y="6376247"/>
            <a:ext cx="9144000" cy="48175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264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3111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espite Darkness of This Pandemic, Coronavirus Could Ignite Revival">
            <a:extLst>
              <a:ext uri="{FF2B5EF4-FFF2-40B4-BE49-F238E27FC236}">
                <a16:creationId xmlns:a16="http://schemas.microsoft.com/office/drawing/2014/main" id="{7F3A55C4-677C-C346-88BE-50CA72EBBA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1"/>
          <a:stretch/>
        </p:blipFill>
        <p:spPr bwMode="auto">
          <a:xfrm>
            <a:off x="25985" y="640081"/>
            <a:ext cx="9118015" cy="546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espite Darkness of This Pandemic, Coronavirus Could Ignite Revival">
            <a:extLst>
              <a:ext uri="{FF2B5EF4-FFF2-40B4-BE49-F238E27FC236}">
                <a16:creationId xmlns:a16="http://schemas.microsoft.com/office/drawing/2014/main" id="{E3483CB2-D0F7-9E44-A4EE-14F8B4A353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53" r="17134"/>
          <a:stretch/>
        </p:blipFill>
        <p:spPr bwMode="auto">
          <a:xfrm>
            <a:off x="8154892" y="640080"/>
            <a:ext cx="963123" cy="546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66D5EBE-3753-684E-864F-FFD2A40667C0}"/>
              </a:ext>
            </a:extLst>
          </p:cNvPr>
          <p:cNvSpPr/>
          <p:nvPr/>
        </p:nvSpPr>
        <p:spPr>
          <a:xfrm>
            <a:off x="0" y="0"/>
            <a:ext cx="9144000" cy="64007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90F3B3-B61A-A342-9FA1-637E2762FA95}"/>
              </a:ext>
            </a:extLst>
          </p:cNvPr>
          <p:cNvSpPr/>
          <p:nvPr/>
        </p:nvSpPr>
        <p:spPr>
          <a:xfrm>
            <a:off x="0" y="6105165"/>
            <a:ext cx="9144000" cy="75283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A4A7C23B-852E-3442-8ED3-B0BE805921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 contrast="10000"/>
                    </a14:imgEffect>
                  </a14:imgLayer>
                </a14:imgProps>
              </a:ext>
            </a:extLst>
          </a:blip>
          <a:srcRect t="13547" r="3679" b="12561"/>
          <a:stretch/>
        </p:blipFill>
        <p:spPr>
          <a:xfrm>
            <a:off x="2196541" y="1838681"/>
            <a:ext cx="6775057" cy="1143000"/>
          </a:xfrm>
          <a:prstGeom prst="rect">
            <a:avLst/>
          </a:prstGeom>
        </p:spPr>
      </p:pic>
      <p:pic>
        <p:nvPicPr>
          <p:cNvPr id="8" name="Picture 2" descr="Despite Darkness of This Pandemic, Coronavirus Could Ignite Revival">
            <a:extLst>
              <a:ext uri="{FF2B5EF4-FFF2-40B4-BE49-F238E27FC236}">
                <a16:creationId xmlns:a16="http://schemas.microsoft.com/office/drawing/2014/main" id="{2B6CBABF-295E-2045-9E7F-D4D884F996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3000" r="28625">
                        <a14:foregroundMark x1="26750" y1="46222" x2="28625" y2="53111"/>
                        <a14:foregroundMark x1="28625" y1="53111" x2="28000" y2="65111"/>
                        <a14:foregroundMark x1="24000" y1="33556" x2="24500" y2="3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643"/>
          <a:stretch/>
        </p:blipFill>
        <p:spPr bwMode="auto">
          <a:xfrm>
            <a:off x="0" y="640080"/>
            <a:ext cx="3010264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AE9353E-1672-034C-8B0E-47CEC75E0BC4}"/>
              </a:ext>
            </a:extLst>
          </p:cNvPr>
          <p:cNvSpPr txBox="1"/>
          <p:nvPr/>
        </p:nvSpPr>
        <p:spPr>
          <a:xfrm>
            <a:off x="3722376" y="2819647"/>
            <a:ext cx="4822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blipFill>
                  <a:blip r:embed="rId7"/>
                  <a:stretch>
                    <a:fillRect/>
                  </a:stretch>
                </a:blipFill>
                <a:latin typeface="Copperplate Gothic Bold" panose="020E0705020206020404" pitchFamily="34" charset="77"/>
              </a:rPr>
              <a:t>Psalm 85:6</a:t>
            </a:r>
          </a:p>
        </p:txBody>
      </p:sp>
    </p:spTree>
    <p:extLst>
      <p:ext uri="{BB962C8B-B14F-4D97-AF65-F5344CB8AC3E}">
        <p14:creationId xmlns:p14="http://schemas.microsoft.com/office/powerpoint/2010/main" val="393236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510D371-FF0F-F34B-809D-671BD14641C0}"/>
              </a:ext>
            </a:extLst>
          </p:cNvPr>
          <p:cNvSpPr/>
          <p:nvPr/>
        </p:nvSpPr>
        <p:spPr>
          <a:xfrm>
            <a:off x="4572000" y="0"/>
            <a:ext cx="4572000" cy="5699469"/>
          </a:xfrm>
          <a:prstGeom prst="rect">
            <a:avLst/>
          </a:prstGeom>
          <a:solidFill>
            <a:srgbClr val="FFF9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AFF9C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3DB926-CFC3-CC43-8445-9306C207A9CD}"/>
              </a:ext>
            </a:extLst>
          </p:cNvPr>
          <p:cNvSpPr/>
          <p:nvPr/>
        </p:nvSpPr>
        <p:spPr>
          <a:xfrm>
            <a:off x="0" y="0"/>
            <a:ext cx="5426964" cy="5699472"/>
          </a:xfrm>
          <a:prstGeom prst="rect">
            <a:avLst/>
          </a:prstGeom>
          <a:solidFill>
            <a:srgbClr val="CC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F4C6497-679A-2A49-BD0A-BD146B1F8455}"/>
              </a:ext>
            </a:extLst>
          </p:cNvPr>
          <p:cNvCxnSpPr>
            <a:cxnSpLocks/>
          </p:cNvCxnSpPr>
          <p:nvPr/>
        </p:nvCxnSpPr>
        <p:spPr>
          <a:xfrm>
            <a:off x="5429250" y="0"/>
            <a:ext cx="0" cy="5760720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EEFBB49-90E8-074D-8039-5492AEC93189}"/>
              </a:ext>
            </a:extLst>
          </p:cNvPr>
          <p:cNvSpPr txBox="1"/>
          <p:nvPr/>
        </p:nvSpPr>
        <p:spPr>
          <a:xfrm>
            <a:off x="5633358" y="864575"/>
            <a:ext cx="32330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Revival is the giving of a new breath of life to that which is either waning or has ceased to breathe.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5FDDA0-DA7F-5F43-9D43-9F89C6CAF4E6}"/>
              </a:ext>
            </a:extLst>
          </p:cNvPr>
          <p:cNvSpPr txBox="1"/>
          <p:nvPr/>
        </p:nvSpPr>
        <p:spPr>
          <a:xfrm>
            <a:off x="277585" y="317842"/>
            <a:ext cx="5046741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Revival: noun</a:t>
            </a:r>
          </a:p>
          <a:p>
            <a:pPr marL="685800" lvl="1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restoration to life, strength, consciousness, vigor, etc.</a:t>
            </a:r>
          </a:p>
          <a:p>
            <a:pPr marL="685800" lvl="1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restoration to use.</a:t>
            </a:r>
          </a:p>
          <a:p>
            <a:pPr marL="685800" lvl="1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renewed attention to or interest in something.</a:t>
            </a:r>
          </a:p>
          <a:p>
            <a:pPr marL="685800" lvl="1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an awakening, in a church or community.</a:t>
            </a:r>
          </a:p>
        </p:txBody>
      </p:sp>
      <p:pic>
        <p:nvPicPr>
          <p:cNvPr id="16" name="Picture 15" descr="A close - up of a musical instrument&#10;&#10;Description automatically generated with low confidence">
            <a:extLst>
              <a:ext uri="{FF2B5EF4-FFF2-40B4-BE49-F238E27FC236}">
                <a16:creationId xmlns:a16="http://schemas.microsoft.com/office/drawing/2014/main" id="{AC2C7FD0-9ADE-BB40-B543-416DB1D55C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18"/>
          <a:stretch/>
        </p:blipFill>
        <p:spPr>
          <a:xfrm>
            <a:off x="1" y="5758435"/>
            <a:ext cx="7055427" cy="1099565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D44D3BA3-CC8E-AE4F-B7A6-B60F397EC9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 contrast="10000"/>
                    </a14:imgEffect>
                  </a14:imgLayer>
                </a14:imgProps>
              </a:ext>
            </a:extLst>
          </a:blip>
          <a:srcRect t="13547" b="12561"/>
          <a:stretch/>
        </p:blipFill>
        <p:spPr>
          <a:xfrm>
            <a:off x="1048840" y="5871798"/>
            <a:ext cx="3165232" cy="514350"/>
          </a:xfrm>
          <a:prstGeom prst="rect">
            <a:avLst/>
          </a:prstGeom>
        </p:spPr>
      </p:pic>
      <p:pic>
        <p:nvPicPr>
          <p:cNvPr id="20" name="Picture 19" descr="A close - up of a musical instrument&#10;&#10;Description automatically generated with low confidence">
            <a:extLst>
              <a:ext uri="{FF2B5EF4-FFF2-40B4-BE49-F238E27FC236}">
                <a16:creationId xmlns:a16="http://schemas.microsoft.com/office/drawing/2014/main" id="{1EF11FB0-F183-CE41-9230-08CACD9647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361" r="1518"/>
          <a:stretch/>
        </p:blipFill>
        <p:spPr>
          <a:xfrm>
            <a:off x="7055428" y="5758435"/>
            <a:ext cx="2086286" cy="109956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397683D-CBB3-E646-872D-59AA5687BED2}"/>
              </a:ext>
            </a:extLst>
          </p:cNvPr>
          <p:cNvCxnSpPr>
            <a:cxnSpLocks/>
          </p:cNvCxnSpPr>
          <p:nvPr/>
        </p:nvCxnSpPr>
        <p:spPr>
          <a:xfrm rot="16200000">
            <a:off x="4573143" y="1188720"/>
            <a:ext cx="0" cy="9141714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6ED4F65-C1BD-014E-B704-C5773A7AAE4D}"/>
              </a:ext>
            </a:extLst>
          </p:cNvPr>
          <p:cNvSpPr txBox="1"/>
          <p:nvPr/>
        </p:nvSpPr>
        <p:spPr>
          <a:xfrm>
            <a:off x="4214072" y="5758432"/>
            <a:ext cx="4822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blipFill>
                  <a:blip r:embed="rId5"/>
                  <a:stretch>
                    <a:fillRect/>
                  </a:stretch>
                </a:blipFill>
                <a:latin typeface="Copperplate Gothic Bold" panose="020E0705020206020404" pitchFamily="34" charset="77"/>
              </a:rPr>
              <a:t>……	    </a:t>
            </a:r>
            <a:r>
              <a:rPr lang="en-US" sz="4000" dirty="0">
                <a:blipFill>
                  <a:blip r:embed="rId5"/>
                  <a:stretch>
                    <a:fillRect/>
                  </a:stretch>
                </a:blipFill>
                <a:latin typeface="Copperplate Gothic Bold" panose="020E0705020206020404" pitchFamily="34" charset="77"/>
              </a:rPr>
              <a:t>Psalm 85:6</a:t>
            </a:r>
            <a:endParaRPr lang="en-US" sz="3300" dirty="0">
              <a:blipFill>
                <a:blip r:embed="rId5"/>
                <a:stretch>
                  <a:fillRect/>
                </a:stretch>
              </a:blip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55794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- up of a musical instrument&#10;&#10;Description automatically generated with low confidence">
            <a:extLst>
              <a:ext uri="{FF2B5EF4-FFF2-40B4-BE49-F238E27FC236}">
                <a16:creationId xmlns:a16="http://schemas.microsoft.com/office/drawing/2014/main" id="{A09A3D7B-6C01-CC46-BC9E-DAB84CE671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18"/>
          <a:stretch/>
        </p:blipFill>
        <p:spPr>
          <a:xfrm>
            <a:off x="1" y="5758435"/>
            <a:ext cx="7055427" cy="1099565"/>
          </a:xfrm>
          <a:prstGeom prst="rect">
            <a:avLst/>
          </a:prstGeom>
        </p:spPr>
      </p:pic>
      <p:pic>
        <p:nvPicPr>
          <p:cNvPr id="14" name="Picture 13" descr="A close - up of a musical instrument&#10;&#10;Description automatically generated with low confidence">
            <a:extLst>
              <a:ext uri="{FF2B5EF4-FFF2-40B4-BE49-F238E27FC236}">
                <a16:creationId xmlns:a16="http://schemas.microsoft.com/office/drawing/2014/main" id="{23C17E86-4653-A84B-9ECE-A1F76430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361" r="1518"/>
          <a:stretch/>
        </p:blipFill>
        <p:spPr>
          <a:xfrm>
            <a:off x="7055428" y="5758435"/>
            <a:ext cx="2086286" cy="109956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D556042-BA24-F248-BB1B-0F66F5008895}"/>
              </a:ext>
            </a:extLst>
          </p:cNvPr>
          <p:cNvCxnSpPr>
            <a:cxnSpLocks/>
          </p:cNvCxnSpPr>
          <p:nvPr/>
        </p:nvCxnSpPr>
        <p:spPr>
          <a:xfrm rot="16200000">
            <a:off x="4573143" y="1188720"/>
            <a:ext cx="0" cy="9141714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510D371-FF0F-F34B-809D-671BD14641C0}"/>
              </a:ext>
            </a:extLst>
          </p:cNvPr>
          <p:cNvSpPr/>
          <p:nvPr/>
        </p:nvSpPr>
        <p:spPr>
          <a:xfrm>
            <a:off x="4572000" y="0"/>
            <a:ext cx="4572000" cy="5699469"/>
          </a:xfrm>
          <a:prstGeom prst="rect">
            <a:avLst/>
          </a:prstGeom>
          <a:solidFill>
            <a:srgbClr val="FFF9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AFF9C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3DB926-CFC3-CC43-8445-9306C207A9CD}"/>
              </a:ext>
            </a:extLst>
          </p:cNvPr>
          <p:cNvSpPr/>
          <p:nvPr/>
        </p:nvSpPr>
        <p:spPr>
          <a:xfrm>
            <a:off x="0" y="0"/>
            <a:ext cx="5426964" cy="5699472"/>
          </a:xfrm>
          <a:prstGeom prst="rect">
            <a:avLst/>
          </a:prstGeom>
          <a:solidFill>
            <a:srgbClr val="CC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F4C6497-679A-2A49-BD0A-BD146B1F8455}"/>
              </a:ext>
            </a:extLst>
          </p:cNvPr>
          <p:cNvCxnSpPr>
            <a:cxnSpLocks/>
          </p:cNvCxnSpPr>
          <p:nvPr/>
        </p:nvCxnSpPr>
        <p:spPr>
          <a:xfrm>
            <a:off x="5429250" y="0"/>
            <a:ext cx="0" cy="5760720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EEFBB49-90E8-074D-8039-5492AEC93189}"/>
              </a:ext>
            </a:extLst>
          </p:cNvPr>
          <p:cNvSpPr txBox="1"/>
          <p:nvPr/>
        </p:nvSpPr>
        <p:spPr>
          <a:xfrm>
            <a:off x="5633358" y="864575"/>
            <a:ext cx="32330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Revival is the giving of a new breath of life to that which is either waning or has ceased to breathe.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5FDDA0-DA7F-5F43-9D43-9F89C6CAF4E6}"/>
              </a:ext>
            </a:extLst>
          </p:cNvPr>
          <p:cNvSpPr txBox="1"/>
          <p:nvPr/>
        </p:nvSpPr>
        <p:spPr>
          <a:xfrm>
            <a:off x="277585" y="317842"/>
            <a:ext cx="504674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Restoration of the church itself to a vital and fervent relationship with God, producing a deep sense of God's near presence and holiness, real joy, purpose and a reenergized zeal.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D44D3BA3-CC8E-AE4F-B7A6-B60F397EC9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 contrast="10000"/>
                    </a14:imgEffect>
                  </a14:imgLayer>
                </a14:imgProps>
              </a:ext>
            </a:extLst>
          </a:blip>
          <a:srcRect t="13547" b="12561"/>
          <a:stretch/>
        </p:blipFill>
        <p:spPr>
          <a:xfrm>
            <a:off x="1048840" y="5871798"/>
            <a:ext cx="3165232" cy="51435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4B60163-13AD-764B-BBE7-8EC95E0A6CE3}"/>
              </a:ext>
            </a:extLst>
          </p:cNvPr>
          <p:cNvSpPr txBox="1"/>
          <p:nvPr/>
        </p:nvSpPr>
        <p:spPr>
          <a:xfrm>
            <a:off x="4214072" y="5758432"/>
            <a:ext cx="4822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blipFill>
                  <a:blip r:embed="rId5"/>
                  <a:stretch>
                    <a:fillRect/>
                  </a:stretch>
                </a:blipFill>
                <a:latin typeface="Copperplate Gothic Bold" panose="020E0705020206020404" pitchFamily="34" charset="77"/>
              </a:rPr>
              <a:t>……	    </a:t>
            </a:r>
            <a:r>
              <a:rPr lang="en-US" sz="4000" dirty="0">
                <a:blipFill>
                  <a:blip r:embed="rId5"/>
                  <a:stretch>
                    <a:fillRect/>
                  </a:stretch>
                </a:blipFill>
                <a:latin typeface="Copperplate Gothic Bold" panose="020E0705020206020404" pitchFamily="34" charset="77"/>
              </a:rPr>
              <a:t>Psalm 85:6</a:t>
            </a:r>
            <a:endParaRPr lang="en-US" sz="3300" dirty="0">
              <a:blipFill>
                <a:blip r:embed="rId5"/>
                <a:stretch>
                  <a:fillRect/>
                </a:stretch>
              </a:blip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517189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- up of a musical instrument&#10;&#10;Description automatically generated with low confidence">
            <a:extLst>
              <a:ext uri="{FF2B5EF4-FFF2-40B4-BE49-F238E27FC236}">
                <a16:creationId xmlns:a16="http://schemas.microsoft.com/office/drawing/2014/main" id="{05E5F430-1D0C-7B47-83AB-79EF63E605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18"/>
          <a:stretch/>
        </p:blipFill>
        <p:spPr>
          <a:xfrm>
            <a:off x="1" y="5758435"/>
            <a:ext cx="7055427" cy="1099565"/>
          </a:xfrm>
          <a:prstGeom prst="rect">
            <a:avLst/>
          </a:prstGeom>
        </p:spPr>
      </p:pic>
      <p:pic>
        <p:nvPicPr>
          <p:cNvPr id="23" name="Picture 22" descr="A close - up of a musical instrument&#10;&#10;Description automatically generated with low confidence">
            <a:extLst>
              <a:ext uri="{FF2B5EF4-FFF2-40B4-BE49-F238E27FC236}">
                <a16:creationId xmlns:a16="http://schemas.microsoft.com/office/drawing/2014/main" id="{3BAD9DD3-62D1-AB48-B225-327482C466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361" r="1518"/>
          <a:stretch/>
        </p:blipFill>
        <p:spPr>
          <a:xfrm>
            <a:off x="7055428" y="5758435"/>
            <a:ext cx="2086286" cy="109956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9FDFE76-DF1D-4645-A2C3-1AF869ADB8E7}"/>
              </a:ext>
            </a:extLst>
          </p:cNvPr>
          <p:cNvCxnSpPr>
            <a:cxnSpLocks/>
          </p:cNvCxnSpPr>
          <p:nvPr/>
        </p:nvCxnSpPr>
        <p:spPr>
          <a:xfrm rot="16200000">
            <a:off x="4573143" y="1188720"/>
            <a:ext cx="0" cy="9141714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510D371-FF0F-F34B-809D-671BD14641C0}"/>
              </a:ext>
            </a:extLst>
          </p:cNvPr>
          <p:cNvSpPr/>
          <p:nvPr/>
        </p:nvSpPr>
        <p:spPr>
          <a:xfrm>
            <a:off x="3492999" y="0"/>
            <a:ext cx="5651001" cy="5699469"/>
          </a:xfrm>
          <a:prstGeom prst="rect">
            <a:avLst/>
          </a:prstGeom>
          <a:solidFill>
            <a:srgbClr val="FFF9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AFF9C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3DB926-CFC3-CC43-8445-9306C207A9CD}"/>
              </a:ext>
            </a:extLst>
          </p:cNvPr>
          <p:cNvSpPr/>
          <p:nvPr/>
        </p:nvSpPr>
        <p:spPr>
          <a:xfrm>
            <a:off x="0" y="0"/>
            <a:ext cx="3492999" cy="5699472"/>
          </a:xfrm>
          <a:prstGeom prst="rect">
            <a:avLst/>
          </a:prstGeom>
          <a:solidFill>
            <a:srgbClr val="CC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F4C6497-679A-2A49-BD0A-BD146B1F8455}"/>
              </a:ext>
            </a:extLst>
          </p:cNvPr>
          <p:cNvCxnSpPr>
            <a:cxnSpLocks/>
          </p:cNvCxnSpPr>
          <p:nvPr/>
        </p:nvCxnSpPr>
        <p:spPr>
          <a:xfrm>
            <a:off x="3493008" y="0"/>
            <a:ext cx="0" cy="5760720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D44D3BA3-CC8E-AE4F-B7A6-B60F397EC9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 contrast="10000"/>
                    </a14:imgEffect>
                  </a14:imgLayer>
                </a14:imgProps>
              </a:ext>
            </a:extLst>
          </a:blip>
          <a:srcRect t="13547" b="12561"/>
          <a:stretch/>
        </p:blipFill>
        <p:spPr>
          <a:xfrm>
            <a:off x="1048840" y="5871798"/>
            <a:ext cx="3165232" cy="51435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4B60163-13AD-764B-BBE7-8EC95E0A6CE3}"/>
              </a:ext>
            </a:extLst>
          </p:cNvPr>
          <p:cNvSpPr txBox="1"/>
          <p:nvPr/>
        </p:nvSpPr>
        <p:spPr>
          <a:xfrm>
            <a:off x="4214072" y="5720224"/>
            <a:ext cx="4822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blipFill>
                  <a:blip r:embed="rId5"/>
                  <a:stretch>
                    <a:fillRect/>
                  </a:stretch>
                </a:blipFill>
                <a:latin typeface="Copperplate Gothic Bold" panose="020E0705020206020404" pitchFamily="34" charset="77"/>
              </a:rPr>
              <a:t>……	    </a:t>
            </a:r>
            <a:r>
              <a:rPr lang="en-US" sz="4000" dirty="0">
                <a:blipFill>
                  <a:blip r:embed="rId5"/>
                  <a:stretch>
                    <a:fillRect/>
                  </a:stretch>
                </a:blipFill>
                <a:latin typeface="Copperplate Gothic Bold" panose="020E0705020206020404" pitchFamily="34" charset="77"/>
              </a:rPr>
              <a:t>3 Reasons</a:t>
            </a:r>
            <a:endParaRPr lang="en-US" sz="3300" dirty="0">
              <a:blipFill>
                <a:blip r:embed="rId5"/>
                <a:stretch>
                  <a:fillRect/>
                </a:stretch>
              </a:blipFill>
              <a:latin typeface="Copperplate Gothic Bold" panose="020E0705020206020404" pitchFamily="34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89CC8A-774F-A146-9722-552BCF534B59}"/>
              </a:ext>
            </a:extLst>
          </p:cNvPr>
          <p:cNvSpPr txBox="1"/>
          <p:nvPr/>
        </p:nvSpPr>
        <p:spPr>
          <a:xfrm>
            <a:off x="160587" y="1288893"/>
            <a:ext cx="3171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We need revival because our eyes have been distracted.</a:t>
            </a:r>
            <a:r>
              <a:rPr lang="en-US" sz="3600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 </a:t>
            </a:r>
            <a:endParaRPr lang="en-US" sz="3600" i="1" dirty="0">
              <a:solidFill>
                <a:schemeClr val="bg1"/>
              </a:solidFill>
              <a:latin typeface="Copperplate Gothic Bold" panose="020E0705020206020404" pitchFamily="34" charset="77"/>
              <a:cs typeface="Arial" panose="020B0604020202020204" pitchFamily="34" charset="0"/>
            </a:endParaRPr>
          </a:p>
        </p:txBody>
      </p:sp>
      <p:pic>
        <p:nvPicPr>
          <p:cNvPr id="14" name="Picture 2" descr="1 to 10 Numbers PNG Transparent Images | PNG All">
            <a:extLst>
              <a:ext uri="{FF2B5EF4-FFF2-40B4-BE49-F238E27FC236}">
                <a16:creationId xmlns:a16="http://schemas.microsoft.com/office/drawing/2014/main" id="{03139F1F-5860-E74F-ACA6-D29AAF2C6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33" y="164688"/>
            <a:ext cx="480060" cy="48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56B42ED-8BF5-394E-86CA-4241040D7E17}"/>
              </a:ext>
            </a:extLst>
          </p:cNvPr>
          <p:cNvSpPr txBox="1"/>
          <p:nvPr/>
        </p:nvSpPr>
        <p:spPr>
          <a:xfrm>
            <a:off x="3721608" y="204139"/>
            <a:ext cx="5147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Psalm 119:37 </a:t>
            </a:r>
            <a:r>
              <a:rPr lang="en-US" sz="32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- Turn my eyes from looking at worthless things; and give me life in your ways.</a:t>
            </a:r>
            <a:endParaRPr lang="en-US" sz="6000" i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500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510D371-FF0F-F34B-809D-671BD14641C0}"/>
              </a:ext>
            </a:extLst>
          </p:cNvPr>
          <p:cNvSpPr/>
          <p:nvPr/>
        </p:nvSpPr>
        <p:spPr>
          <a:xfrm>
            <a:off x="3477985" y="-1"/>
            <a:ext cx="5666015" cy="5703983"/>
          </a:xfrm>
          <a:prstGeom prst="rect">
            <a:avLst/>
          </a:prstGeom>
          <a:solidFill>
            <a:srgbClr val="FFF9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AFF9C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3DB926-CFC3-CC43-8445-9306C207A9CD}"/>
              </a:ext>
            </a:extLst>
          </p:cNvPr>
          <p:cNvSpPr/>
          <p:nvPr/>
        </p:nvSpPr>
        <p:spPr>
          <a:xfrm>
            <a:off x="0" y="0"/>
            <a:ext cx="3477986" cy="5703985"/>
          </a:xfrm>
          <a:prstGeom prst="rect">
            <a:avLst/>
          </a:prstGeom>
          <a:solidFill>
            <a:srgbClr val="CC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F4C6497-679A-2A49-BD0A-BD146B1F8455}"/>
              </a:ext>
            </a:extLst>
          </p:cNvPr>
          <p:cNvCxnSpPr>
            <a:cxnSpLocks/>
          </p:cNvCxnSpPr>
          <p:nvPr/>
        </p:nvCxnSpPr>
        <p:spPr>
          <a:xfrm>
            <a:off x="3494314" y="0"/>
            <a:ext cx="0" cy="5760720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EEFBB49-90E8-074D-8039-5492AEC93189}"/>
              </a:ext>
            </a:extLst>
          </p:cNvPr>
          <p:cNvSpPr txBox="1"/>
          <p:nvPr/>
        </p:nvSpPr>
        <p:spPr>
          <a:xfrm>
            <a:off x="3718832" y="201168"/>
            <a:ext cx="5147582" cy="3654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Psalm 119:37</a:t>
            </a:r>
          </a:p>
          <a:p>
            <a:pPr marL="771525" lvl="1" indent="-428625">
              <a:spcAft>
                <a:spcPts val="900"/>
              </a:spcAft>
              <a:buFont typeface="Wingdings" pitchFamily="2" charset="2"/>
              <a:buChar char="ü"/>
            </a:pPr>
            <a:r>
              <a:rPr lang="en-US" sz="32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Requires “Planned Neglect”</a:t>
            </a:r>
          </a:p>
          <a:p>
            <a:pPr>
              <a:spcAft>
                <a:spcPts val="900"/>
              </a:spcAft>
            </a:pPr>
            <a:r>
              <a:rPr lang="en-US" sz="3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Psalm 101:3 – </a:t>
            </a:r>
            <a:r>
              <a:rPr lang="en-US" sz="32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I will not set before my eyes anything that is worthless. I hate the work of those who fall away; it shall not cling to me.</a:t>
            </a:r>
          </a:p>
        </p:txBody>
      </p:sp>
      <p:pic>
        <p:nvPicPr>
          <p:cNvPr id="13" name="Picture 12" descr="A close - up of a musical instrument&#10;&#10;Description automatically generated with low confidence">
            <a:extLst>
              <a:ext uri="{FF2B5EF4-FFF2-40B4-BE49-F238E27FC236}">
                <a16:creationId xmlns:a16="http://schemas.microsoft.com/office/drawing/2014/main" id="{897664D5-7CDC-0C4C-9F81-F24ECA72DA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18"/>
          <a:stretch/>
        </p:blipFill>
        <p:spPr>
          <a:xfrm>
            <a:off x="1" y="5758435"/>
            <a:ext cx="7055427" cy="1099565"/>
          </a:xfrm>
          <a:prstGeom prst="rect">
            <a:avLst/>
          </a:prstGeom>
        </p:spPr>
      </p:pic>
      <p:pic>
        <p:nvPicPr>
          <p:cNvPr id="14" name="Picture 13" descr="A close - up of a musical instrument&#10;&#10;Description automatically generated with low confidence">
            <a:extLst>
              <a:ext uri="{FF2B5EF4-FFF2-40B4-BE49-F238E27FC236}">
                <a16:creationId xmlns:a16="http://schemas.microsoft.com/office/drawing/2014/main" id="{77F16BF1-8FF2-F340-989C-0BFBC9CEF4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361" r="1518"/>
          <a:stretch/>
        </p:blipFill>
        <p:spPr>
          <a:xfrm>
            <a:off x="7055428" y="5758435"/>
            <a:ext cx="2086286" cy="109956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BF2236B-1234-874A-A1DD-A97AF98ED3EF}"/>
              </a:ext>
            </a:extLst>
          </p:cNvPr>
          <p:cNvCxnSpPr>
            <a:cxnSpLocks/>
          </p:cNvCxnSpPr>
          <p:nvPr/>
        </p:nvCxnSpPr>
        <p:spPr>
          <a:xfrm rot="16200000">
            <a:off x="4573143" y="1188720"/>
            <a:ext cx="0" cy="9141714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A3E707C8-20C7-1C4A-A49C-22FB4A1B83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 contrast="10000"/>
                    </a14:imgEffect>
                  </a14:imgLayer>
                </a14:imgProps>
              </a:ext>
            </a:extLst>
          </a:blip>
          <a:srcRect t="13547" b="12561"/>
          <a:stretch/>
        </p:blipFill>
        <p:spPr>
          <a:xfrm>
            <a:off x="1048840" y="5871798"/>
            <a:ext cx="3165232" cy="51435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923434D-BC4E-DF49-BB8D-76E3FF6A3E26}"/>
              </a:ext>
            </a:extLst>
          </p:cNvPr>
          <p:cNvSpPr txBox="1"/>
          <p:nvPr/>
        </p:nvSpPr>
        <p:spPr>
          <a:xfrm>
            <a:off x="160587" y="1288893"/>
            <a:ext cx="3171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We need revival because our eyes have been distracted.</a:t>
            </a:r>
            <a:r>
              <a:rPr lang="en-US" sz="3600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 </a:t>
            </a:r>
            <a:endParaRPr lang="en-US" sz="3600" i="1" dirty="0">
              <a:solidFill>
                <a:schemeClr val="bg1"/>
              </a:solidFill>
              <a:latin typeface="Copperplate Gothic Bold" panose="020E0705020206020404" pitchFamily="34" charset="77"/>
              <a:cs typeface="Arial" panose="020B0604020202020204" pitchFamily="34" charset="0"/>
            </a:endParaRPr>
          </a:p>
        </p:txBody>
      </p:sp>
      <p:pic>
        <p:nvPicPr>
          <p:cNvPr id="28" name="Picture 2" descr="1 to 10 Numbers PNG Transparent Images | PNG All">
            <a:extLst>
              <a:ext uri="{FF2B5EF4-FFF2-40B4-BE49-F238E27FC236}">
                <a16:creationId xmlns:a16="http://schemas.microsoft.com/office/drawing/2014/main" id="{52DCE1B8-94F6-5542-BA9A-C87731474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33" y="164688"/>
            <a:ext cx="480060" cy="48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B522A51-C532-5F4D-B34E-F1A4C3972E1B}"/>
              </a:ext>
            </a:extLst>
          </p:cNvPr>
          <p:cNvSpPr txBox="1"/>
          <p:nvPr/>
        </p:nvSpPr>
        <p:spPr>
          <a:xfrm>
            <a:off x="4214072" y="5720224"/>
            <a:ext cx="4822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blipFill>
                  <a:blip r:embed="rId7"/>
                  <a:stretch>
                    <a:fillRect/>
                  </a:stretch>
                </a:blipFill>
                <a:latin typeface="Copperplate Gothic Bold" panose="020E0705020206020404" pitchFamily="34" charset="77"/>
              </a:rPr>
              <a:t>……	    </a:t>
            </a:r>
            <a:r>
              <a:rPr lang="en-US" sz="4000" dirty="0">
                <a:blipFill>
                  <a:blip r:embed="rId7"/>
                  <a:stretch>
                    <a:fillRect/>
                  </a:stretch>
                </a:blipFill>
                <a:latin typeface="Copperplate Gothic Bold" panose="020E0705020206020404" pitchFamily="34" charset="77"/>
              </a:rPr>
              <a:t>3 Reasons</a:t>
            </a:r>
            <a:endParaRPr lang="en-US" sz="3300" dirty="0">
              <a:blipFill>
                <a:blip r:embed="rId7"/>
                <a:stretch>
                  <a:fillRect/>
                </a:stretch>
              </a:blip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065723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510D371-FF0F-F34B-809D-671BD14641C0}"/>
              </a:ext>
            </a:extLst>
          </p:cNvPr>
          <p:cNvSpPr/>
          <p:nvPr/>
        </p:nvSpPr>
        <p:spPr>
          <a:xfrm>
            <a:off x="3477985" y="0"/>
            <a:ext cx="5666015" cy="5677577"/>
          </a:xfrm>
          <a:prstGeom prst="rect">
            <a:avLst/>
          </a:prstGeom>
          <a:solidFill>
            <a:srgbClr val="FFF9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AFF9C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3DB926-CFC3-CC43-8445-9306C207A9CD}"/>
              </a:ext>
            </a:extLst>
          </p:cNvPr>
          <p:cNvSpPr/>
          <p:nvPr/>
        </p:nvSpPr>
        <p:spPr>
          <a:xfrm>
            <a:off x="0" y="0"/>
            <a:ext cx="3477986" cy="5677577"/>
          </a:xfrm>
          <a:prstGeom prst="rect">
            <a:avLst/>
          </a:prstGeom>
          <a:solidFill>
            <a:srgbClr val="CC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F4C6497-679A-2A49-BD0A-BD146B1F8455}"/>
              </a:ext>
            </a:extLst>
          </p:cNvPr>
          <p:cNvCxnSpPr>
            <a:cxnSpLocks/>
          </p:cNvCxnSpPr>
          <p:nvPr/>
        </p:nvCxnSpPr>
        <p:spPr>
          <a:xfrm>
            <a:off x="3494313" y="0"/>
            <a:ext cx="0" cy="5760720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EEFBB49-90E8-074D-8039-5492AEC93189}"/>
              </a:ext>
            </a:extLst>
          </p:cNvPr>
          <p:cNvSpPr txBox="1"/>
          <p:nvPr/>
        </p:nvSpPr>
        <p:spPr>
          <a:xfrm>
            <a:off x="3718832" y="201168"/>
            <a:ext cx="5147582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Psalm 119:37</a:t>
            </a:r>
          </a:p>
          <a:p>
            <a:pPr marL="771525" lvl="1" indent="-428625">
              <a:spcAft>
                <a:spcPts val="900"/>
              </a:spcAft>
              <a:buFont typeface="Wingdings" pitchFamily="2" charset="2"/>
              <a:buChar char="ü"/>
            </a:pPr>
            <a:r>
              <a:rPr lang="en-US" sz="32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Requires “Planned Neglect”</a:t>
            </a:r>
          </a:p>
          <a:p>
            <a:pPr>
              <a:spcAft>
                <a:spcPts val="900"/>
              </a:spcAft>
            </a:pPr>
            <a:r>
              <a:rPr lang="en-US" sz="3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Psalm 101:3</a:t>
            </a:r>
          </a:p>
          <a:p>
            <a:pPr marL="771525" lvl="1" indent="-428625">
              <a:spcAft>
                <a:spcPts val="900"/>
              </a:spcAft>
              <a:buFont typeface="Wingdings" pitchFamily="2" charset="2"/>
              <a:buChar char="ü"/>
            </a:pPr>
            <a:r>
              <a:rPr lang="en-US" sz="32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Don’t sacrifice spiritual for snails</a:t>
            </a:r>
          </a:p>
          <a:p>
            <a:pPr>
              <a:spcAft>
                <a:spcPts val="900"/>
              </a:spcAft>
            </a:pPr>
            <a:r>
              <a:rPr lang="en-US" sz="3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Isaiah 45:22 – </a:t>
            </a:r>
            <a:r>
              <a:rPr lang="en-US" sz="32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“Turn to me and be saved, all the ends of the earth! For I am God, and there is no other. </a:t>
            </a:r>
          </a:p>
        </p:txBody>
      </p:sp>
      <p:pic>
        <p:nvPicPr>
          <p:cNvPr id="13" name="Picture 12" descr="A close - up of a musical instrument&#10;&#10;Description automatically generated with low confidence">
            <a:extLst>
              <a:ext uri="{FF2B5EF4-FFF2-40B4-BE49-F238E27FC236}">
                <a16:creationId xmlns:a16="http://schemas.microsoft.com/office/drawing/2014/main" id="{B618DA74-BD5B-814D-B575-A26DF6BBB2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18"/>
          <a:stretch/>
        </p:blipFill>
        <p:spPr>
          <a:xfrm>
            <a:off x="1" y="5758435"/>
            <a:ext cx="7055427" cy="1099565"/>
          </a:xfrm>
          <a:prstGeom prst="rect">
            <a:avLst/>
          </a:prstGeom>
        </p:spPr>
      </p:pic>
      <p:pic>
        <p:nvPicPr>
          <p:cNvPr id="14" name="Picture 13" descr="A close - up of a musical instrument&#10;&#10;Description automatically generated with low confidence">
            <a:extLst>
              <a:ext uri="{FF2B5EF4-FFF2-40B4-BE49-F238E27FC236}">
                <a16:creationId xmlns:a16="http://schemas.microsoft.com/office/drawing/2014/main" id="{3121E1B6-A27D-B440-B2E4-947CCB6E02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361" r="1518"/>
          <a:stretch/>
        </p:blipFill>
        <p:spPr>
          <a:xfrm>
            <a:off x="7055428" y="5758435"/>
            <a:ext cx="2086286" cy="109956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6C54D50-0A4E-404D-922A-50C56BA69221}"/>
              </a:ext>
            </a:extLst>
          </p:cNvPr>
          <p:cNvCxnSpPr>
            <a:cxnSpLocks/>
          </p:cNvCxnSpPr>
          <p:nvPr/>
        </p:nvCxnSpPr>
        <p:spPr>
          <a:xfrm rot="16200000">
            <a:off x="4573143" y="1188720"/>
            <a:ext cx="0" cy="9141714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404ECD6C-8565-BF4B-87E2-C15067D57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 contrast="10000"/>
                    </a14:imgEffect>
                  </a14:imgLayer>
                </a14:imgProps>
              </a:ext>
            </a:extLst>
          </a:blip>
          <a:srcRect t="13547" b="12561"/>
          <a:stretch/>
        </p:blipFill>
        <p:spPr>
          <a:xfrm>
            <a:off x="1048840" y="5871798"/>
            <a:ext cx="3165232" cy="51435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15FFAE9-9E24-3142-8F22-408127111028}"/>
              </a:ext>
            </a:extLst>
          </p:cNvPr>
          <p:cNvSpPr txBox="1"/>
          <p:nvPr/>
        </p:nvSpPr>
        <p:spPr>
          <a:xfrm>
            <a:off x="160587" y="1288893"/>
            <a:ext cx="3171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We need revival because our eyes have been distracted.</a:t>
            </a:r>
            <a:r>
              <a:rPr lang="en-US" sz="3600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 </a:t>
            </a:r>
            <a:endParaRPr lang="en-US" sz="3600" i="1" dirty="0">
              <a:solidFill>
                <a:schemeClr val="bg1"/>
              </a:solidFill>
              <a:latin typeface="Copperplate Gothic Bold" panose="020E0705020206020404" pitchFamily="34" charset="77"/>
              <a:cs typeface="Arial" panose="020B0604020202020204" pitchFamily="34" charset="0"/>
            </a:endParaRPr>
          </a:p>
        </p:txBody>
      </p:sp>
      <p:pic>
        <p:nvPicPr>
          <p:cNvPr id="28" name="Picture 2" descr="1 to 10 Numbers PNG Transparent Images | PNG All">
            <a:extLst>
              <a:ext uri="{FF2B5EF4-FFF2-40B4-BE49-F238E27FC236}">
                <a16:creationId xmlns:a16="http://schemas.microsoft.com/office/drawing/2014/main" id="{3B949D7E-5F16-C642-ABB2-9C415DEA3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33" y="164688"/>
            <a:ext cx="480060" cy="48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35350C8-9022-EC4A-9488-610D2DF33773}"/>
              </a:ext>
            </a:extLst>
          </p:cNvPr>
          <p:cNvSpPr txBox="1"/>
          <p:nvPr/>
        </p:nvSpPr>
        <p:spPr>
          <a:xfrm>
            <a:off x="4214072" y="5720224"/>
            <a:ext cx="4822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blipFill>
                  <a:blip r:embed="rId7"/>
                  <a:stretch>
                    <a:fillRect/>
                  </a:stretch>
                </a:blipFill>
                <a:latin typeface="Copperplate Gothic Bold" panose="020E0705020206020404" pitchFamily="34" charset="77"/>
              </a:rPr>
              <a:t>……	    </a:t>
            </a:r>
            <a:r>
              <a:rPr lang="en-US" sz="4000" dirty="0">
                <a:blipFill>
                  <a:blip r:embed="rId7"/>
                  <a:stretch>
                    <a:fillRect/>
                  </a:stretch>
                </a:blipFill>
                <a:latin typeface="Copperplate Gothic Bold" panose="020E0705020206020404" pitchFamily="34" charset="77"/>
              </a:rPr>
              <a:t>3 Reasons</a:t>
            </a:r>
            <a:endParaRPr lang="en-US" sz="3300" dirty="0">
              <a:blipFill>
                <a:blip r:embed="rId7"/>
                <a:stretch>
                  <a:fillRect/>
                </a:stretch>
              </a:blip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463395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510D371-FF0F-F34B-809D-671BD14641C0}"/>
              </a:ext>
            </a:extLst>
          </p:cNvPr>
          <p:cNvSpPr/>
          <p:nvPr/>
        </p:nvSpPr>
        <p:spPr>
          <a:xfrm>
            <a:off x="3477985" y="0"/>
            <a:ext cx="5666015" cy="5677578"/>
          </a:xfrm>
          <a:prstGeom prst="rect">
            <a:avLst/>
          </a:prstGeom>
          <a:solidFill>
            <a:srgbClr val="FFF9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AFF9C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3DB926-CFC3-CC43-8445-9306C207A9CD}"/>
              </a:ext>
            </a:extLst>
          </p:cNvPr>
          <p:cNvSpPr/>
          <p:nvPr/>
        </p:nvSpPr>
        <p:spPr>
          <a:xfrm>
            <a:off x="0" y="0"/>
            <a:ext cx="3477986" cy="5703985"/>
          </a:xfrm>
          <a:prstGeom prst="rect">
            <a:avLst/>
          </a:prstGeom>
          <a:solidFill>
            <a:srgbClr val="CC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F4C6497-679A-2A49-BD0A-BD146B1F8455}"/>
              </a:ext>
            </a:extLst>
          </p:cNvPr>
          <p:cNvCxnSpPr>
            <a:cxnSpLocks/>
          </p:cNvCxnSpPr>
          <p:nvPr/>
        </p:nvCxnSpPr>
        <p:spPr>
          <a:xfrm>
            <a:off x="3494314" y="0"/>
            <a:ext cx="0" cy="5760720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EEFBB49-90E8-074D-8039-5492AEC93189}"/>
              </a:ext>
            </a:extLst>
          </p:cNvPr>
          <p:cNvSpPr txBox="1"/>
          <p:nvPr/>
        </p:nvSpPr>
        <p:spPr>
          <a:xfrm>
            <a:off x="3718832" y="201168"/>
            <a:ext cx="514758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Psalm 119:37</a:t>
            </a:r>
          </a:p>
          <a:p>
            <a:pPr marL="771525" lvl="1" indent="-428625">
              <a:spcAft>
                <a:spcPts val="900"/>
              </a:spcAft>
              <a:buFont typeface="Wingdings" pitchFamily="2" charset="2"/>
              <a:buChar char="ü"/>
            </a:pPr>
            <a:r>
              <a:rPr lang="en-US" sz="32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Requires “Planned Neglect”</a:t>
            </a:r>
          </a:p>
          <a:p>
            <a:pPr>
              <a:spcAft>
                <a:spcPts val="900"/>
              </a:spcAft>
            </a:pPr>
            <a:r>
              <a:rPr lang="en-US" sz="3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Psalm 101:3</a:t>
            </a:r>
          </a:p>
          <a:p>
            <a:pPr marL="771525" lvl="1" indent="-428625">
              <a:spcAft>
                <a:spcPts val="900"/>
              </a:spcAft>
              <a:buFont typeface="Wingdings" pitchFamily="2" charset="2"/>
              <a:buChar char="ü"/>
            </a:pPr>
            <a:r>
              <a:rPr lang="en-US" sz="32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Don’t sacrifice spiritual for snails</a:t>
            </a:r>
          </a:p>
          <a:p>
            <a:pPr>
              <a:spcAft>
                <a:spcPts val="900"/>
              </a:spcAft>
            </a:pPr>
            <a:r>
              <a:rPr lang="en-US" sz="3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Isaiah 45:22 </a:t>
            </a:r>
          </a:p>
          <a:p>
            <a:pPr marL="771525" lvl="1" indent="-428625">
              <a:spcAft>
                <a:spcPts val="900"/>
              </a:spcAft>
              <a:buFont typeface="Wingdings" pitchFamily="2" charset="2"/>
              <a:buChar char="ü"/>
            </a:pPr>
            <a:r>
              <a:rPr lang="en-US" sz="32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Eyes off the world… Reset them on Jesus. (Hebrews 12:1-2)</a:t>
            </a:r>
          </a:p>
        </p:txBody>
      </p:sp>
      <p:pic>
        <p:nvPicPr>
          <p:cNvPr id="13" name="Picture 12" descr="A close - up of a musical instrument&#10;&#10;Description automatically generated with low confidence">
            <a:extLst>
              <a:ext uri="{FF2B5EF4-FFF2-40B4-BE49-F238E27FC236}">
                <a16:creationId xmlns:a16="http://schemas.microsoft.com/office/drawing/2014/main" id="{370B4D83-28E3-C740-86E9-C423722F80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18"/>
          <a:stretch/>
        </p:blipFill>
        <p:spPr>
          <a:xfrm>
            <a:off x="1" y="5758435"/>
            <a:ext cx="7055427" cy="1099565"/>
          </a:xfrm>
          <a:prstGeom prst="rect">
            <a:avLst/>
          </a:prstGeom>
        </p:spPr>
      </p:pic>
      <p:pic>
        <p:nvPicPr>
          <p:cNvPr id="14" name="Picture 13" descr="A close - up of a musical instrument&#10;&#10;Description automatically generated with low confidence">
            <a:extLst>
              <a:ext uri="{FF2B5EF4-FFF2-40B4-BE49-F238E27FC236}">
                <a16:creationId xmlns:a16="http://schemas.microsoft.com/office/drawing/2014/main" id="{39C49BE1-A87C-A64B-9E6C-C540B56B3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361" r="1518"/>
          <a:stretch/>
        </p:blipFill>
        <p:spPr>
          <a:xfrm>
            <a:off x="7055428" y="5758435"/>
            <a:ext cx="2086286" cy="1099565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A18309C-8DC3-4A4F-811A-780F375E36BF}"/>
              </a:ext>
            </a:extLst>
          </p:cNvPr>
          <p:cNvCxnSpPr>
            <a:cxnSpLocks/>
          </p:cNvCxnSpPr>
          <p:nvPr/>
        </p:nvCxnSpPr>
        <p:spPr>
          <a:xfrm rot="16200000">
            <a:off x="4573143" y="1188720"/>
            <a:ext cx="0" cy="9141714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39104B54-9B02-814F-8D27-09F345B243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 contrast="10000"/>
                    </a14:imgEffect>
                  </a14:imgLayer>
                </a14:imgProps>
              </a:ext>
            </a:extLst>
          </a:blip>
          <a:srcRect t="13547" b="12561"/>
          <a:stretch/>
        </p:blipFill>
        <p:spPr>
          <a:xfrm>
            <a:off x="1048840" y="5871798"/>
            <a:ext cx="3165232" cy="51435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A4F6BDE-90E7-0A47-A442-1F4D1AB532FA}"/>
              </a:ext>
            </a:extLst>
          </p:cNvPr>
          <p:cNvSpPr txBox="1"/>
          <p:nvPr/>
        </p:nvSpPr>
        <p:spPr>
          <a:xfrm>
            <a:off x="160587" y="1288893"/>
            <a:ext cx="3171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We need revival because our eyes have been distracted.</a:t>
            </a:r>
            <a:r>
              <a:rPr lang="en-US" sz="3600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 </a:t>
            </a:r>
            <a:endParaRPr lang="en-US" sz="3600" i="1" dirty="0">
              <a:solidFill>
                <a:schemeClr val="bg1"/>
              </a:solidFill>
              <a:latin typeface="Copperplate Gothic Bold" panose="020E0705020206020404" pitchFamily="34" charset="77"/>
              <a:cs typeface="Arial" panose="020B0604020202020204" pitchFamily="34" charset="0"/>
            </a:endParaRPr>
          </a:p>
        </p:txBody>
      </p:sp>
      <p:pic>
        <p:nvPicPr>
          <p:cNvPr id="30" name="Picture 2" descr="1 to 10 Numbers PNG Transparent Images | PNG All">
            <a:extLst>
              <a:ext uri="{FF2B5EF4-FFF2-40B4-BE49-F238E27FC236}">
                <a16:creationId xmlns:a16="http://schemas.microsoft.com/office/drawing/2014/main" id="{2D82FB3A-D88D-1244-BCF5-068C41A46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33" y="164688"/>
            <a:ext cx="480060" cy="48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3B8654A-71AB-B94B-91FE-0C5007AC45DC}"/>
              </a:ext>
            </a:extLst>
          </p:cNvPr>
          <p:cNvSpPr txBox="1"/>
          <p:nvPr/>
        </p:nvSpPr>
        <p:spPr>
          <a:xfrm>
            <a:off x="4214072" y="5720224"/>
            <a:ext cx="4822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blipFill>
                  <a:blip r:embed="rId7"/>
                  <a:stretch>
                    <a:fillRect/>
                  </a:stretch>
                </a:blipFill>
                <a:latin typeface="Copperplate Gothic Bold" panose="020E0705020206020404" pitchFamily="34" charset="77"/>
              </a:rPr>
              <a:t>……	    </a:t>
            </a:r>
            <a:r>
              <a:rPr lang="en-US" sz="4000" dirty="0">
                <a:blipFill>
                  <a:blip r:embed="rId7"/>
                  <a:stretch>
                    <a:fillRect/>
                  </a:stretch>
                </a:blipFill>
                <a:latin typeface="Copperplate Gothic Bold" panose="020E0705020206020404" pitchFamily="34" charset="77"/>
              </a:rPr>
              <a:t>3 Reasons</a:t>
            </a:r>
            <a:endParaRPr lang="en-US" sz="3300" dirty="0">
              <a:blipFill>
                <a:blip r:embed="rId7"/>
                <a:stretch>
                  <a:fillRect/>
                </a:stretch>
              </a:blip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68224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510D371-FF0F-F34B-809D-671BD14641C0}"/>
              </a:ext>
            </a:extLst>
          </p:cNvPr>
          <p:cNvSpPr/>
          <p:nvPr/>
        </p:nvSpPr>
        <p:spPr>
          <a:xfrm>
            <a:off x="3494314" y="0"/>
            <a:ext cx="5649686" cy="5677577"/>
          </a:xfrm>
          <a:prstGeom prst="rect">
            <a:avLst/>
          </a:prstGeom>
          <a:solidFill>
            <a:srgbClr val="FFF9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AFF9C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3DB926-CFC3-CC43-8445-9306C207A9CD}"/>
              </a:ext>
            </a:extLst>
          </p:cNvPr>
          <p:cNvSpPr/>
          <p:nvPr/>
        </p:nvSpPr>
        <p:spPr>
          <a:xfrm>
            <a:off x="0" y="0"/>
            <a:ext cx="3527714" cy="5677578"/>
          </a:xfrm>
          <a:prstGeom prst="rect">
            <a:avLst/>
          </a:prstGeom>
          <a:solidFill>
            <a:srgbClr val="CC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F4C6497-679A-2A49-BD0A-BD146B1F8455}"/>
              </a:ext>
            </a:extLst>
          </p:cNvPr>
          <p:cNvCxnSpPr>
            <a:cxnSpLocks/>
          </p:cNvCxnSpPr>
          <p:nvPr/>
        </p:nvCxnSpPr>
        <p:spPr>
          <a:xfrm flipH="1">
            <a:off x="3520440" y="-1"/>
            <a:ext cx="33400" cy="5760720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FE8F7A3-A20E-8749-94EA-9DFA8CB1D313}"/>
              </a:ext>
            </a:extLst>
          </p:cNvPr>
          <p:cNvSpPr txBox="1"/>
          <p:nvPr/>
        </p:nvSpPr>
        <p:spPr>
          <a:xfrm>
            <a:off x="3718832" y="201168"/>
            <a:ext cx="5147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Psalm 119:107 – </a:t>
            </a:r>
            <a:r>
              <a:rPr lang="en-US" sz="32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I am exceedingly afflicted; Revive me, LORD, according to Your word.</a:t>
            </a:r>
          </a:p>
        </p:txBody>
      </p:sp>
      <p:pic>
        <p:nvPicPr>
          <p:cNvPr id="13" name="Picture 12" descr="A close - up of a musical instrument&#10;&#10;Description automatically generated with low confidence">
            <a:extLst>
              <a:ext uri="{FF2B5EF4-FFF2-40B4-BE49-F238E27FC236}">
                <a16:creationId xmlns:a16="http://schemas.microsoft.com/office/drawing/2014/main" id="{E6151F94-9A46-D849-B1E7-F92B59A15E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18"/>
          <a:stretch/>
        </p:blipFill>
        <p:spPr>
          <a:xfrm>
            <a:off x="1" y="5758435"/>
            <a:ext cx="7055427" cy="1099565"/>
          </a:xfrm>
          <a:prstGeom prst="rect">
            <a:avLst/>
          </a:prstGeom>
        </p:spPr>
      </p:pic>
      <p:pic>
        <p:nvPicPr>
          <p:cNvPr id="14" name="Picture 13" descr="A close - up of a musical instrument&#10;&#10;Description automatically generated with low confidence">
            <a:extLst>
              <a:ext uri="{FF2B5EF4-FFF2-40B4-BE49-F238E27FC236}">
                <a16:creationId xmlns:a16="http://schemas.microsoft.com/office/drawing/2014/main" id="{2CF902CC-F643-3D4A-BE65-29DEC5E01D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361" r="1518"/>
          <a:stretch/>
        </p:blipFill>
        <p:spPr>
          <a:xfrm>
            <a:off x="7055428" y="5758435"/>
            <a:ext cx="2086286" cy="1099565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62559B-CEDD-364B-89B6-175354942C5A}"/>
              </a:ext>
            </a:extLst>
          </p:cNvPr>
          <p:cNvCxnSpPr>
            <a:cxnSpLocks/>
          </p:cNvCxnSpPr>
          <p:nvPr/>
        </p:nvCxnSpPr>
        <p:spPr>
          <a:xfrm rot="16200000">
            <a:off x="4573143" y="1188720"/>
            <a:ext cx="0" cy="9141714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3371B4E3-AC1C-1D4D-8AF4-EDCCE292F9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 contrast="10000"/>
                    </a14:imgEffect>
                  </a14:imgLayer>
                </a14:imgProps>
              </a:ext>
            </a:extLst>
          </a:blip>
          <a:srcRect t="13547" b="12561"/>
          <a:stretch/>
        </p:blipFill>
        <p:spPr>
          <a:xfrm>
            <a:off x="1048840" y="5871798"/>
            <a:ext cx="3165232" cy="51435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60057B6-4CDF-5749-90A2-64F3002CCC1B}"/>
              </a:ext>
            </a:extLst>
          </p:cNvPr>
          <p:cNvSpPr txBox="1"/>
          <p:nvPr/>
        </p:nvSpPr>
        <p:spPr>
          <a:xfrm>
            <a:off x="29956" y="1305222"/>
            <a:ext cx="347798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We need revival because   our hearts have been discouraged</a:t>
            </a:r>
            <a:r>
              <a:rPr lang="en-US" sz="3500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 </a:t>
            </a:r>
            <a:endParaRPr lang="en-US" sz="3500" i="1" dirty="0">
              <a:solidFill>
                <a:schemeClr val="bg1"/>
              </a:solidFill>
              <a:latin typeface="Copperplate Gothic Bold" panose="020E0705020206020404" pitchFamily="34" charset="77"/>
              <a:cs typeface="Arial" panose="020B0604020202020204" pitchFamily="34" charset="0"/>
            </a:endParaRPr>
          </a:p>
        </p:txBody>
      </p:sp>
      <p:pic>
        <p:nvPicPr>
          <p:cNvPr id="29" name="Picture 4">
            <a:extLst>
              <a:ext uri="{FF2B5EF4-FFF2-40B4-BE49-F238E27FC236}">
                <a16:creationId xmlns:a16="http://schemas.microsoft.com/office/drawing/2014/main" id="{6F64BEC4-F058-A44D-9A9F-4A8923562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05" y="164387"/>
            <a:ext cx="480060" cy="48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731FFBF-3C38-8441-8177-DAED9634384B}"/>
              </a:ext>
            </a:extLst>
          </p:cNvPr>
          <p:cNvSpPr txBox="1"/>
          <p:nvPr/>
        </p:nvSpPr>
        <p:spPr>
          <a:xfrm>
            <a:off x="4214072" y="5720224"/>
            <a:ext cx="4822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blipFill>
                  <a:blip r:embed="rId7"/>
                  <a:stretch>
                    <a:fillRect/>
                  </a:stretch>
                </a:blipFill>
                <a:latin typeface="Copperplate Gothic Bold" panose="020E0705020206020404" pitchFamily="34" charset="77"/>
              </a:rPr>
              <a:t>……	    </a:t>
            </a:r>
            <a:r>
              <a:rPr lang="en-US" sz="4000" dirty="0">
                <a:blipFill>
                  <a:blip r:embed="rId7"/>
                  <a:stretch>
                    <a:fillRect/>
                  </a:stretch>
                </a:blipFill>
                <a:latin typeface="Copperplate Gothic Bold" panose="020E0705020206020404" pitchFamily="34" charset="77"/>
              </a:rPr>
              <a:t>3 Reasons</a:t>
            </a:r>
            <a:endParaRPr lang="en-US" sz="3300" dirty="0">
              <a:blipFill>
                <a:blip r:embed="rId7"/>
                <a:stretch>
                  <a:fillRect/>
                </a:stretch>
              </a:blip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786778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7299</TotalTime>
  <Words>620</Words>
  <Application>Microsoft Macintosh PowerPoint</Application>
  <PresentationFormat>On-screen Show (4:3)</PresentationFormat>
  <Paragraphs>73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Calibri</vt:lpstr>
      <vt:lpstr>Arial Black</vt:lpstr>
      <vt:lpstr>Copperplate Gothic Bold</vt:lpstr>
      <vt:lpstr>Arial</vt:lpstr>
      <vt:lpstr>Wingdings</vt:lpstr>
      <vt:lpstr>Monotype Corsiva</vt:lpstr>
      <vt:lpstr>Calibri Light</vt:lpstr>
      <vt:lpstr>Arial Narrow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Broyles</dc:creator>
  <cp:lastModifiedBy>Mark Broyles</cp:lastModifiedBy>
  <cp:revision>61</cp:revision>
  <dcterms:created xsi:type="dcterms:W3CDTF">2021-01-30T15:05:57Z</dcterms:created>
  <dcterms:modified xsi:type="dcterms:W3CDTF">2021-02-21T12:18:22Z</dcterms:modified>
</cp:coreProperties>
</file>