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9" r:id="rId10"/>
    <p:sldId id="265" r:id="rId11"/>
    <p:sldId id="266" r:id="rId12"/>
    <p:sldId id="267" r:id="rId13"/>
    <p:sldId id="270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61" d="100"/>
          <a:sy n="61" d="100"/>
        </p:scale>
        <p:origin x="27" y="10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B032-AB1B-42B1-8108-63A7DA9B98A3}" type="datetimeFigureOut">
              <a:rPr lang="en-US" smtClean="0"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7D83-4A72-4873-9013-A659FEE623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87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B032-AB1B-42B1-8108-63A7DA9B98A3}" type="datetimeFigureOut">
              <a:rPr lang="en-US" smtClean="0"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7D83-4A72-4873-9013-A659FEE623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328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B032-AB1B-42B1-8108-63A7DA9B98A3}" type="datetimeFigureOut">
              <a:rPr lang="en-US" smtClean="0"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7D83-4A72-4873-9013-A659FEE623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921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B032-AB1B-42B1-8108-63A7DA9B98A3}" type="datetimeFigureOut">
              <a:rPr lang="en-US" smtClean="0"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7D83-4A72-4873-9013-A659FEE623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35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B032-AB1B-42B1-8108-63A7DA9B98A3}" type="datetimeFigureOut">
              <a:rPr lang="en-US" smtClean="0"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7D83-4A72-4873-9013-A659FEE623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157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B032-AB1B-42B1-8108-63A7DA9B98A3}" type="datetimeFigureOut">
              <a:rPr lang="en-US" smtClean="0"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7D83-4A72-4873-9013-A659FEE623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192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B032-AB1B-42B1-8108-63A7DA9B98A3}" type="datetimeFigureOut">
              <a:rPr lang="en-US" smtClean="0"/>
              <a:t>2/14/2021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7D83-4A72-4873-9013-A659FEE623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152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B032-AB1B-42B1-8108-63A7DA9B98A3}" type="datetimeFigureOut">
              <a:rPr lang="en-US" smtClean="0"/>
              <a:t>2/14/2021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7D83-4A72-4873-9013-A659FEE623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00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B032-AB1B-42B1-8108-63A7DA9B98A3}" type="datetimeFigureOut">
              <a:rPr lang="en-US" smtClean="0"/>
              <a:t>2/14/2021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7D83-4A72-4873-9013-A659FEE623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1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B032-AB1B-42B1-8108-63A7DA9B98A3}" type="datetimeFigureOut">
              <a:rPr lang="en-US" smtClean="0"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7D83-4A72-4873-9013-A659FEE623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814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B032-AB1B-42B1-8108-63A7DA9B98A3}" type="datetimeFigureOut">
              <a:rPr lang="en-US" smtClean="0"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7D83-4A72-4873-9013-A659FEE623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819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3B032-AB1B-42B1-8108-63A7DA9B98A3}" type="datetimeFigureOut">
              <a:rPr lang="en-US" smtClean="0"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67D83-4A72-4873-9013-A659FEE623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606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03EDB23-D7C4-464A-B423-0B4E37312A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420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AB450A6-66CC-47BF-AA61-CCA71BBEB9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4182A70-C382-46F4-8CA8-0A7DE63547CC}"/>
              </a:ext>
            </a:extLst>
          </p:cNvPr>
          <p:cNvSpPr txBox="1"/>
          <p:nvPr/>
        </p:nvSpPr>
        <p:spPr>
          <a:xfrm>
            <a:off x="293077" y="1363900"/>
            <a:ext cx="855784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The Faith of Noah</a:t>
            </a:r>
          </a:p>
          <a:p>
            <a:pPr algn="ctr"/>
            <a:endParaRPr lang="en-US" sz="2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Noah’s faith in God caused him to work diligently, even though he likely knew nothing of floods and rain      (Gen. 2:5-6; Heb. 11:1, 7)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We can have faith in God and “events yet unseen” because of God’s faithfulness (Titus 1:2)</a:t>
            </a:r>
          </a:p>
          <a:p>
            <a:pPr algn="ctr"/>
            <a:endParaRPr lang="en-US" sz="32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508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AB450A6-66CC-47BF-AA61-CCA71BBEB9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4182A70-C382-46F4-8CA8-0A7DE63547CC}"/>
              </a:ext>
            </a:extLst>
          </p:cNvPr>
          <p:cNvSpPr txBox="1"/>
          <p:nvPr/>
        </p:nvSpPr>
        <p:spPr>
          <a:xfrm>
            <a:off x="293077" y="3192700"/>
            <a:ext cx="8557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Genesis 7:11-24</a:t>
            </a:r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307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AB450A6-66CC-47BF-AA61-CCA71BBEB9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4182A70-C382-46F4-8CA8-0A7DE63547CC}"/>
              </a:ext>
            </a:extLst>
          </p:cNvPr>
          <p:cNvSpPr txBox="1"/>
          <p:nvPr/>
        </p:nvSpPr>
        <p:spPr>
          <a:xfrm>
            <a:off x="293077" y="3192700"/>
            <a:ext cx="8557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Genesis 8:20-22</a:t>
            </a:r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266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AB450A6-66CC-47BF-AA61-CCA71BBEB9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4182A70-C382-46F4-8CA8-0A7DE63547CC}"/>
              </a:ext>
            </a:extLst>
          </p:cNvPr>
          <p:cNvSpPr txBox="1"/>
          <p:nvPr/>
        </p:nvSpPr>
        <p:spPr>
          <a:xfrm>
            <a:off x="293077" y="3192700"/>
            <a:ext cx="8557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Genesis 9:8-17</a:t>
            </a:r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003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AB450A6-66CC-47BF-AA61-CCA71BBEB9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4182A70-C382-46F4-8CA8-0A7DE63547CC}"/>
              </a:ext>
            </a:extLst>
          </p:cNvPr>
          <p:cNvSpPr txBox="1"/>
          <p:nvPr/>
        </p:nvSpPr>
        <p:spPr>
          <a:xfrm>
            <a:off x="293077" y="2098547"/>
            <a:ext cx="8557845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We’re going back to (spiritual) Eden 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(Gen. 9:1, 7; cf. Gen. 1:27-28; Rev. 21-22)</a:t>
            </a:r>
          </a:p>
          <a:p>
            <a:pPr algn="ctr"/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A Greater Judgement is Coming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(2 Pet. 3:1-12; 2 Cor. 5:10; Matt. 10:28) </a:t>
            </a:r>
          </a:p>
          <a:p>
            <a:pPr algn="ctr"/>
            <a:endParaRPr lang="en-US" sz="2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endParaRPr lang="en-US" sz="32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337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AB450A6-66CC-47BF-AA61-CCA71BBEB9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4182A70-C382-46F4-8CA8-0A7DE63547CC}"/>
              </a:ext>
            </a:extLst>
          </p:cNvPr>
          <p:cNvSpPr txBox="1"/>
          <p:nvPr/>
        </p:nvSpPr>
        <p:spPr>
          <a:xfrm>
            <a:off x="320430" y="2244060"/>
            <a:ext cx="850313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Covenant</a:t>
            </a:r>
          </a:p>
          <a:p>
            <a:pPr algn="ctr"/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“A binding relationship between two parties in which each [pledges] to perform some service for the other.” </a:t>
            </a:r>
          </a:p>
          <a:p>
            <a:pPr algn="ctr"/>
            <a:endParaRPr lang="en-US" sz="8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i="1" dirty="0">
                <a:solidFill>
                  <a:schemeClr val="bg1"/>
                </a:solidFill>
                <a:latin typeface="Arial Narrow" panose="020B0606020202030204" pitchFamily="34" charset="0"/>
              </a:rPr>
              <a:t>– Holman Illustrated Bible Dictionary</a:t>
            </a:r>
          </a:p>
        </p:txBody>
      </p:sp>
    </p:spTree>
    <p:extLst>
      <p:ext uri="{BB962C8B-B14F-4D97-AF65-F5344CB8AC3E}">
        <p14:creationId xmlns:p14="http://schemas.microsoft.com/office/powerpoint/2010/main" val="2389293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AB450A6-66CC-47BF-AA61-CCA71BBEB9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4182A70-C382-46F4-8CA8-0A7DE63547CC}"/>
              </a:ext>
            </a:extLst>
          </p:cNvPr>
          <p:cNvSpPr txBox="1"/>
          <p:nvPr/>
        </p:nvSpPr>
        <p:spPr>
          <a:xfrm>
            <a:off x="633046" y="2551837"/>
            <a:ext cx="78779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Throughout Scripture, God establishes covenants with mankind known as “suzerain covenants.” </a:t>
            </a:r>
            <a:endParaRPr lang="en-US" sz="32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040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AB450A6-66CC-47BF-AA61-CCA71BBEB9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4182A70-C382-46F4-8CA8-0A7DE63547CC}"/>
              </a:ext>
            </a:extLst>
          </p:cNvPr>
          <p:cNvSpPr txBox="1"/>
          <p:nvPr/>
        </p:nvSpPr>
        <p:spPr>
          <a:xfrm>
            <a:off x="289169" y="1379530"/>
            <a:ext cx="855784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The Wickedness The Earth</a:t>
            </a:r>
          </a:p>
          <a:p>
            <a:pPr algn="ctr"/>
            <a:endParaRPr lang="en-US" sz="2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Genesis 6:5 -</a:t>
            </a:r>
            <a:r>
              <a:rPr lang="en-US" sz="3200" i="1" dirty="0">
                <a:solidFill>
                  <a:schemeClr val="bg1"/>
                </a:solidFill>
                <a:latin typeface="Arial Narrow" panose="020B0606020202030204" pitchFamily="34" charset="0"/>
              </a:rPr>
              <a:t>The Lord saw that the wickedness of man was great in the earth, and that every intention of the thoughts of his heart was only evil continually. </a:t>
            </a:r>
          </a:p>
          <a:p>
            <a:pPr algn="ctr"/>
            <a:endParaRPr lang="en-US" sz="32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Genesis 6:11 </a:t>
            </a:r>
            <a:r>
              <a:rPr lang="en-US" sz="3200" i="1" dirty="0">
                <a:solidFill>
                  <a:schemeClr val="bg1"/>
                </a:solidFill>
                <a:latin typeface="Arial Narrow" panose="020B0606020202030204" pitchFamily="34" charset="0"/>
              </a:rPr>
              <a:t>- </a:t>
            </a:r>
            <a:r>
              <a:rPr lang="en-US" sz="3200" i="1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11</a:t>
            </a:r>
            <a:r>
              <a:rPr lang="en-US" sz="3200" i="1" dirty="0">
                <a:solidFill>
                  <a:schemeClr val="bg1"/>
                </a:solidFill>
                <a:latin typeface="Arial Narrow" panose="020B0606020202030204" pitchFamily="34" charset="0"/>
              </a:rPr>
              <a:t> Now the earth was corrupt in God's sight, and the earth was filled with violence. </a:t>
            </a:r>
            <a:r>
              <a:rPr lang="en-US" sz="3200" i="1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12</a:t>
            </a:r>
            <a:r>
              <a:rPr lang="en-US" sz="3200" i="1" dirty="0">
                <a:solidFill>
                  <a:schemeClr val="bg1"/>
                </a:solidFill>
                <a:latin typeface="Arial Narrow" panose="020B0606020202030204" pitchFamily="34" charset="0"/>
              </a:rPr>
              <a:t> And God saw the earth, and behold, it was corrupt, for all flesh had corrupted their way on the earth. </a:t>
            </a:r>
          </a:p>
        </p:txBody>
      </p:sp>
    </p:spTree>
    <p:extLst>
      <p:ext uri="{BB962C8B-B14F-4D97-AF65-F5344CB8AC3E}">
        <p14:creationId xmlns:p14="http://schemas.microsoft.com/office/powerpoint/2010/main" val="1761077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AB450A6-66CC-47BF-AA61-CCA71BBEB9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4182A70-C382-46F4-8CA8-0A7DE63547CC}"/>
              </a:ext>
            </a:extLst>
          </p:cNvPr>
          <p:cNvSpPr txBox="1"/>
          <p:nvPr/>
        </p:nvSpPr>
        <p:spPr>
          <a:xfrm>
            <a:off x="293077" y="1152884"/>
            <a:ext cx="8557845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The Judgment of God</a:t>
            </a:r>
          </a:p>
          <a:p>
            <a:pPr algn="ctr"/>
            <a:endParaRPr lang="en-US" sz="2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Genesis 6:7 -</a:t>
            </a:r>
            <a:r>
              <a:rPr lang="en-US" sz="3200" i="1" dirty="0">
                <a:solidFill>
                  <a:schemeClr val="bg1"/>
                </a:solidFill>
                <a:latin typeface="Arial Narrow" panose="020B0606020202030204" pitchFamily="34" charset="0"/>
              </a:rPr>
              <a:t> So the Lord said, “I will blot out man whom I have created from the face of the land, man and animals and creeping things and birds of the heavens, for I am sorry that I have made them.”</a:t>
            </a:r>
          </a:p>
          <a:p>
            <a:pPr algn="ctr"/>
            <a:endParaRPr lang="en-US" sz="32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Genesis 6:17 </a:t>
            </a:r>
            <a:r>
              <a:rPr lang="en-US" sz="3200" i="1" dirty="0">
                <a:solidFill>
                  <a:schemeClr val="bg1"/>
                </a:solidFill>
                <a:latin typeface="Arial Narrow" panose="020B0606020202030204" pitchFamily="34" charset="0"/>
              </a:rPr>
              <a:t>- </a:t>
            </a:r>
            <a:r>
              <a:rPr lang="en-US" sz="3200" i="1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17</a:t>
            </a:r>
            <a:r>
              <a:rPr lang="en-US" sz="3200" i="1" dirty="0">
                <a:solidFill>
                  <a:schemeClr val="bg1"/>
                </a:solidFill>
                <a:latin typeface="Arial Narrow" panose="020B0606020202030204" pitchFamily="34" charset="0"/>
              </a:rPr>
              <a:t> For behold, I will bring a flood of waters upon the earth to destroy all flesh in which is the breath of life under heaven. Everything that is on the earth shall die.</a:t>
            </a:r>
          </a:p>
        </p:txBody>
      </p:sp>
    </p:spTree>
    <p:extLst>
      <p:ext uri="{BB962C8B-B14F-4D97-AF65-F5344CB8AC3E}">
        <p14:creationId xmlns:p14="http://schemas.microsoft.com/office/powerpoint/2010/main" val="3570865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AB450A6-66CC-47BF-AA61-CCA71BBEB9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4182A70-C382-46F4-8CA8-0A7DE63547CC}"/>
              </a:ext>
            </a:extLst>
          </p:cNvPr>
          <p:cNvSpPr txBox="1"/>
          <p:nvPr/>
        </p:nvSpPr>
        <p:spPr>
          <a:xfrm>
            <a:off x="293077" y="1621807"/>
            <a:ext cx="8557845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The Flood: </a:t>
            </a:r>
          </a:p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A Demonstration of God’s Patience</a:t>
            </a:r>
          </a:p>
          <a:p>
            <a:endParaRPr lang="en-US" sz="2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All sin is deserving of immediate judgement.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God waited around 1600 years before bringing the flood.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God will execute His righteous judgement, but His desire is reconciliation (Ex. 34:6; Rom. 2:4; 2 Pet. 3:9; 1 Tim. 2:3-4).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476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AB450A6-66CC-47BF-AA61-CCA71BBEB9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4182A70-C382-46F4-8CA8-0A7DE63547CC}"/>
              </a:ext>
            </a:extLst>
          </p:cNvPr>
          <p:cNvSpPr txBox="1"/>
          <p:nvPr/>
        </p:nvSpPr>
        <p:spPr>
          <a:xfrm>
            <a:off x="293077" y="1621807"/>
            <a:ext cx="855784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The Flood: </a:t>
            </a:r>
          </a:p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A Reminder of God’s Awareness</a:t>
            </a:r>
          </a:p>
          <a:p>
            <a:endParaRPr lang="en-US" sz="2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God is aware and cares about the status of His creation (Gen. 6:5, 7, 11)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God actively seeks to strengthen those who are His (2 Chr. 16:9)</a:t>
            </a:r>
          </a:p>
        </p:txBody>
      </p:sp>
    </p:spTree>
    <p:extLst>
      <p:ext uri="{BB962C8B-B14F-4D97-AF65-F5344CB8AC3E}">
        <p14:creationId xmlns:p14="http://schemas.microsoft.com/office/powerpoint/2010/main" val="62759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AB450A6-66CC-47BF-AA61-CCA71BBEB9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4182A70-C382-46F4-8CA8-0A7DE63547CC}"/>
              </a:ext>
            </a:extLst>
          </p:cNvPr>
          <p:cNvSpPr txBox="1"/>
          <p:nvPr/>
        </p:nvSpPr>
        <p:spPr>
          <a:xfrm>
            <a:off x="293077" y="1363900"/>
            <a:ext cx="855784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The Righteousness of Noah</a:t>
            </a:r>
          </a:p>
          <a:p>
            <a:pPr algn="ctr"/>
            <a:endParaRPr lang="en-US" sz="2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Genesis 6:8-9 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- </a:t>
            </a:r>
            <a:r>
              <a:rPr lang="en-US" sz="3200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8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But Noah found favor in the eyes of the Lord. </a:t>
            </a:r>
            <a:r>
              <a:rPr lang="en-US" sz="3200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9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These are the generations of Noah. Noah was a righteous man, blameless in his generation. Noah walked with God.</a:t>
            </a:r>
          </a:p>
          <a:p>
            <a:pPr algn="ctr"/>
            <a:endParaRPr lang="en-US" sz="32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Genesis 7:1 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- Then the Lord said to Noah, “Go into the ark, you and all your household, for I have seen that you are righteous before me in this generation. </a:t>
            </a:r>
          </a:p>
        </p:txBody>
      </p:sp>
    </p:spTree>
    <p:extLst>
      <p:ext uri="{BB962C8B-B14F-4D97-AF65-F5344CB8AC3E}">
        <p14:creationId xmlns:p14="http://schemas.microsoft.com/office/powerpoint/2010/main" val="2943342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AB450A6-66CC-47BF-AA61-CCA71BBEB9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4182A70-C382-46F4-8CA8-0A7DE63547CC}"/>
              </a:ext>
            </a:extLst>
          </p:cNvPr>
          <p:cNvSpPr txBox="1"/>
          <p:nvPr/>
        </p:nvSpPr>
        <p:spPr>
          <a:xfrm>
            <a:off x="293077" y="1363900"/>
            <a:ext cx="8557845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The Diligence of Noah</a:t>
            </a:r>
          </a:p>
          <a:p>
            <a:pPr algn="ctr"/>
            <a:endParaRPr lang="en-US" sz="2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Over the period of multiple decades, Noah built the ark to God’s exact specifications (Gen. 6:22; 7:5).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i="1" dirty="0">
                <a:solidFill>
                  <a:schemeClr val="bg1"/>
                </a:solidFill>
                <a:latin typeface="Arial Narrow" panose="020B0606020202030204" pitchFamily="34" charset="0"/>
              </a:rPr>
              <a:t>How close do we pay attention to God’s words? </a:t>
            </a:r>
          </a:p>
          <a:p>
            <a:pPr algn="ctr"/>
            <a:r>
              <a:rPr lang="en-US" sz="3200" i="1" dirty="0">
                <a:solidFill>
                  <a:schemeClr val="bg1"/>
                </a:solidFill>
                <a:latin typeface="Arial Narrow" panose="020B0606020202030204" pitchFamily="34" charset="0"/>
              </a:rPr>
              <a:t>(Lev. 8-10; 2 Sam. 6). </a:t>
            </a:r>
          </a:p>
          <a:p>
            <a:pPr algn="ctr"/>
            <a:endParaRPr lang="en-US" sz="32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i="1" dirty="0">
                <a:solidFill>
                  <a:schemeClr val="bg1"/>
                </a:solidFill>
                <a:latin typeface="Arial Narrow" panose="020B0606020202030204" pitchFamily="34" charset="0"/>
              </a:rPr>
              <a:t>We must revere Scripture for what it is – the Word of God (2 Tim. 3:16-17).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446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</TotalTime>
  <Words>564</Words>
  <Application>Microsoft Office PowerPoint</Application>
  <PresentationFormat>On-screen Show (4:3)</PresentationFormat>
  <Paragraphs>56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9</cp:revision>
  <dcterms:created xsi:type="dcterms:W3CDTF">2021-02-14T19:28:15Z</dcterms:created>
  <dcterms:modified xsi:type="dcterms:W3CDTF">2021-02-14T22:47:58Z</dcterms:modified>
</cp:coreProperties>
</file>