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15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75" d="100"/>
          <a:sy n="75" d="100"/>
        </p:scale>
        <p:origin x="100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3663-B5E0-4864-89B6-66E085D43D07}" type="datetimeFigureOut">
              <a:rPr lang="en-US" smtClean="0"/>
              <a:t>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567C-53DD-45A3-9956-8CF5B41EF2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419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3663-B5E0-4864-89B6-66E085D43D07}" type="datetimeFigureOut">
              <a:rPr lang="en-US" smtClean="0"/>
              <a:t>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567C-53DD-45A3-9956-8CF5B41EF2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065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3663-B5E0-4864-89B6-66E085D43D07}" type="datetimeFigureOut">
              <a:rPr lang="en-US" smtClean="0"/>
              <a:t>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567C-53DD-45A3-9956-8CF5B41EF2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568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3663-B5E0-4864-89B6-66E085D43D07}" type="datetimeFigureOut">
              <a:rPr lang="en-US" smtClean="0"/>
              <a:t>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567C-53DD-45A3-9956-8CF5B41EF2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551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3663-B5E0-4864-89B6-66E085D43D07}" type="datetimeFigureOut">
              <a:rPr lang="en-US" smtClean="0"/>
              <a:t>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567C-53DD-45A3-9956-8CF5B41EF2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3663-B5E0-4864-89B6-66E085D43D07}" type="datetimeFigureOut">
              <a:rPr lang="en-US" smtClean="0"/>
              <a:t>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567C-53DD-45A3-9956-8CF5B41EF2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141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3663-B5E0-4864-89B6-66E085D43D07}" type="datetimeFigureOut">
              <a:rPr lang="en-US" smtClean="0"/>
              <a:t>1/17/2021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567C-53DD-45A3-9956-8CF5B41EF2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982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3663-B5E0-4864-89B6-66E085D43D07}" type="datetimeFigureOut">
              <a:rPr lang="en-US" smtClean="0"/>
              <a:t>1/17/2021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567C-53DD-45A3-9956-8CF5B41EF2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260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3663-B5E0-4864-89B6-66E085D43D07}" type="datetimeFigureOut">
              <a:rPr lang="en-US" smtClean="0"/>
              <a:t>1/17/2021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567C-53DD-45A3-9956-8CF5B41EF2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872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3663-B5E0-4864-89B6-66E085D43D07}" type="datetimeFigureOut">
              <a:rPr lang="en-US" smtClean="0"/>
              <a:t>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567C-53DD-45A3-9956-8CF5B41EF2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7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3663-B5E0-4864-89B6-66E085D43D07}" type="datetimeFigureOut">
              <a:rPr lang="en-US" smtClean="0"/>
              <a:t>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0567C-53DD-45A3-9956-8CF5B41EF2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965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53663-B5E0-4864-89B6-66E085D43D07}" type="datetimeFigureOut">
              <a:rPr lang="en-US" smtClean="0"/>
              <a:t>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0567C-53DD-45A3-9956-8CF5B41EF2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435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D2519EE-C7FF-4C60-905C-73319675D7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984" y="3535873"/>
            <a:ext cx="8648031" cy="568637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5251487-9D38-41AA-A746-B28AB6CF3C85}"/>
              </a:ext>
            </a:extLst>
          </p:cNvPr>
          <p:cNvSpPr txBox="1"/>
          <p:nvPr/>
        </p:nvSpPr>
        <p:spPr>
          <a:xfrm>
            <a:off x="1166647" y="1823321"/>
            <a:ext cx="681070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12151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Why I Abstain From Drinking</a:t>
            </a:r>
          </a:p>
        </p:txBody>
      </p:sp>
    </p:spTree>
    <p:extLst>
      <p:ext uri="{BB962C8B-B14F-4D97-AF65-F5344CB8AC3E}">
        <p14:creationId xmlns:p14="http://schemas.microsoft.com/office/powerpoint/2010/main" val="1016643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D2519EE-C7FF-4C60-905C-73319675D76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9000" contrast="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52430"/>
          <a:stretch/>
        </p:blipFill>
        <p:spPr>
          <a:xfrm>
            <a:off x="247982" y="4152981"/>
            <a:ext cx="8648031" cy="270502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1709B95-5929-44FE-93A1-56EE34D9B34E}"/>
              </a:ext>
            </a:extLst>
          </p:cNvPr>
          <p:cNvSpPr txBox="1"/>
          <p:nvPr/>
        </p:nvSpPr>
        <p:spPr>
          <a:xfrm>
            <a:off x="436930" y="324319"/>
            <a:ext cx="82656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</a:rPr>
              <a:t>For Your Consideration</a:t>
            </a:r>
          </a:p>
          <a:p>
            <a:endParaRPr lang="en-US" sz="800" b="1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“Wine” in the Bible may or may not be alcoholic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Gk. </a:t>
            </a:r>
            <a:r>
              <a:rPr lang="en-US" sz="3200" i="1" dirty="0">
                <a:latin typeface="Arial Narrow" panose="020B0606020202030204" pitchFamily="34" charset="0"/>
              </a:rPr>
              <a:t>oinos</a:t>
            </a:r>
            <a:r>
              <a:rPr lang="en-US" sz="3200" dirty="0">
                <a:latin typeface="Arial Narrow" panose="020B0606020202030204" pitchFamily="34" charset="0"/>
              </a:rPr>
              <a:t> is a generic term that can refer to fermented juice, non-fermented juice, or vinegar</a:t>
            </a:r>
          </a:p>
          <a:p>
            <a:pPr marL="914400" lvl="1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Our Wine is Not Their Wine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Common ancient practice was to water down the wine (20:1 – 3:1)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3:2 was considered a strong drink (3% alcohol content)</a:t>
            </a:r>
          </a:p>
          <a:p>
            <a:endParaRPr lang="en-US" sz="32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998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D2519EE-C7FF-4C60-905C-73319675D76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9000" contrast="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52430"/>
          <a:stretch/>
        </p:blipFill>
        <p:spPr>
          <a:xfrm>
            <a:off x="247982" y="4152981"/>
            <a:ext cx="8648031" cy="270502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1709B95-5929-44FE-93A1-56EE34D9B34E}"/>
              </a:ext>
            </a:extLst>
          </p:cNvPr>
          <p:cNvSpPr txBox="1"/>
          <p:nvPr/>
        </p:nvSpPr>
        <p:spPr>
          <a:xfrm>
            <a:off x="439179" y="1770242"/>
            <a:ext cx="82656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rial Narrow" panose="020B0606020202030204" pitchFamily="34" charset="0"/>
              </a:rPr>
              <a:t>Drunkenness is a sin!</a:t>
            </a:r>
          </a:p>
          <a:p>
            <a:pPr algn="ctr"/>
            <a:endParaRPr lang="en-US" sz="800" b="1" dirty="0">
              <a:latin typeface="Arial Narrow" panose="020B0606020202030204" pitchFamily="34" charset="0"/>
            </a:endParaRPr>
          </a:p>
          <a:p>
            <a:pPr algn="ctr"/>
            <a:r>
              <a:rPr lang="en-US" sz="3600" dirty="0">
                <a:latin typeface="Arial Narrow" panose="020B0606020202030204" pitchFamily="34" charset="0"/>
              </a:rPr>
              <a:t>Eph. 5:8; Rom. 13:13; 1 Cor. 5:11; </a:t>
            </a:r>
          </a:p>
          <a:p>
            <a:pPr algn="ctr"/>
            <a:r>
              <a:rPr lang="en-US" sz="3600" dirty="0">
                <a:latin typeface="Arial Narrow" panose="020B0606020202030204" pitchFamily="34" charset="0"/>
              </a:rPr>
              <a:t>Gal. 5:21; Titus 1:7; 1 Pet. 4:3</a:t>
            </a:r>
          </a:p>
        </p:txBody>
      </p:sp>
    </p:spTree>
    <p:extLst>
      <p:ext uri="{BB962C8B-B14F-4D97-AF65-F5344CB8AC3E}">
        <p14:creationId xmlns:p14="http://schemas.microsoft.com/office/powerpoint/2010/main" val="91011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D2519EE-C7FF-4C60-905C-73319675D76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9000" contrast="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52430"/>
          <a:stretch/>
        </p:blipFill>
        <p:spPr>
          <a:xfrm>
            <a:off x="247982" y="4152981"/>
            <a:ext cx="8648031" cy="270502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1709B95-5929-44FE-93A1-56EE34D9B34E}"/>
              </a:ext>
            </a:extLst>
          </p:cNvPr>
          <p:cNvSpPr txBox="1"/>
          <p:nvPr/>
        </p:nvSpPr>
        <p:spPr>
          <a:xfrm>
            <a:off x="308339" y="308688"/>
            <a:ext cx="852731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</a:rPr>
              <a:t>Why I Abstain From Drinking</a:t>
            </a:r>
          </a:p>
          <a:p>
            <a:endParaRPr lang="en-US" sz="800" b="1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I’m a priest in the service of the Lord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Levitical priest were to abstain during their service (Ezk. 44:21; Lev. 10:9)</a:t>
            </a:r>
          </a:p>
          <a:p>
            <a:pPr marL="914400" lvl="1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All Christians are priests under the new covenant (Rev. 1:6; 5:9-10; 20:6; 1 Pet. 2:5, 9)</a:t>
            </a:r>
          </a:p>
          <a:p>
            <a:pPr marL="914400" lvl="1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Our bodies are the temple of God (1 Cor. 6:19-20)</a:t>
            </a:r>
          </a:p>
          <a:p>
            <a:pPr marL="914400" lvl="1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Everything we do is about serving Him</a:t>
            </a:r>
          </a:p>
          <a:p>
            <a:pPr marL="914400" lvl="1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endParaRPr lang="en-US" sz="32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017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D2519EE-C7FF-4C60-905C-73319675D76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9000" contrast="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52430"/>
          <a:stretch/>
        </p:blipFill>
        <p:spPr>
          <a:xfrm>
            <a:off x="247982" y="4152981"/>
            <a:ext cx="8648031" cy="270502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1709B95-5929-44FE-93A1-56EE34D9B34E}"/>
              </a:ext>
            </a:extLst>
          </p:cNvPr>
          <p:cNvSpPr txBox="1"/>
          <p:nvPr/>
        </p:nvSpPr>
        <p:spPr>
          <a:xfrm>
            <a:off x="308339" y="308688"/>
            <a:ext cx="852731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</a:rPr>
              <a:t>Why I Abstain From Drinking</a:t>
            </a:r>
          </a:p>
          <a:p>
            <a:endParaRPr lang="en-US" sz="800" b="1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I’m a soldier who needs to be sober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Satan is a relentless foe (Rev. 13, 16, Eph. 6)</a:t>
            </a:r>
          </a:p>
          <a:p>
            <a:pPr marL="914400" lvl="1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Alcohol leads to impaired judgement and reasoning (Hos. 4:10)</a:t>
            </a:r>
          </a:p>
          <a:p>
            <a:pPr marL="914400" lvl="1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I’m fighting for my soul</a:t>
            </a:r>
          </a:p>
          <a:p>
            <a:pPr marL="914400" lvl="1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endParaRPr lang="en-US" sz="32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56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D2519EE-C7FF-4C60-905C-73319675D76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9000" contrast="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52430"/>
          <a:stretch/>
        </p:blipFill>
        <p:spPr>
          <a:xfrm>
            <a:off x="247982" y="4152981"/>
            <a:ext cx="8648031" cy="270502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1709B95-5929-44FE-93A1-56EE34D9B34E}"/>
              </a:ext>
            </a:extLst>
          </p:cNvPr>
          <p:cNvSpPr txBox="1"/>
          <p:nvPr/>
        </p:nvSpPr>
        <p:spPr>
          <a:xfrm>
            <a:off x="308339" y="308688"/>
            <a:ext cx="852731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</a:rPr>
              <a:t>Why I Abstain From Drinking</a:t>
            </a:r>
          </a:p>
          <a:p>
            <a:endParaRPr lang="en-US" sz="800" b="1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Wisdom’s Warnings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Wisdom cannot be despised (Pr. 1:7)</a:t>
            </a:r>
          </a:p>
          <a:p>
            <a:pPr marL="914400" lvl="1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Wisdom warns about the dangers of wine         (Pr. 20:1; 21:7; 23:29-35)</a:t>
            </a:r>
          </a:p>
          <a:p>
            <a:pPr marL="914400" lvl="1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endParaRPr lang="en-US" sz="32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729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D2519EE-C7FF-4C60-905C-73319675D76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9000" contrast="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52430"/>
          <a:stretch/>
        </p:blipFill>
        <p:spPr>
          <a:xfrm>
            <a:off x="247982" y="4152981"/>
            <a:ext cx="8648031" cy="270502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1709B95-5929-44FE-93A1-56EE34D9B34E}"/>
              </a:ext>
            </a:extLst>
          </p:cNvPr>
          <p:cNvSpPr txBox="1"/>
          <p:nvPr/>
        </p:nvSpPr>
        <p:spPr>
          <a:xfrm>
            <a:off x="308339" y="308688"/>
            <a:ext cx="852731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Narrow" panose="020B0606020202030204" pitchFamily="34" charset="0"/>
              </a:rPr>
              <a:t>Why I Abstain From Drinking</a:t>
            </a:r>
          </a:p>
          <a:p>
            <a:endParaRPr lang="en-US" sz="800" b="1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I need to be filled with the Spirit</a:t>
            </a:r>
            <a:endParaRPr lang="en-US" sz="32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…as opposed to wine (Eph. 5:18)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Wine can prevent me from focusing that which brings me closer to God.</a:t>
            </a:r>
          </a:p>
        </p:txBody>
      </p:sp>
    </p:spTree>
    <p:extLst>
      <p:ext uri="{BB962C8B-B14F-4D97-AF65-F5344CB8AC3E}">
        <p14:creationId xmlns:p14="http://schemas.microsoft.com/office/powerpoint/2010/main" val="488133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D2519EE-C7FF-4C60-905C-73319675D7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984" y="3535873"/>
            <a:ext cx="8648031" cy="568637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5251487-9D38-41AA-A746-B28AB6CF3C85}"/>
              </a:ext>
            </a:extLst>
          </p:cNvPr>
          <p:cNvSpPr txBox="1"/>
          <p:nvPr/>
        </p:nvSpPr>
        <p:spPr>
          <a:xfrm>
            <a:off x="1166647" y="1823321"/>
            <a:ext cx="681070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12151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Why I Abstain From Drinking</a:t>
            </a:r>
          </a:p>
        </p:txBody>
      </p:sp>
    </p:spTree>
    <p:extLst>
      <p:ext uri="{BB962C8B-B14F-4D97-AF65-F5344CB8AC3E}">
        <p14:creationId xmlns:p14="http://schemas.microsoft.com/office/powerpoint/2010/main" val="1807796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</TotalTime>
  <Words>295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Aharoni</vt:lpstr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East End</cp:lastModifiedBy>
  <cp:revision>7</cp:revision>
  <dcterms:created xsi:type="dcterms:W3CDTF">2021-01-17T19:58:02Z</dcterms:created>
  <dcterms:modified xsi:type="dcterms:W3CDTF">2021-01-18T00:10:00Z</dcterms:modified>
</cp:coreProperties>
</file>