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26520" y="273240"/>
            <a:ext cx="8490600" cy="8694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6531120"/>
            <a:ext cx="9143640" cy="32616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2"/>
          <p:cNvSpPr/>
          <p:nvPr/>
        </p:nvSpPr>
        <p:spPr>
          <a:xfrm>
            <a:off x="0" y="0"/>
            <a:ext cx="9143640" cy="146916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3"/>
          <p:cNvSpPr/>
          <p:nvPr/>
        </p:nvSpPr>
        <p:spPr>
          <a:xfrm>
            <a:off x="8408880" y="6253560"/>
            <a:ext cx="489600" cy="489600"/>
          </a:xfrm>
          <a:prstGeom prst="ellipse">
            <a:avLst/>
          </a:prstGeom>
          <a:solidFill>
            <a:srgbClr val="1abc9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-580680" y="0"/>
            <a:ext cx="10319400" cy="6857640"/>
          </a:xfrm>
          <a:prstGeom prst="rect">
            <a:avLst/>
          </a:prstGeom>
          <a:ln>
            <a:noFill/>
          </a:ln>
        </p:spPr>
      </p:pic>
      <p:sp>
        <p:nvSpPr>
          <p:cNvPr id="80" name="CustomShape 1"/>
          <p:cNvSpPr/>
          <p:nvPr/>
        </p:nvSpPr>
        <p:spPr>
          <a:xfrm>
            <a:off x="380880" y="274320"/>
            <a:ext cx="8228880" cy="91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 anchor="b"/>
          <a:p>
            <a:pPr algn="ctr">
              <a:lnSpc>
                <a:spcPct val="100000"/>
              </a:lnSpc>
            </a:pPr>
            <a:r>
              <a:rPr b="1" i="1" lang="en-US" sz="4400" spc="-1" strike="noStrike">
                <a:solidFill>
                  <a:srgbClr val="fef2f2"/>
                </a:solidFill>
                <a:latin typeface="Arial"/>
              </a:rPr>
              <a:t>The Rechabites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1371600" y="1600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1" i="1" lang="en-US" sz="3200" spc="-1" strike="noStrike">
                <a:solidFill>
                  <a:srgbClr val="ffffff"/>
                </a:solidFill>
                <a:latin typeface="Arial"/>
              </a:rPr>
              <a:t>Faithfulness in the Long Run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fef2f2"/>
                </a:solidFill>
                <a:latin typeface="Arial"/>
              </a:rPr>
              <a:t>    </a:t>
            </a:r>
            <a:r>
              <a:rPr b="1" lang="en-US" sz="3600" spc="-1" strike="noStrike">
                <a:solidFill>
                  <a:srgbClr val="fef2f2"/>
                </a:solidFill>
                <a:latin typeface="Arial"/>
              </a:rPr>
              <a:t>Who were the Rechabites?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57200" y="1600200"/>
            <a:ext cx="8228880" cy="470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548640" indent="-410760">
              <a:lnSpc>
                <a:spcPct val="100000"/>
              </a:lnSpc>
              <a:spcBef>
                <a:spcPts val="1491"/>
              </a:spcBef>
              <a:spcAft>
                <a:spcPts val="850"/>
              </a:spcAft>
              <a:buClr>
                <a:srgbClr val="000000"/>
              </a:buClr>
              <a:buSzPct val="65000"/>
              <a:buFont typeface="Wingdings 2" charset="2"/>
              <a:buChar char=""/>
            </a:pP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The Rechabites were Kenites. (1 Chron. 2:55)</a:t>
            </a:r>
            <a:endParaRPr b="0" lang="en-US" sz="2600" spc="-1" strike="noStrike">
              <a:latin typeface="Arial"/>
            </a:endParaRPr>
          </a:p>
          <a:p>
            <a:pPr marL="548640" indent="-410760">
              <a:lnSpc>
                <a:spcPct val="100000"/>
              </a:lnSpc>
              <a:spcBef>
                <a:spcPts val="1491"/>
              </a:spcBef>
              <a:spcAft>
                <a:spcPts val="850"/>
              </a:spcAft>
              <a:buClr>
                <a:srgbClr val="000000"/>
              </a:buClr>
              <a:buSzPct val="65000"/>
              <a:buFont typeface="Wingdings 2" charset="2"/>
              <a:buChar char=""/>
            </a:pP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The Kenites were related to  Moses by marriage. (Judges 1:16)</a:t>
            </a:r>
            <a:endParaRPr b="0" lang="en-US" sz="2600" spc="-1" strike="noStrike">
              <a:latin typeface="Arial"/>
            </a:endParaRPr>
          </a:p>
          <a:p>
            <a:pPr marL="548640" indent="-410760">
              <a:lnSpc>
                <a:spcPct val="100000"/>
              </a:lnSpc>
              <a:spcBef>
                <a:spcPts val="1491"/>
              </a:spcBef>
              <a:spcAft>
                <a:spcPts val="850"/>
              </a:spcAft>
              <a:buClr>
                <a:srgbClr val="000000"/>
              </a:buClr>
              <a:buSzPct val="65000"/>
              <a:buFont typeface="Wingdings 2" charset="2"/>
              <a:buChar char=""/>
            </a:pP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The patriarch of the family was Jonadab.  (2 Kings 10:15-16)</a:t>
            </a:r>
            <a:endParaRPr b="0" lang="en-US" sz="2600" spc="-1" strike="noStrike">
              <a:latin typeface="Arial"/>
            </a:endParaRPr>
          </a:p>
          <a:p>
            <a:pPr marL="548640" indent="-410760">
              <a:lnSpc>
                <a:spcPct val="100000"/>
              </a:lnSpc>
              <a:spcBef>
                <a:spcPts val="1491"/>
              </a:spcBef>
              <a:spcAft>
                <a:spcPts val="850"/>
              </a:spcAft>
              <a:buClr>
                <a:srgbClr val="000000"/>
              </a:buClr>
              <a:buSzPct val="65000"/>
              <a:buFont typeface="Wingdings 2" charset="2"/>
              <a:buChar char=""/>
            </a:pP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230 to 240 years later, Jonadab’s family is noted for their faithfulness. (Jeremiah 35:1-16)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en-US" sz="26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274680"/>
            <a:ext cx="91432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fef2f2"/>
                </a:solidFill>
                <a:latin typeface="Arial"/>
              </a:rPr>
              <a:t>        </a:t>
            </a:r>
            <a:r>
              <a:rPr b="1" lang="en-US" sz="3600" spc="-1" strike="noStrike">
                <a:solidFill>
                  <a:srgbClr val="fef2f2"/>
                </a:solidFill>
                <a:latin typeface="Arial"/>
              </a:rPr>
              <a:t>The Rechabites in the Temple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57200" y="1600200"/>
            <a:ext cx="8228880" cy="470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548640" indent="-410760">
              <a:lnSpc>
                <a:spcPct val="100000"/>
              </a:lnSpc>
              <a:spcBef>
                <a:spcPts val="2341"/>
              </a:spcBef>
              <a:spcAft>
                <a:spcPts val="1701"/>
              </a:spcAft>
              <a:buClr>
                <a:srgbClr val="000000"/>
              </a:buClr>
              <a:buSzPct val="65000"/>
              <a:buFont typeface="Wingdings 2" charset="2"/>
              <a:buChar char=""/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God has promised restoration. (Jeremiah 32:40;  33:15)</a:t>
            </a:r>
            <a:endParaRPr b="0" lang="en-US" sz="2800" spc="-1" strike="noStrike">
              <a:latin typeface="Arial"/>
            </a:endParaRPr>
          </a:p>
          <a:p>
            <a:pPr marL="548640" indent="-410760">
              <a:lnSpc>
                <a:spcPct val="100000"/>
              </a:lnSpc>
              <a:spcBef>
                <a:spcPts val="2341"/>
              </a:spcBef>
              <a:spcAft>
                <a:spcPts val="1701"/>
              </a:spcAft>
              <a:buClr>
                <a:srgbClr val="000000"/>
              </a:buClr>
              <a:buSzPct val="65000"/>
              <a:buFont typeface="Wingdings 2" charset="2"/>
              <a:buChar char=""/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Jerusalem is currently a city dominated by unfaithfulness (Jeremiah 34:8-11, 17)</a:t>
            </a:r>
            <a:endParaRPr b="0" lang="en-US" sz="2800" spc="-1" strike="noStrike">
              <a:latin typeface="Arial"/>
            </a:endParaRPr>
          </a:p>
          <a:p>
            <a:pPr marL="548640" indent="-410760">
              <a:lnSpc>
                <a:spcPct val="100000"/>
              </a:lnSpc>
              <a:spcBef>
                <a:spcPts val="2341"/>
              </a:spcBef>
              <a:spcAft>
                <a:spcPts val="1701"/>
              </a:spcAft>
              <a:buClr>
                <a:srgbClr val="000000"/>
              </a:buClr>
              <a:buSzPct val="65000"/>
              <a:buFont typeface="Wingdings 2" charset="2"/>
              <a:buChar char=""/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The Rechabites are brought in as examples of faithfulness. (Jeremiah 35:1-10)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0" y="274680"/>
            <a:ext cx="91432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41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1" lang="en-US" sz="4100" spc="-1" strike="noStrike">
                <a:solidFill>
                  <a:srgbClr val="ffffff"/>
                </a:solidFill>
                <a:latin typeface="Arial"/>
              </a:rPr>
              <a:t>Practical Lessons in Faithfulness</a:t>
            </a:r>
            <a:endParaRPr b="0" lang="en-US" sz="41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57200" y="1600200"/>
            <a:ext cx="8228880" cy="470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548640" indent="-410760">
              <a:lnSpc>
                <a:spcPct val="100000"/>
              </a:lnSpc>
              <a:spcBef>
                <a:spcPts val="1208"/>
              </a:spcBef>
              <a:spcAft>
                <a:spcPts val="567"/>
              </a:spcAft>
              <a:buClr>
                <a:srgbClr val="000000"/>
              </a:buClr>
              <a:buSzPct val="65000"/>
              <a:buFont typeface="Wingdings 2" charset="2"/>
              <a:buChar char="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Jonadab</a:t>
            </a: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 raised his children in the days of Ahab in the northern kingdom. (2 Kings 10:15-16)</a:t>
            </a:r>
            <a:endParaRPr b="0" lang="en-US" sz="2600" spc="-1" strike="noStrike">
              <a:latin typeface="Arial"/>
            </a:endParaRPr>
          </a:p>
          <a:p>
            <a:pPr marL="548640" indent="-410760">
              <a:lnSpc>
                <a:spcPct val="100000"/>
              </a:lnSpc>
              <a:spcBef>
                <a:spcPts val="1208"/>
              </a:spcBef>
              <a:spcAft>
                <a:spcPts val="567"/>
              </a:spcAft>
              <a:buClr>
                <a:srgbClr val="000000"/>
              </a:buClr>
              <a:buSzPct val="65000"/>
              <a:buFont typeface="Wingdings 2" charset="2"/>
              <a:buChar char=""/>
            </a:pP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Jonadab recognized ongoing devotion as the key to success. (Jeremiah 35:7; Exodus 20:12; Ephesians 6:1-3)</a:t>
            </a:r>
            <a:endParaRPr b="0" lang="en-US" sz="2600" spc="-1" strike="noStrike">
              <a:latin typeface="Arial"/>
            </a:endParaRPr>
          </a:p>
          <a:p>
            <a:pPr marL="548640" indent="-410760">
              <a:lnSpc>
                <a:spcPct val="100000"/>
              </a:lnSpc>
              <a:spcBef>
                <a:spcPts val="1208"/>
              </a:spcBef>
              <a:spcAft>
                <a:spcPts val="567"/>
              </a:spcAft>
              <a:buClr>
                <a:srgbClr val="000000"/>
              </a:buClr>
              <a:buSzPct val="65000"/>
              <a:buFont typeface="Wingdings 2" charset="2"/>
              <a:buChar char=""/>
            </a:pP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Jonadab identified threats to holiness! (Jeremiah 35:6-7)</a:t>
            </a:r>
            <a:endParaRPr b="0" lang="en-US" sz="2600" spc="-1" strike="noStrike">
              <a:latin typeface="Arial"/>
            </a:endParaRPr>
          </a:p>
          <a:p>
            <a:pPr marL="548640" indent="-410760">
              <a:lnSpc>
                <a:spcPct val="100000"/>
              </a:lnSpc>
              <a:spcBef>
                <a:spcPts val="1208"/>
              </a:spcBef>
              <a:spcAft>
                <a:spcPts val="567"/>
              </a:spcAft>
              <a:buClr>
                <a:srgbClr val="000000"/>
              </a:buClr>
              <a:buSzPct val="65000"/>
              <a:buFont typeface="Wingdings 2" charset="2"/>
              <a:buChar char=""/>
            </a:pPr>
            <a:r>
              <a:rPr b="1" lang="en-US" sz="2600" spc="-1" strike="noStrike">
                <a:solidFill>
                  <a:srgbClr val="000000"/>
                </a:solidFill>
                <a:latin typeface="Arial"/>
              </a:rPr>
              <a:t>Jonadab established a family identity that was separate from the environment.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28"/>
              </a:spcBef>
              <a:spcAft>
                <a:spcPts val="567"/>
              </a:spcAft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208"/>
              </a:spcBef>
              <a:spcAft>
                <a:spcPts val="567"/>
              </a:spcAft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208"/>
              </a:spcBef>
              <a:spcAft>
                <a:spcPts val="567"/>
              </a:spcAft>
            </a:pPr>
            <a:endParaRPr b="0" lang="en-US" sz="26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176</TotalTime>
  <Application>LibreOffice/6.0.7.3$Linux_X86_64 LibreOffice_project/00m0$Build-3</Application>
  <Words>174</Words>
  <Paragraphs>17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2011-10-09T20:20:22Z</dcterms:created>
  <dc:creator>John S. Latham</dc:creator>
  <dc:description/>
  <dc:language>en-US</dc:language>
  <cp:lastModifiedBy/>
  <dcterms:modified xsi:type="dcterms:W3CDTF">2021-01-24T15:16:25Z</dcterms:modified>
  <cp:revision>12</cp:revision>
  <dc:subject/>
  <dc:title>The Rechabites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