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EB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75" d="100"/>
          <a:sy n="75" d="100"/>
        </p:scale>
        <p:origin x="100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625B40-CC11-4150-BE0E-771103985789}" type="datetimeFigureOut">
              <a:rPr lang="en-US" smtClean="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F1EDB1-65C7-42C6-B24C-9B6BE3B76045}" type="slidenum">
              <a:rPr lang="en-US" smtClean="0"/>
              <a:t>‹#›</a:t>
            </a:fld>
            <a:endParaRPr lang="en-US" dirty="0"/>
          </a:p>
        </p:txBody>
      </p:sp>
    </p:spTree>
    <p:extLst>
      <p:ext uri="{BB962C8B-B14F-4D97-AF65-F5344CB8AC3E}">
        <p14:creationId xmlns:p14="http://schemas.microsoft.com/office/powerpoint/2010/main" val="2052801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625B40-CC11-4150-BE0E-771103985789}" type="datetimeFigureOut">
              <a:rPr lang="en-US" smtClean="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F1EDB1-65C7-42C6-B24C-9B6BE3B76045}" type="slidenum">
              <a:rPr lang="en-US" smtClean="0"/>
              <a:t>‹#›</a:t>
            </a:fld>
            <a:endParaRPr lang="en-US" dirty="0"/>
          </a:p>
        </p:txBody>
      </p:sp>
    </p:spTree>
    <p:extLst>
      <p:ext uri="{BB962C8B-B14F-4D97-AF65-F5344CB8AC3E}">
        <p14:creationId xmlns:p14="http://schemas.microsoft.com/office/powerpoint/2010/main" val="700883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625B40-CC11-4150-BE0E-771103985789}" type="datetimeFigureOut">
              <a:rPr lang="en-US" smtClean="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F1EDB1-65C7-42C6-B24C-9B6BE3B76045}" type="slidenum">
              <a:rPr lang="en-US" smtClean="0"/>
              <a:t>‹#›</a:t>
            </a:fld>
            <a:endParaRPr lang="en-US" dirty="0"/>
          </a:p>
        </p:txBody>
      </p:sp>
    </p:spTree>
    <p:extLst>
      <p:ext uri="{BB962C8B-B14F-4D97-AF65-F5344CB8AC3E}">
        <p14:creationId xmlns:p14="http://schemas.microsoft.com/office/powerpoint/2010/main" val="2311946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625B40-CC11-4150-BE0E-771103985789}" type="datetimeFigureOut">
              <a:rPr lang="en-US" smtClean="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F1EDB1-65C7-42C6-B24C-9B6BE3B76045}" type="slidenum">
              <a:rPr lang="en-US" smtClean="0"/>
              <a:t>‹#›</a:t>
            </a:fld>
            <a:endParaRPr lang="en-US" dirty="0"/>
          </a:p>
        </p:txBody>
      </p:sp>
    </p:spTree>
    <p:extLst>
      <p:ext uri="{BB962C8B-B14F-4D97-AF65-F5344CB8AC3E}">
        <p14:creationId xmlns:p14="http://schemas.microsoft.com/office/powerpoint/2010/main" val="3326441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625B40-CC11-4150-BE0E-771103985789}" type="datetimeFigureOut">
              <a:rPr lang="en-US" smtClean="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F1EDB1-65C7-42C6-B24C-9B6BE3B76045}" type="slidenum">
              <a:rPr lang="en-US" smtClean="0"/>
              <a:t>‹#›</a:t>
            </a:fld>
            <a:endParaRPr lang="en-US" dirty="0"/>
          </a:p>
        </p:txBody>
      </p:sp>
    </p:spTree>
    <p:extLst>
      <p:ext uri="{BB962C8B-B14F-4D97-AF65-F5344CB8AC3E}">
        <p14:creationId xmlns:p14="http://schemas.microsoft.com/office/powerpoint/2010/main" val="3988562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625B40-CC11-4150-BE0E-771103985789}" type="datetimeFigureOut">
              <a:rPr lang="en-US" smtClean="0"/>
              <a:t>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F1EDB1-65C7-42C6-B24C-9B6BE3B76045}" type="slidenum">
              <a:rPr lang="en-US" smtClean="0"/>
              <a:t>‹#›</a:t>
            </a:fld>
            <a:endParaRPr lang="en-US" dirty="0"/>
          </a:p>
        </p:txBody>
      </p:sp>
    </p:spTree>
    <p:extLst>
      <p:ext uri="{BB962C8B-B14F-4D97-AF65-F5344CB8AC3E}">
        <p14:creationId xmlns:p14="http://schemas.microsoft.com/office/powerpoint/2010/main" val="1706527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625B40-CC11-4150-BE0E-771103985789}" type="datetimeFigureOut">
              <a:rPr lang="en-US" smtClean="0"/>
              <a:t>1/10/2021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F1EDB1-65C7-42C6-B24C-9B6BE3B76045}" type="slidenum">
              <a:rPr lang="en-US" smtClean="0"/>
              <a:t>‹#›</a:t>
            </a:fld>
            <a:endParaRPr lang="en-US" dirty="0"/>
          </a:p>
        </p:txBody>
      </p:sp>
    </p:spTree>
    <p:extLst>
      <p:ext uri="{BB962C8B-B14F-4D97-AF65-F5344CB8AC3E}">
        <p14:creationId xmlns:p14="http://schemas.microsoft.com/office/powerpoint/2010/main" val="2275953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625B40-CC11-4150-BE0E-771103985789}" type="datetimeFigureOut">
              <a:rPr lang="en-US" smtClean="0"/>
              <a:t>1/10/2021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F1EDB1-65C7-42C6-B24C-9B6BE3B76045}" type="slidenum">
              <a:rPr lang="en-US" smtClean="0"/>
              <a:t>‹#›</a:t>
            </a:fld>
            <a:endParaRPr lang="en-US" dirty="0"/>
          </a:p>
        </p:txBody>
      </p:sp>
    </p:spTree>
    <p:extLst>
      <p:ext uri="{BB962C8B-B14F-4D97-AF65-F5344CB8AC3E}">
        <p14:creationId xmlns:p14="http://schemas.microsoft.com/office/powerpoint/2010/main" val="3684609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625B40-CC11-4150-BE0E-771103985789}" type="datetimeFigureOut">
              <a:rPr lang="en-US" smtClean="0"/>
              <a:t>1/10/2021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F1EDB1-65C7-42C6-B24C-9B6BE3B76045}" type="slidenum">
              <a:rPr lang="en-US" smtClean="0"/>
              <a:t>‹#›</a:t>
            </a:fld>
            <a:endParaRPr lang="en-US" dirty="0"/>
          </a:p>
        </p:txBody>
      </p:sp>
    </p:spTree>
    <p:extLst>
      <p:ext uri="{BB962C8B-B14F-4D97-AF65-F5344CB8AC3E}">
        <p14:creationId xmlns:p14="http://schemas.microsoft.com/office/powerpoint/2010/main" val="2813182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625B40-CC11-4150-BE0E-771103985789}" type="datetimeFigureOut">
              <a:rPr lang="en-US" smtClean="0"/>
              <a:t>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F1EDB1-65C7-42C6-B24C-9B6BE3B76045}" type="slidenum">
              <a:rPr lang="en-US" smtClean="0"/>
              <a:t>‹#›</a:t>
            </a:fld>
            <a:endParaRPr lang="en-US" dirty="0"/>
          </a:p>
        </p:txBody>
      </p:sp>
    </p:spTree>
    <p:extLst>
      <p:ext uri="{BB962C8B-B14F-4D97-AF65-F5344CB8AC3E}">
        <p14:creationId xmlns:p14="http://schemas.microsoft.com/office/powerpoint/2010/main" val="3874529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625B40-CC11-4150-BE0E-771103985789}" type="datetimeFigureOut">
              <a:rPr lang="en-US" smtClean="0"/>
              <a:t>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F1EDB1-65C7-42C6-B24C-9B6BE3B76045}" type="slidenum">
              <a:rPr lang="en-US" smtClean="0"/>
              <a:t>‹#›</a:t>
            </a:fld>
            <a:endParaRPr lang="en-US" dirty="0"/>
          </a:p>
        </p:txBody>
      </p:sp>
    </p:spTree>
    <p:extLst>
      <p:ext uri="{BB962C8B-B14F-4D97-AF65-F5344CB8AC3E}">
        <p14:creationId xmlns:p14="http://schemas.microsoft.com/office/powerpoint/2010/main" val="2419324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25B40-CC11-4150-BE0E-771103985789}" type="datetimeFigureOut">
              <a:rPr lang="en-US" smtClean="0"/>
              <a:t>1/10/2021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1EDB1-65C7-42C6-B24C-9B6BE3B76045}" type="slidenum">
              <a:rPr lang="en-US" smtClean="0"/>
              <a:t>‹#›</a:t>
            </a:fld>
            <a:endParaRPr lang="en-US" dirty="0"/>
          </a:p>
        </p:txBody>
      </p:sp>
    </p:spTree>
    <p:extLst>
      <p:ext uri="{BB962C8B-B14F-4D97-AF65-F5344CB8AC3E}">
        <p14:creationId xmlns:p14="http://schemas.microsoft.com/office/powerpoint/2010/main" val="1506447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549E4E4-5BC7-4625-B7AB-CBB4B2C54C72}"/>
              </a:ext>
            </a:extLst>
          </p:cNvPr>
          <p:cNvPicPr>
            <a:picLocks noChangeAspect="1"/>
          </p:cNvPicPr>
          <p:nvPr/>
        </p:nvPicPr>
        <p:blipFill rotWithShape="1">
          <a:blip r:embed="rId2">
            <a:extLst>
              <a:ext uri="{28A0092B-C50C-407E-A947-70E740481C1C}">
                <a14:useLocalDpi xmlns:a14="http://schemas.microsoft.com/office/drawing/2010/main" val="0"/>
              </a:ext>
            </a:extLst>
          </a:blip>
          <a:srcRect l="12534" r="12495"/>
          <a:stretch/>
        </p:blipFill>
        <p:spPr>
          <a:xfrm>
            <a:off x="0" y="-2679"/>
            <a:ext cx="9144000" cy="6860679"/>
          </a:xfrm>
          <a:prstGeom prst="rect">
            <a:avLst/>
          </a:prstGeom>
        </p:spPr>
      </p:pic>
    </p:spTree>
    <p:extLst>
      <p:ext uri="{BB962C8B-B14F-4D97-AF65-F5344CB8AC3E}">
        <p14:creationId xmlns:p14="http://schemas.microsoft.com/office/powerpoint/2010/main" val="4063630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C579C5-52DC-44F6-AC0C-3A21A1C94F33}"/>
              </a:ext>
            </a:extLst>
          </p:cNvPr>
          <p:cNvPicPr>
            <a:picLocks noChangeAspect="1"/>
          </p:cNvPicPr>
          <p:nvPr/>
        </p:nvPicPr>
        <p:blipFill rotWithShape="1">
          <a:blip r:embed="rId2">
            <a:extLst>
              <a:ext uri="{28A0092B-C50C-407E-A947-70E740481C1C}">
                <a14:useLocalDpi xmlns:a14="http://schemas.microsoft.com/office/drawing/2010/main" val="0"/>
              </a:ext>
            </a:extLst>
          </a:blip>
          <a:srcRect l="25000"/>
          <a:stretch/>
        </p:blipFill>
        <p:spPr>
          <a:xfrm>
            <a:off x="0" y="0"/>
            <a:ext cx="9144000" cy="6858000"/>
          </a:xfrm>
          <a:prstGeom prst="rect">
            <a:avLst/>
          </a:prstGeom>
        </p:spPr>
      </p:pic>
      <p:sp>
        <p:nvSpPr>
          <p:cNvPr id="2" name="TextBox 1">
            <a:extLst>
              <a:ext uri="{FF2B5EF4-FFF2-40B4-BE49-F238E27FC236}">
                <a16:creationId xmlns:a16="http://schemas.microsoft.com/office/drawing/2014/main" id="{F22497E7-C73E-403B-B32F-B436908E5474}"/>
              </a:ext>
            </a:extLst>
          </p:cNvPr>
          <p:cNvSpPr txBox="1"/>
          <p:nvPr/>
        </p:nvSpPr>
        <p:spPr>
          <a:xfrm>
            <a:off x="500184" y="408896"/>
            <a:ext cx="7909169" cy="6740307"/>
          </a:xfrm>
          <a:prstGeom prst="rect">
            <a:avLst/>
          </a:prstGeom>
          <a:noFill/>
        </p:spPr>
        <p:txBody>
          <a:bodyPr wrap="square" rtlCol="0">
            <a:spAutoFit/>
          </a:bodyPr>
          <a:lstStyle/>
          <a:p>
            <a:r>
              <a:rPr lang="en-US" sz="3200" b="1" dirty="0">
                <a:solidFill>
                  <a:srgbClr val="F1EBCE"/>
                </a:solidFill>
                <a:latin typeface="Arial Narrow" panose="020B0606020202030204" pitchFamily="34" charset="0"/>
              </a:rPr>
              <a:t>Matthew 13:10-17</a:t>
            </a:r>
          </a:p>
          <a:p>
            <a:endParaRPr lang="en-US" sz="800" b="1" dirty="0">
              <a:solidFill>
                <a:srgbClr val="F1EBCE"/>
              </a:solidFill>
              <a:latin typeface="Arial Narrow" panose="020B0606020202030204" pitchFamily="34" charset="0"/>
            </a:endParaRPr>
          </a:p>
          <a:p>
            <a:r>
              <a:rPr lang="en-US" sz="3200" baseline="30000" dirty="0">
                <a:solidFill>
                  <a:srgbClr val="F1EBCE"/>
                </a:solidFill>
                <a:latin typeface="Arial Narrow" panose="020B0606020202030204" pitchFamily="34" charset="0"/>
              </a:rPr>
              <a:t>14</a:t>
            </a:r>
            <a:r>
              <a:rPr lang="en-US" sz="3200" dirty="0">
                <a:solidFill>
                  <a:srgbClr val="F1EBCE"/>
                </a:solidFill>
                <a:latin typeface="Arial Narrow" panose="020B0606020202030204" pitchFamily="34" charset="0"/>
              </a:rPr>
              <a:t> Indeed, in their case the prophecy of Isaiah is fulfilled that says:</a:t>
            </a:r>
          </a:p>
          <a:p>
            <a:endParaRPr lang="en-US" sz="800" dirty="0">
              <a:solidFill>
                <a:srgbClr val="F1EBCE"/>
              </a:solidFill>
              <a:latin typeface="Arial Narrow" panose="020B0606020202030204" pitchFamily="34" charset="0"/>
            </a:endParaRPr>
          </a:p>
          <a:p>
            <a:r>
              <a:rPr lang="en-US" sz="3200" dirty="0">
                <a:solidFill>
                  <a:srgbClr val="F1EBCE"/>
                </a:solidFill>
                <a:latin typeface="Arial Narrow" panose="020B0606020202030204" pitchFamily="34" charset="0"/>
              </a:rPr>
              <a:t>“‘“You will indeed hear but never understand,</a:t>
            </a:r>
          </a:p>
          <a:p>
            <a:r>
              <a:rPr lang="en-US" sz="3200" dirty="0">
                <a:solidFill>
                  <a:srgbClr val="F1EBCE"/>
                </a:solidFill>
                <a:latin typeface="Arial Narrow" panose="020B0606020202030204" pitchFamily="34" charset="0"/>
              </a:rPr>
              <a:t>    and you will indeed see but never perceive.”</a:t>
            </a:r>
          </a:p>
          <a:p>
            <a:r>
              <a:rPr lang="en-US" sz="3200" baseline="30000" dirty="0">
                <a:solidFill>
                  <a:srgbClr val="F1EBCE"/>
                </a:solidFill>
                <a:latin typeface="Arial Narrow" panose="020B0606020202030204" pitchFamily="34" charset="0"/>
              </a:rPr>
              <a:t>15</a:t>
            </a:r>
            <a:r>
              <a:rPr lang="en-US" sz="3200" dirty="0">
                <a:solidFill>
                  <a:srgbClr val="F1EBCE"/>
                </a:solidFill>
                <a:latin typeface="Arial Narrow" panose="020B0606020202030204" pitchFamily="34" charset="0"/>
              </a:rPr>
              <a:t> For this people's heart has grown dull,</a:t>
            </a:r>
          </a:p>
          <a:p>
            <a:r>
              <a:rPr lang="en-US" sz="3200" dirty="0">
                <a:solidFill>
                  <a:srgbClr val="F1EBCE"/>
                </a:solidFill>
                <a:latin typeface="Arial Narrow" panose="020B0606020202030204" pitchFamily="34" charset="0"/>
              </a:rPr>
              <a:t>    and with their ears they can barely hear,</a:t>
            </a:r>
          </a:p>
          <a:p>
            <a:r>
              <a:rPr lang="en-US" sz="3200" dirty="0">
                <a:solidFill>
                  <a:srgbClr val="F1EBCE"/>
                </a:solidFill>
                <a:latin typeface="Arial Narrow" panose="020B0606020202030204" pitchFamily="34" charset="0"/>
              </a:rPr>
              <a:t>    and their eyes they have closed,</a:t>
            </a:r>
          </a:p>
          <a:p>
            <a:r>
              <a:rPr lang="en-US" sz="3200" dirty="0">
                <a:solidFill>
                  <a:srgbClr val="F1EBCE"/>
                </a:solidFill>
                <a:latin typeface="Arial Narrow" panose="020B0606020202030204" pitchFamily="34" charset="0"/>
              </a:rPr>
              <a:t>lest they should see with their eyes</a:t>
            </a:r>
          </a:p>
          <a:p>
            <a:r>
              <a:rPr lang="en-US" sz="3200" dirty="0">
                <a:solidFill>
                  <a:srgbClr val="F1EBCE"/>
                </a:solidFill>
                <a:latin typeface="Arial Narrow" panose="020B0606020202030204" pitchFamily="34" charset="0"/>
              </a:rPr>
              <a:t>    and hear with their ears</a:t>
            </a:r>
          </a:p>
          <a:p>
            <a:r>
              <a:rPr lang="en-US" sz="3200" dirty="0">
                <a:solidFill>
                  <a:srgbClr val="F1EBCE"/>
                </a:solidFill>
                <a:latin typeface="Arial Narrow" panose="020B0606020202030204" pitchFamily="34" charset="0"/>
              </a:rPr>
              <a:t>and understand with their heart</a:t>
            </a:r>
          </a:p>
          <a:p>
            <a:r>
              <a:rPr lang="en-US" sz="3200" dirty="0">
                <a:solidFill>
                  <a:srgbClr val="F1EBCE"/>
                </a:solidFill>
                <a:latin typeface="Arial Narrow" panose="020B0606020202030204" pitchFamily="34" charset="0"/>
              </a:rPr>
              <a:t>    and turn, and I would heal them.’</a:t>
            </a:r>
          </a:p>
          <a:p>
            <a:endParaRPr lang="en-US" sz="3200" dirty="0">
              <a:solidFill>
                <a:srgbClr val="F1EBCE"/>
              </a:solidFill>
              <a:latin typeface="Arial Narrow" panose="020B0606020202030204" pitchFamily="34" charset="0"/>
            </a:endParaRPr>
          </a:p>
        </p:txBody>
      </p:sp>
    </p:spTree>
    <p:extLst>
      <p:ext uri="{BB962C8B-B14F-4D97-AF65-F5344CB8AC3E}">
        <p14:creationId xmlns:p14="http://schemas.microsoft.com/office/powerpoint/2010/main" val="4074664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C579C5-52DC-44F6-AC0C-3A21A1C94F33}"/>
              </a:ext>
            </a:extLst>
          </p:cNvPr>
          <p:cNvPicPr>
            <a:picLocks noChangeAspect="1"/>
          </p:cNvPicPr>
          <p:nvPr/>
        </p:nvPicPr>
        <p:blipFill rotWithShape="1">
          <a:blip r:embed="rId2">
            <a:extLst>
              <a:ext uri="{28A0092B-C50C-407E-A947-70E740481C1C}">
                <a14:useLocalDpi xmlns:a14="http://schemas.microsoft.com/office/drawing/2010/main" val="0"/>
              </a:ext>
            </a:extLst>
          </a:blip>
          <a:srcRect l="25000"/>
          <a:stretch/>
        </p:blipFill>
        <p:spPr>
          <a:xfrm>
            <a:off x="0" y="0"/>
            <a:ext cx="9144000" cy="6858000"/>
          </a:xfrm>
          <a:prstGeom prst="rect">
            <a:avLst/>
          </a:prstGeom>
        </p:spPr>
      </p:pic>
      <p:sp>
        <p:nvSpPr>
          <p:cNvPr id="2" name="TextBox 1">
            <a:extLst>
              <a:ext uri="{FF2B5EF4-FFF2-40B4-BE49-F238E27FC236}">
                <a16:creationId xmlns:a16="http://schemas.microsoft.com/office/drawing/2014/main" id="{F22497E7-C73E-403B-B32F-B436908E5474}"/>
              </a:ext>
            </a:extLst>
          </p:cNvPr>
          <p:cNvSpPr txBox="1"/>
          <p:nvPr/>
        </p:nvSpPr>
        <p:spPr>
          <a:xfrm>
            <a:off x="500184" y="408896"/>
            <a:ext cx="7909169" cy="3170099"/>
          </a:xfrm>
          <a:prstGeom prst="rect">
            <a:avLst/>
          </a:prstGeom>
          <a:noFill/>
        </p:spPr>
        <p:txBody>
          <a:bodyPr wrap="square" rtlCol="0">
            <a:spAutoFit/>
          </a:bodyPr>
          <a:lstStyle/>
          <a:p>
            <a:r>
              <a:rPr lang="en-US" sz="3200" b="1" dirty="0">
                <a:solidFill>
                  <a:srgbClr val="F1EBCE"/>
                </a:solidFill>
                <a:latin typeface="Arial Narrow" panose="020B0606020202030204" pitchFamily="34" charset="0"/>
              </a:rPr>
              <a:t>Matthew 13:10-17</a:t>
            </a:r>
          </a:p>
          <a:p>
            <a:endParaRPr lang="en-US" sz="800" b="1" dirty="0">
              <a:solidFill>
                <a:srgbClr val="F1EBCE"/>
              </a:solidFill>
              <a:latin typeface="Arial Narrow" panose="020B0606020202030204" pitchFamily="34" charset="0"/>
            </a:endParaRPr>
          </a:p>
          <a:p>
            <a:r>
              <a:rPr lang="en-US" sz="3200" baseline="30000" dirty="0">
                <a:solidFill>
                  <a:srgbClr val="F1EBCE"/>
                </a:solidFill>
                <a:latin typeface="Arial Narrow" panose="020B0606020202030204" pitchFamily="34" charset="0"/>
              </a:rPr>
              <a:t>16</a:t>
            </a:r>
            <a:r>
              <a:rPr lang="en-US" sz="3200" dirty="0">
                <a:solidFill>
                  <a:srgbClr val="F1EBCE"/>
                </a:solidFill>
                <a:latin typeface="Arial Narrow" panose="020B0606020202030204" pitchFamily="34" charset="0"/>
              </a:rPr>
              <a:t> But blessed are your eyes, for they see, and your ears, for they hear. </a:t>
            </a:r>
            <a:r>
              <a:rPr lang="en-US" sz="3200" baseline="30000" dirty="0">
                <a:solidFill>
                  <a:srgbClr val="F1EBCE"/>
                </a:solidFill>
                <a:latin typeface="Arial Narrow" panose="020B0606020202030204" pitchFamily="34" charset="0"/>
              </a:rPr>
              <a:t>17</a:t>
            </a:r>
            <a:r>
              <a:rPr lang="en-US" sz="3200" dirty="0">
                <a:solidFill>
                  <a:srgbClr val="F1EBCE"/>
                </a:solidFill>
                <a:latin typeface="Arial Narrow" panose="020B0606020202030204" pitchFamily="34" charset="0"/>
              </a:rPr>
              <a:t> For truly, I say to you, many prophets and righteous people longed to see what you see, and did not see it, and to hear what you hear, and did not hear it.</a:t>
            </a:r>
          </a:p>
        </p:txBody>
      </p:sp>
    </p:spTree>
    <p:extLst>
      <p:ext uri="{BB962C8B-B14F-4D97-AF65-F5344CB8AC3E}">
        <p14:creationId xmlns:p14="http://schemas.microsoft.com/office/powerpoint/2010/main" val="2590048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C579C5-52DC-44F6-AC0C-3A21A1C94F33}"/>
              </a:ext>
            </a:extLst>
          </p:cNvPr>
          <p:cNvPicPr>
            <a:picLocks noChangeAspect="1"/>
          </p:cNvPicPr>
          <p:nvPr/>
        </p:nvPicPr>
        <p:blipFill rotWithShape="1">
          <a:blip r:embed="rId2">
            <a:extLst>
              <a:ext uri="{28A0092B-C50C-407E-A947-70E740481C1C}">
                <a14:useLocalDpi xmlns:a14="http://schemas.microsoft.com/office/drawing/2010/main" val="0"/>
              </a:ext>
            </a:extLst>
          </a:blip>
          <a:srcRect l="25000"/>
          <a:stretch/>
        </p:blipFill>
        <p:spPr>
          <a:xfrm>
            <a:off x="0" y="0"/>
            <a:ext cx="9144000" cy="6858000"/>
          </a:xfrm>
          <a:prstGeom prst="rect">
            <a:avLst/>
          </a:prstGeom>
        </p:spPr>
      </p:pic>
      <p:sp>
        <p:nvSpPr>
          <p:cNvPr id="2" name="TextBox 1">
            <a:extLst>
              <a:ext uri="{FF2B5EF4-FFF2-40B4-BE49-F238E27FC236}">
                <a16:creationId xmlns:a16="http://schemas.microsoft.com/office/drawing/2014/main" id="{F22497E7-C73E-403B-B32F-B436908E5474}"/>
              </a:ext>
            </a:extLst>
          </p:cNvPr>
          <p:cNvSpPr txBox="1"/>
          <p:nvPr/>
        </p:nvSpPr>
        <p:spPr>
          <a:xfrm>
            <a:off x="617415" y="2767280"/>
            <a:ext cx="7909169" cy="1323439"/>
          </a:xfrm>
          <a:prstGeom prst="rect">
            <a:avLst/>
          </a:prstGeom>
          <a:noFill/>
        </p:spPr>
        <p:txBody>
          <a:bodyPr wrap="square" rtlCol="0">
            <a:spAutoFit/>
          </a:bodyPr>
          <a:lstStyle/>
          <a:p>
            <a:pPr algn="ctr"/>
            <a:r>
              <a:rPr lang="en-US" sz="4000" b="1" dirty="0">
                <a:solidFill>
                  <a:srgbClr val="F1EBCE"/>
                </a:solidFill>
                <a:latin typeface="Arial Narrow" panose="020B0606020202030204" pitchFamily="34" charset="0"/>
              </a:rPr>
              <a:t>Parables are a tool of sifting </a:t>
            </a:r>
          </a:p>
          <a:p>
            <a:pPr algn="ctr"/>
            <a:r>
              <a:rPr lang="en-US" sz="4000" dirty="0">
                <a:solidFill>
                  <a:srgbClr val="F1EBCE"/>
                </a:solidFill>
                <a:latin typeface="Arial Narrow" panose="020B0606020202030204" pitchFamily="34" charset="0"/>
              </a:rPr>
              <a:t>Matt. 13:10; Mark 4:10, 34</a:t>
            </a:r>
          </a:p>
        </p:txBody>
      </p:sp>
    </p:spTree>
    <p:extLst>
      <p:ext uri="{BB962C8B-B14F-4D97-AF65-F5344CB8AC3E}">
        <p14:creationId xmlns:p14="http://schemas.microsoft.com/office/powerpoint/2010/main" val="111287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C579C5-52DC-44F6-AC0C-3A21A1C94F33}"/>
              </a:ext>
            </a:extLst>
          </p:cNvPr>
          <p:cNvPicPr>
            <a:picLocks noChangeAspect="1"/>
          </p:cNvPicPr>
          <p:nvPr/>
        </p:nvPicPr>
        <p:blipFill rotWithShape="1">
          <a:blip r:embed="rId2">
            <a:extLst>
              <a:ext uri="{28A0092B-C50C-407E-A947-70E740481C1C}">
                <a14:useLocalDpi xmlns:a14="http://schemas.microsoft.com/office/drawing/2010/main" val="0"/>
              </a:ext>
            </a:extLst>
          </a:blip>
          <a:srcRect l="25000"/>
          <a:stretch/>
        </p:blipFill>
        <p:spPr>
          <a:xfrm>
            <a:off x="0" y="0"/>
            <a:ext cx="9144000" cy="6858000"/>
          </a:xfrm>
          <a:prstGeom prst="rect">
            <a:avLst/>
          </a:prstGeom>
        </p:spPr>
      </p:pic>
      <p:sp>
        <p:nvSpPr>
          <p:cNvPr id="2" name="TextBox 1">
            <a:extLst>
              <a:ext uri="{FF2B5EF4-FFF2-40B4-BE49-F238E27FC236}">
                <a16:creationId xmlns:a16="http://schemas.microsoft.com/office/drawing/2014/main" id="{F22497E7-C73E-403B-B32F-B436908E5474}"/>
              </a:ext>
            </a:extLst>
          </p:cNvPr>
          <p:cNvSpPr txBox="1"/>
          <p:nvPr/>
        </p:nvSpPr>
        <p:spPr>
          <a:xfrm>
            <a:off x="617415" y="2459504"/>
            <a:ext cx="7909169" cy="1938992"/>
          </a:xfrm>
          <a:prstGeom prst="rect">
            <a:avLst/>
          </a:prstGeom>
          <a:noFill/>
        </p:spPr>
        <p:txBody>
          <a:bodyPr wrap="square" rtlCol="0">
            <a:spAutoFit/>
          </a:bodyPr>
          <a:lstStyle/>
          <a:p>
            <a:pPr algn="ctr"/>
            <a:r>
              <a:rPr lang="en-US" sz="4000" b="1" dirty="0">
                <a:solidFill>
                  <a:srgbClr val="F1EBCE"/>
                </a:solidFill>
                <a:latin typeface="Arial Narrow" panose="020B0606020202030204" pitchFamily="34" charset="0"/>
              </a:rPr>
              <a:t>Christ’s words will harden a person’s heart, or draw a person closer to Him </a:t>
            </a:r>
            <a:r>
              <a:rPr lang="en-US" sz="4000" dirty="0">
                <a:solidFill>
                  <a:srgbClr val="F1EBCE"/>
                </a:solidFill>
                <a:latin typeface="Arial Narrow" panose="020B0606020202030204" pitchFamily="34" charset="0"/>
              </a:rPr>
              <a:t>(cf. John 6; 1 Cor. 1:18)</a:t>
            </a:r>
          </a:p>
        </p:txBody>
      </p:sp>
    </p:spTree>
    <p:extLst>
      <p:ext uri="{BB962C8B-B14F-4D97-AF65-F5344CB8AC3E}">
        <p14:creationId xmlns:p14="http://schemas.microsoft.com/office/powerpoint/2010/main" val="2691983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C579C5-52DC-44F6-AC0C-3A21A1C94F33}"/>
              </a:ext>
            </a:extLst>
          </p:cNvPr>
          <p:cNvPicPr>
            <a:picLocks noChangeAspect="1"/>
          </p:cNvPicPr>
          <p:nvPr/>
        </p:nvPicPr>
        <p:blipFill rotWithShape="1">
          <a:blip r:embed="rId2">
            <a:extLst>
              <a:ext uri="{28A0092B-C50C-407E-A947-70E740481C1C}">
                <a14:useLocalDpi xmlns:a14="http://schemas.microsoft.com/office/drawing/2010/main" val="0"/>
              </a:ext>
            </a:extLst>
          </a:blip>
          <a:srcRect l="25000"/>
          <a:stretch/>
        </p:blipFill>
        <p:spPr>
          <a:xfrm>
            <a:off x="0" y="0"/>
            <a:ext cx="9144000" cy="6858000"/>
          </a:xfrm>
          <a:prstGeom prst="rect">
            <a:avLst/>
          </a:prstGeom>
        </p:spPr>
      </p:pic>
      <p:sp>
        <p:nvSpPr>
          <p:cNvPr id="2" name="TextBox 1">
            <a:extLst>
              <a:ext uri="{FF2B5EF4-FFF2-40B4-BE49-F238E27FC236}">
                <a16:creationId xmlns:a16="http://schemas.microsoft.com/office/drawing/2014/main" id="{F22497E7-C73E-403B-B32F-B436908E5474}"/>
              </a:ext>
            </a:extLst>
          </p:cNvPr>
          <p:cNvSpPr txBox="1"/>
          <p:nvPr/>
        </p:nvSpPr>
        <p:spPr>
          <a:xfrm>
            <a:off x="312615" y="302458"/>
            <a:ext cx="7909169" cy="4447371"/>
          </a:xfrm>
          <a:prstGeom prst="rect">
            <a:avLst/>
          </a:prstGeom>
          <a:noFill/>
        </p:spPr>
        <p:txBody>
          <a:bodyPr wrap="square" rtlCol="0">
            <a:spAutoFit/>
          </a:bodyPr>
          <a:lstStyle/>
          <a:p>
            <a:r>
              <a:rPr lang="en-US" sz="3600" b="1" dirty="0">
                <a:solidFill>
                  <a:srgbClr val="F1EBCE"/>
                </a:solidFill>
                <a:latin typeface="Arial Narrow" panose="020B0606020202030204" pitchFamily="34" charset="0"/>
              </a:rPr>
              <a:t>Suggestions for Reading </a:t>
            </a:r>
          </a:p>
          <a:p>
            <a:r>
              <a:rPr lang="en-US" sz="3600" b="1" dirty="0">
                <a:solidFill>
                  <a:srgbClr val="F1EBCE"/>
                </a:solidFill>
                <a:latin typeface="Arial Narrow" panose="020B0606020202030204" pitchFamily="34" charset="0"/>
              </a:rPr>
              <a:t>the Parables</a:t>
            </a:r>
          </a:p>
          <a:p>
            <a:endParaRPr lang="en-US" sz="700" b="1" dirty="0">
              <a:solidFill>
                <a:srgbClr val="F1EBCE"/>
              </a:solidFill>
              <a:latin typeface="Arial Narrow" panose="020B0606020202030204" pitchFamily="34" charset="0"/>
            </a:endParaRPr>
          </a:p>
          <a:p>
            <a:pPr marL="742950" indent="-742950">
              <a:buFont typeface="+mj-lt"/>
              <a:buAutoNum type="arabicPeriod"/>
            </a:pPr>
            <a:r>
              <a:rPr lang="en-US" sz="3600" b="1" dirty="0">
                <a:solidFill>
                  <a:srgbClr val="F1EBCE"/>
                </a:solidFill>
                <a:latin typeface="Arial Narrow" panose="020B0606020202030204" pitchFamily="34" charset="0"/>
              </a:rPr>
              <a:t>Look for ONE main point</a:t>
            </a:r>
          </a:p>
          <a:p>
            <a:pPr marL="742950" indent="-742950">
              <a:buFont typeface="+mj-lt"/>
              <a:buAutoNum type="arabicPeriod"/>
            </a:pPr>
            <a:endParaRPr lang="en-US" sz="800" dirty="0">
              <a:solidFill>
                <a:srgbClr val="F1EBCE"/>
              </a:solidFill>
              <a:latin typeface="Arial Narrow" panose="020B0606020202030204" pitchFamily="34" charset="0"/>
            </a:endParaRPr>
          </a:p>
          <a:p>
            <a:pPr marL="742950" indent="-742950">
              <a:buFont typeface="+mj-lt"/>
              <a:buAutoNum type="arabicPeriod"/>
            </a:pPr>
            <a:r>
              <a:rPr lang="en-US" sz="3600" b="1" dirty="0">
                <a:solidFill>
                  <a:srgbClr val="F1EBCE"/>
                </a:solidFill>
                <a:latin typeface="Arial Narrow" panose="020B0606020202030204" pitchFamily="34" charset="0"/>
              </a:rPr>
              <a:t>Leave your decoder at home</a:t>
            </a:r>
          </a:p>
          <a:p>
            <a:pPr marL="742950" indent="-742950">
              <a:buFont typeface="+mj-lt"/>
              <a:buAutoNum type="arabicPeriod"/>
            </a:pPr>
            <a:endParaRPr lang="en-US" sz="800" b="1" dirty="0">
              <a:solidFill>
                <a:srgbClr val="F1EBCE"/>
              </a:solidFill>
              <a:latin typeface="Arial Narrow" panose="020B0606020202030204" pitchFamily="34" charset="0"/>
            </a:endParaRPr>
          </a:p>
          <a:p>
            <a:pPr marL="742950" indent="-742950">
              <a:buFont typeface="+mj-lt"/>
              <a:buAutoNum type="arabicPeriod"/>
            </a:pPr>
            <a:r>
              <a:rPr lang="en-US" sz="3600" b="1" dirty="0">
                <a:solidFill>
                  <a:srgbClr val="F1EBCE"/>
                </a:solidFill>
                <a:latin typeface="Arial Narrow" panose="020B0606020202030204" pitchFamily="34" charset="0"/>
              </a:rPr>
              <a:t>Pray for eyes that see and ears that hear (cf. James 1:5)</a:t>
            </a:r>
          </a:p>
          <a:p>
            <a:pPr marL="742950" indent="-742950">
              <a:buFont typeface="+mj-lt"/>
              <a:buAutoNum type="arabicPeriod"/>
            </a:pPr>
            <a:endParaRPr lang="en-US" sz="800" b="1" dirty="0">
              <a:solidFill>
                <a:srgbClr val="F1EBCE"/>
              </a:solidFill>
              <a:latin typeface="Arial Narrow" panose="020B0606020202030204" pitchFamily="34" charset="0"/>
            </a:endParaRPr>
          </a:p>
          <a:p>
            <a:pPr marL="742950" indent="-742950">
              <a:buFont typeface="+mj-lt"/>
              <a:buAutoNum type="arabicPeriod"/>
            </a:pPr>
            <a:r>
              <a:rPr lang="en-US" sz="3600" b="1" dirty="0">
                <a:solidFill>
                  <a:srgbClr val="F1EBCE"/>
                </a:solidFill>
                <a:latin typeface="Arial Narrow" panose="020B0606020202030204" pitchFamily="34" charset="0"/>
              </a:rPr>
              <a:t>Make application</a:t>
            </a:r>
          </a:p>
        </p:txBody>
      </p:sp>
    </p:spTree>
    <p:extLst>
      <p:ext uri="{BB962C8B-B14F-4D97-AF65-F5344CB8AC3E}">
        <p14:creationId xmlns:p14="http://schemas.microsoft.com/office/powerpoint/2010/main" val="362096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549E4E4-5BC7-4625-B7AB-CBB4B2C54C72}"/>
              </a:ext>
            </a:extLst>
          </p:cNvPr>
          <p:cNvPicPr>
            <a:picLocks noChangeAspect="1"/>
          </p:cNvPicPr>
          <p:nvPr/>
        </p:nvPicPr>
        <p:blipFill rotWithShape="1">
          <a:blip r:embed="rId2">
            <a:extLst>
              <a:ext uri="{28A0092B-C50C-407E-A947-70E740481C1C}">
                <a14:useLocalDpi xmlns:a14="http://schemas.microsoft.com/office/drawing/2010/main" val="0"/>
              </a:ext>
            </a:extLst>
          </a:blip>
          <a:srcRect l="12534" r="12495"/>
          <a:stretch/>
        </p:blipFill>
        <p:spPr>
          <a:xfrm>
            <a:off x="0" y="-2679"/>
            <a:ext cx="9144000" cy="6860679"/>
          </a:xfrm>
          <a:prstGeom prst="rect">
            <a:avLst/>
          </a:prstGeom>
        </p:spPr>
      </p:pic>
    </p:spTree>
    <p:extLst>
      <p:ext uri="{BB962C8B-B14F-4D97-AF65-F5344CB8AC3E}">
        <p14:creationId xmlns:p14="http://schemas.microsoft.com/office/powerpoint/2010/main" val="203714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C579C5-52DC-44F6-AC0C-3A21A1C94F33}"/>
              </a:ext>
            </a:extLst>
          </p:cNvPr>
          <p:cNvPicPr>
            <a:picLocks noChangeAspect="1"/>
          </p:cNvPicPr>
          <p:nvPr/>
        </p:nvPicPr>
        <p:blipFill rotWithShape="1">
          <a:blip r:embed="rId2">
            <a:extLst>
              <a:ext uri="{28A0092B-C50C-407E-A947-70E740481C1C}">
                <a14:useLocalDpi xmlns:a14="http://schemas.microsoft.com/office/drawing/2010/main" val="0"/>
              </a:ext>
            </a:extLst>
          </a:blip>
          <a:srcRect l="25000"/>
          <a:stretch/>
        </p:blipFill>
        <p:spPr>
          <a:xfrm>
            <a:off x="0" y="0"/>
            <a:ext cx="9144000" cy="6858000"/>
          </a:xfrm>
          <a:prstGeom prst="rect">
            <a:avLst/>
          </a:prstGeom>
        </p:spPr>
      </p:pic>
      <p:sp>
        <p:nvSpPr>
          <p:cNvPr id="2" name="TextBox 1">
            <a:extLst>
              <a:ext uri="{FF2B5EF4-FFF2-40B4-BE49-F238E27FC236}">
                <a16:creationId xmlns:a16="http://schemas.microsoft.com/office/drawing/2014/main" id="{F22497E7-C73E-403B-B32F-B436908E5474}"/>
              </a:ext>
            </a:extLst>
          </p:cNvPr>
          <p:cNvSpPr txBox="1"/>
          <p:nvPr/>
        </p:nvSpPr>
        <p:spPr>
          <a:xfrm>
            <a:off x="437661" y="408896"/>
            <a:ext cx="8065477" cy="3231654"/>
          </a:xfrm>
          <a:prstGeom prst="rect">
            <a:avLst/>
          </a:prstGeom>
          <a:noFill/>
        </p:spPr>
        <p:txBody>
          <a:bodyPr wrap="square" rtlCol="0">
            <a:spAutoFit/>
          </a:bodyPr>
          <a:lstStyle/>
          <a:p>
            <a:r>
              <a:rPr lang="en-US" sz="3600" b="1" dirty="0">
                <a:solidFill>
                  <a:srgbClr val="F1EBCE"/>
                </a:solidFill>
                <a:latin typeface="Arial Narrow" panose="020B0606020202030204" pitchFamily="34" charset="0"/>
              </a:rPr>
              <a:t>Parable</a:t>
            </a:r>
          </a:p>
          <a:p>
            <a:endParaRPr lang="en-US" sz="800" b="1" dirty="0">
              <a:solidFill>
                <a:srgbClr val="F1EBCE"/>
              </a:solidFill>
              <a:latin typeface="Arial Narrow" panose="020B0606020202030204" pitchFamily="34" charset="0"/>
            </a:endParaRPr>
          </a:p>
          <a:p>
            <a:pPr marL="571500" indent="-571500">
              <a:buFont typeface="Arial" panose="020B0604020202020204" pitchFamily="34" charset="0"/>
              <a:buChar char="•"/>
            </a:pPr>
            <a:r>
              <a:rPr lang="en-US" sz="3600" i="1" dirty="0">
                <a:solidFill>
                  <a:srgbClr val="F1EBCE"/>
                </a:solidFill>
                <a:latin typeface="Arial Narrow" panose="020B0606020202030204" pitchFamily="34" charset="0"/>
              </a:rPr>
              <a:t>“to place beside, to cast alongside”</a:t>
            </a:r>
          </a:p>
          <a:p>
            <a:endParaRPr lang="en-US" sz="800" i="1" dirty="0">
              <a:solidFill>
                <a:srgbClr val="F1EBCE"/>
              </a:solidFill>
              <a:latin typeface="Arial Narrow" panose="020B0606020202030204" pitchFamily="34" charset="0"/>
            </a:endParaRPr>
          </a:p>
          <a:p>
            <a:pPr marL="571500" indent="-571500">
              <a:buFont typeface="Arial" panose="020B0604020202020204" pitchFamily="34" charset="0"/>
              <a:buChar char="•"/>
            </a:pPr>
            <a:r>
              <a:rPr lang="en-US" sz="3600" i="1" dirty="0">
                <a:solidFill>
                  <a:srgbClr val="F1EBCE"/>
                </a:solidFill>
                <a:latin typeface="Arial Narrow" panose="020B0606020202030204" pitchFamily="34" charset="0"/>
              </a:rPr>
              <a:t>“A simple story used to illustrate a moral or spiritual lesson.” –Oxford</a:t>
            </a:r>
          </a:p>
          <a:p>
            <a:pPr marL="571500" indent="-571500">
              <a:buFont typeface="Arial" panose="020B0604020202020204" pitchFamily="34" charset="0"/>
              <a:buChar char="•"/>
            </a:pPr>
            <a:endParaRPr lang="en-US" sz="800" i="1" dirty="0">
              <a:solidFill>
                <a:srgbClr val="F1EBCE"/>
              </a:solidFill>
              <a:latin typeface="Arial Narrow" panose="020B0606020202030204" pitchFamily="34" charset="0"/>
            </a:endParaRPr>
          </a:p>
          <a:p>
            <a:pPr marL="571500" indent="-571500">
              <a:buFont typeface="Arial" panose="020B0604020202020204" pitchFamily="34" charset="0"/>
              <a:buChar char="•"/>
            </a:pPr>
            <a:r>
              <a:rPr lang="en-US" sz="3600" i="1" dirty="0">
                <a:solidFill>
                  <a:srgbClr val="F1EBCE"/>
                </a:solidFill>
                <a:latin typeface="Arial Narrow" panose="020B0606020202030204" pitchFamily="34" charset="0"/>
              </a:rPr>
              <a:t>“An earthly story with a heavenly meaning.”</a:t>
            </a:r>
          </a:p>
        </p:txBody>
      </p:sp>
    </p:spTree>
    <p:extLst>
      <p:ext uri="{BB962C8B-B14F-4D97-AF65-F5344CB8AC3E}">
        <p14:creationId xmlns:p14="http://schemas.microsoft.com/office/powerpoint/2010/main" val="142282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C579C5-52DC-44F6-AC0C-3A21A1C94F33}"/>
              </a:ext>
            </a:extLst>
          </p:cNvPr>
          <p:cNvPicPr>
            <a:picLocks noChangeAspect="1"/>
          </p:cNvPicPr>
          <p:nvPr/>
        </p:nvPicPr>
        <p:blipFill rotWithShape="1">
          <a:blip r:embed="rId2">
            <a:extLst>
              <a:ext uri="{28A0092B-C50C-407E-A947-70E740481C1C}">
                <a14:useLocalDpi xmlns:a14="http://schemas.microsoft.com/office/drawing/2010/main" val="0"/>
              </a:ext>
            </a:extLst>
          </a:blip>
          <a:srcRect l="25000"/>
          <a:stretch/>
        </p:blipFill>
        <p:spPr>
          <a:xfrm>
            <a:off x="0" y="0"/>
            <a:ext cx="9144000" cy="6858000"/>
          </a:xfrm>
          <a:prstGeom prst="rect">
            <a:avLst/>
          </a:prstGeom>
        </p:spPr>
      </p:pic>
      <p:sp>
        <p:nvSpPr>
          <p:cNvPr id="2" name="TextBox 1">
            <a:extLst>
              <a:ext uri="{FF2B5EF4-FFF2-40B4-BE49-F238E27FC236}">
                <a16:creationId xmlns:a16="http://schemas.microsoft.com/office/drawing/2014/main" id="{F22497E7-C73E-403B-B32F-B436908E5474}"/>
              </a:ext>
            </a:extLst>
          </p:cNvPr>
          <p:cNvSpPr txBox="1"/>
          <p:nvPr/>
        </p:nvSpPr>
        <p:spPr>
          <a:xfrm>
            <a:off x="500184" y="408896"/>
            <a:ext cx="7909169" cy="5447645"/>
          </a:xfrm>
          <a:prstGeom prst="rect">
            <a:avLst/>
          </a:prstGeom>
          <a:noFill/>
        </p:spPr>
        <p:txBody>
          <a:bodyPr wrap="square" rtlCol="0">
            <a:spAutoFit/>
          </a:bodyPr>
          <a:lstStyle/>
          <a:p>
            <a:r>
              <a:rPr lang="en-US" sz="3600" b="1" dirty="0">
                <a:solidFill>
                  <a:srgbClr val="F1EBCE"/>
                </a:solidFill>
                <a:latin typeface="Arial Narrow" panose="020B0606020202030204" pitchFamily="34" charset="0"/>
              </a:rPr>
              <a:t>Traits of Parables</a:t>
            </a:r>
          </a:p>
          <a:p>
            <a:endParaRPr lang="en-US" sz="800" b="1" dirty="0">
              <a:solidFill>
                <a:srgbClr val="F1EBCE"/>
              </a:solidFill>
              <a:latin typeface="Arial Narrow" panose="020B0606020202030204" pitchFamily="34" charset="0"/>
            </a:endParaRPr>
          </a:p>
          <a:p>
            <a:pPr marL="571500" indent="-571500">
              <a:buFont typeface="Arial" panose="020B0604020202020204" pitchFamily="34" charset="0"/>
              <a:buChar char="•"/>
            </a:pPr>
            <a:r>
              <a:rPr lang="en-US" sz="3600" b="1" dirty="0">
                <a:solidFill>
                  <a:srgbClr val="F1EBCE"/>
                </a:solidFill>
                <a:latin typeface="Arial Narrow" panose="020B0606020202030204" pitchFamily="34" charset="0"/>
              </a:rPr>
              <a:t>Relatively short</a:t>
            </a:r>
          </a:p>
          <a:p>
            <a:pPr marL="571500" indent="-571500">
              <a:buFont typeface="Arial" panose="020B0604020202020204" pitchFamily="34" charset="0"/>
              <a:buChar char="•"/>
            </a:pPr>
            <a:endParaRPr lang="en-US" sz="800" b="1" dirty="0">
              <a:solidFill>
                <a:srgbClr val="F1EBCE"/>
              </a:solidFill>
              <a:latin typeface="Arial Narrow" panose="020B0606020202030204" pitchFamily="34" charset="0"/>
            </a:endParaRPr>
          </a:p>
          <a:p>
            <a:pPr marL="571500" indent="-571500">
              <a:buFont typeface="Arial" panose="020B0604020202020204" pitchFamily="34" charset="0"/>
              <a:buChar char="•"/>
            </a:pPr>
            <a:r>
              <a:rPr lang="en-US" sz="3600" b="1" dirty="0">
                <a:solidFill>
                  <a:srgbClr val="F1EBCE"/>
                </a:solidFill>
                <a:latin typeface="Arial Narrow" panose="020B0606020202030204" pitchFamily="34" charset="0"/>
              </a:rPr>
              <a:t>Often relatable (see Luke 15:8)</a:t>
            </a:r>
          </a:p>
          <a:p>
            <a:pPr marL="571500" indent="-571500">
              <a:buFont typeface="Arial" panose="020B0604020202020204" pitchFamily="34" charset="0"/>
              <a:buChar char="•"/>
            </a:pPr>
            <a:endParaRPr lang="en-US" sz="800" b="1" dirty="0">
              <a:solidFill>
                <a:srgbClr val="F1EBCE"/>
              </a:solidFill>
              <a:latin typeface="Arial Narrow" panose="020B0606020202030204" pitchFamily="34" charset="0"/>
            </a:endParaRPr>
          </a:p>
          <a:p>
            <a:pPr marL="571500" indent="-571500">
              <a:buFont typeface="Arial" panose="020B0604020202020204" pitchFamily="34" charset="0"/>
              <a:buChar char="•"/>
            </a:pPr>
            <a:r>
              <a:rPr lang="en-US" sz="3600" b="1" dirty="0">
                <a:solidFill>
                  <a:srgbClr val="F1EBCE"/>
                </a:solidFill>
                <a:latin typeface="Arial Narrow" panose="020B0606020202030204" pitchFamily="34" charset="0"/>
              </a:rPr>
              <a:t>Typically convey a single message</a:t>
            </a:r>
          </a:p>
          <a:p>
            <a:pPr marL="1028700" lvl="1" indent="-571500">
              <a:buFontTx/>
              <a:buChar char="-"/>
            </a:pPr>
            <a:r>
              <a:rPr lang="en-US" sz="3600" dirty="0">
                <a:solidFill>
                  <a:srgbClr val="F1EBCE"/>
                </a:solidFill>
                <a:latin typeface="Arial Narrow" panose="020B0606020202030204" pitchFamily="34" charset="0"/>
              </a:rPr>
              <a:t>Parables are NOT allegories</a:t>
            </a:r>
          </a:p>
          <a:p>
            <a:pPr marL="1028700" lvl="1" indent="-571500">
              <a:buFontTx/>
              <a:buChar char="-"/>
            </a:pPr>
            <a:r>
              <a:rPr lang="en-US" sz="3600" dirty="0">
                <a:solidFill>
                  <a:srgbClr val="F1EBCE"/>
                </a:solidFill>
                <a:latin typeface="Arial Narrow" panose="020B0606020202030204" pitchFamily="34" charset="0"/>
              </a:rPr>
              <a:t>Need to be careful not to symbolize what is merely incidental</a:t>
            </a:r>
          </a:p>
          <a:p>
            <a:pPr marL="1028700" lvl="1" indent="-571500">
              <a:buFontTx/>
              <a:buChar char="-"/>
            </a:pPr>
            <a:r>
              <a:rPr lang="en-US" sz="3600" dirty="0">
                <a:solidFill>
                  <a:srgbClr val="F1EBCE"/>
                </a:solidFill>
                <a:latin typeface="Arial Narrow" panose="020B0606020202030204" pitchFamily="34" charset="0"/>
              </a:rPr>
              <a:t>Context can help identify the overall message. </a:t>
            </a:r>
          </a:p>
        </p:txBody>
      </p:sp>
    </p:spTree>
    <p:extLst>
      <p:ext uri="{BB962C8B-B14F-4D97-AF65-F5344CB8AC3E}">
        <p14:creationId xmlns:p14="http://schemas.microsoft.com/office/powerpoint/2010/main" val="221755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C579C5-52DC-44F6-AC0C-3A21A1C94F33}"/>
              </a:ext>
            </a:extLst>
          </p:cNvPr>
          <p:cNvPicPr>
            <a:picLocks noChangeAspect="1"/>
          </p:cNvPicPr>
          <p:nvPr/>
        </p:nvPicPr>
        <p:blipFill rotWithShape="1">
          <a:blip r:embed="rId2">
            <a:extLst>
              <a:ext uri="{28A0092B-C50C-407E-A947-70E740481C1C}">
                <a14:useLocalDpi xmlns:a14="http://schemas.microsoft.com/office/drawing/2010/main" val="0"/>
              </a:ext>
            </a:extLst>
          </a:blip>
          <a:srcRect l="25000"/>
          <a:stretch/>
        </p:blipFill>
        <p:spPr>
          <a:xfrm>
            <a:off x="0" y="0"/>
            <a:ext cx="9144000" cy="6858000"/>
          </a:xfrm>
          <a:prstGeom prst="rect">
            <a:avLst/>
          </a:prstGeom>
        </p:spPr>
      </p:pic>
      <p:sp>
        <p:nvSpPr>
          <p:cNvPr id="2" name="TextBox 1">
            <a:extLst>
              <a:ext uri="{FF2B5EF4-FFF2-40B4-BE49-F238E27FC236}">
                <a16:creationId xmlns:a16="http://schemas.microsoft.com/office/drawing/2014/main" id="{F22497E7-C73E-403B-B32F-B436908E5474}"/>
              </a:ext>
            </a:extLst>
          </p:cNvPr>
          <p:cNvSpPr txBox="1"/>
          <p:nvPr/>
        </p:nvSpPr>
        <p:spPr>
          <a:xfrm>
            <a:off x="500184" y="408896"/>
            <a:ext cx="7909169" cy="4647426"/>
          </a:xfrm>
          <a:prstGeom prst="rect">
            <a:avLst/>
          </a:prstGeom>
          <a:noFill/>
        </p:spPr>
        <p:txBody>
          <a:bodyPr wrap="square" rtlCol="0">
            <a:spAutoFit/>
          </a:bodyPr>
          <a:lstStyle/>
          <a:p>
            <a:r>
              <a:rPr lang="en-US" sz="3200" b="1" dirty="0">
                <a:solidFill>
                  <a:srgbClr val="F1EBCE"/>
                </a:solidFill>
                <a:latin typeface="Arial Narrow" panose="020B0606020202030204" pitchFamily="34" charset="0"/>
              </a:rPr>
              <a:t>Matthew 13:1-9</a:t>
            </a:r>
          </a:p>
          <a:p>
            <a:endParaRPr lang="en-US" sz="800" b="1" dirty="0">
              <a:solidFill>
                <a:srgbClr val="F1EBCE"/>
              </a:solidFill>
              <a:latin typeface="Arial Narrow" panose="020B0606020202030204" pitchFamily="34" charset="0"/>
            </a:endParaRPr>
          </a:p>
          <a:p>
            <a:r>
              <a:rPr lang="en-US" sz="3200" baseline="30000" dirty="0">
                <a:solidFill>
                  <a:srgbClr val="F1EBCE"/>
                </a:solidFill>
                <a:latin typeface="Arial Narrow" panose="020B0606020202030204" pitchFamily="34" charset="0"/>
              </a:rPr>
              <a:t>1</a:t>
            </a:r>
            <a:r>
              <a:rPr lang="en-US" sz="3200" dirty="0">
                <a:solidFill>
                  <a:srgbClr val="F1EBCE"/>
                </a:solidFill>
                <a:latin typeface="Arial Narrow" panose="020B0606020202030204" pitchFamily="34" charset="0"/>
              </a:rPr>
              <a:t> That same day Jesus went out of the house and sat beside the sea. </a:t>
            </a:r>
            <a:r>
              <a:rPr lang="en-US" sz="3200" baseline="30000" dirty="0">
                <a:solidFill>
                  <a:srgbClr val="F1EBCE"/>
                </a:solidFill>
                <a:latin typeface="Arial Narrow" panose="020B0606020202030204" pitchFamily="34" charset="0"/>
              </a:rPr>
              <a:t>2</a:t>
            </a:r>
            <a:r>
              <a:rPr lang="en-US" sz="3200" dirty="0">
                <a:solidFill>
                  <a:srgbClr val="F1EBCE"/>
                </a:solidFill>
                <a:latin typeface="Arial Narrow" panose="020B0606020202030204" pitchFamily="34" charset="0"/>
              </a:rPr>
              <a:t> And great crowds gathered about him, so that he got into a boat and sat down. And the whole crowd stood on the beach. </a:t>
            </a:r>
            <a:r>
              <a:rPr lang="en-US" sz="3200" baseline="30000" dirty="0">
                <a:solidFill>
                  <a:srgbClr val="F1EBCE"/>
                </a:solidFill>
                <a:latin typeface="Arial Narrow" panose="020B0606020202030204" pitchFamily="34" charset="0"/>
              </a:rPr>
              <a:t>3</a:t>
            </a:r>
            <a:r>
              <a:rPr lang="en-US" sz="3200" dirty="0">
                <a:solidFill>
                  <a:srgbClr val="F1EBCE"/>
                </a:solidFill>
                <a:latin typeface="Arial Narrow" panose="020B0606020202030204" pitchFamily="34" charset="0"/>
              </a:rPr>
              <a:t> And he told them many things in parables, saying: “A sower went out to sow. </a:t>
            </a:r>
            <a:r>
              <a:rPr lang="en-US" sz="3200" baseline="30000" dirty="0">
                <a:solidFill>
                  <a:srgbClr val="F1EBCE"/>
                </a:solidFill>
                <a:latin typeface="Arial Narrow" panose="020B0606020202030204" pitchFamily="34" charset="0"/>
              </a:rPr>
              <a:t>4</a:t>
            </a:r>
            <a:r>
              <a:rPr lang="en-US" sz="3200" dirty="0">
                <a:solidFill>
                  <a:srgbClr val="F1EBCE"/>
                </a:solidFill>
                <a:latin typeface="Arial Narrow" panose="020B0606020202030204" pitchFamily="34" charset="0"/>
              </a:rPr>
              <a:t> And as he sowed, some seeds fell along the path, and the birds came and devoured them.</a:t>
            </a:r>
          </a:p>
        </p:txBody>
      </p:sp>
    </p:spTree>
    <p:extLst>
      <p:ext uri="{BB962C8B-B14F-4D97-AF65-F5344CB8AC3E}">
        <p14:creationId xmlns:p14="http://schemas.microsoft.com/office/powerpoint/2010/main" val="346155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C579C5-52DC-44F6-AC0C-3A21A1C94F33}"/>
              </a:ext>
            </a:extLst>
          </p:cNvPr>
          <p:cNvPicPr>
            <a:picLocks noChangeAspect="1"/>
          </p:cNvPicPr>
          <p:nvPr/>
        </p:nvPicPr>
        <p:blipFill rotWithShape="1">
          <a:blip r:embed="rId2">
            <a:extLst>
              <a:ext uri="{28A0092B-C50C-407E-A947-70E740481C1C}">
                <a14:useLocalDpi xmlns:a14="http://schemas.microsoft.com/office/drawing/2010/main" val="0"/>
              </a:ext>
            </a:extLst>
          </a:blip>
          <a:srcRect l="25000"/>
          <a:stretch/>
        </p:blipFill>
        <p:spPr>
          <a:xfrm>
            <a:off x="0" y="0"/>
            <a:ext cx="9144000" cy="6858000"/>
          </a:xfrm>
          <a:prstGeom prst="rect">
            <a:avLst/>
          </a:prstGeom>
        </p:spPr>
      </p:pic>
      <p:sp>
        <p:nvSpPr>
          <p:cNvPr id="2" name="TextBox 1">
            <a:extLst>
              <a:ext uri="{FF2B5EF4-FFF2-40B4-BE49-F238E27FC236}">
                <a16:creationId xmlns:a16="http://schemas.microsoft.com/office/drawing/2014/main" id="{F22497E7-C73E-403B-B32F-B436908E5474}"/>
              </a:ext>
            </a:extLst>
          </p:cNvPr>
          <p:cNvSpPr txBox="1"/>
          <p:nvPr/>
        </p:nvSpPr>
        <p:spPr>
          <a:xfrm>
            <a:off x="500184" y="408896"/>
            <a:ext cx="7909169" cy="5139869"/>
          </a:xfrm>
          <a:prstGeom prst="rect">
            <a:avLst/>
          </a:prstGeom>
          <a:noFill/>
        </p:spPr>
        <p:txBody>
          <a:bodyPr wrap="square" rtlCol="0">
            <a:spAutoFit/>
          </a:bodyPr>
          <a:lstStyle/>
          <a:p>
            <a:r>
              <a:rPr lang="en-US" sz="3200" b="1" dirty="0">
                <a:solidFill>
                  <a:srgbClr val="F1EBCE"/>
                </a:solidFill>
                <a:latin typeface="Arial Narrow" panose="020B0606020202030204" pitchFamily="34" charset="0"/>
              </a:rPr>
              <a:t>Matthew 13:1-9</a:t>
            </a:r>
          </a:p>
          <a:p>
            <a:endParaRPr lang="en-US" sz="800" b="1" dirty="0">
              <a:solidFill>
                <a:srgbClr val="F1EBCE"/>
              </a:solidFill>
              <a:latin typeface="Arial Narrow" panose="020B0606020202030204" pitchFamily="34" charset="0"/>
            </a:endParaRPr>
          </a:p>
          <a:p>
            <a:r>
              <a:rPr lang="en-US" sz="3200" baseline="30000" dirty="0">
                <a:solidFill>
                  <a:srgbClr val="F1EBCE"/>
                </a:solidFill>
                <a:latin typeface="Arial Narrow" panose="020B0606020202030204" pitchFamily="34" charset="0"/>
              </a:rPr>
              <a:t>5</a:t>
            </a:r>
            <a:r>
              <a:rPr lang="en-US" sz="3200" dirty="0">
                <a:solidFill>
                  <a:srgbClr val="F1EBCE"/>
                </a:solidFill>
                <a:latin typeface="Arial Narrow" panose="020B0606020202030204" pitchFamily="34" charset="0"/>
              </a:rPr>
              <a:t> Other seeds fell on rocky ground, where they did not have much soil, and immediately they sprang up, since they had no depth of soil, </a:t>
            </a:r>
            <a:r>
              <a:rPr lang="en-US" sz="3200" baseline="30000" dirty="0">
                <a:solidFill>
                  <a:srgbClr val="F1EBCE"/>
                </a:solidFill>
                <a:latin typeface="Arial Narrow" panose="020B0606020202030204" pitchFamily="34" charset="0"/>
              </a:rPr>
              <a:t>6</a:t>
            </a:r>
            <a:r>
              <a:rPr lang="en-US" sz="3200" dirty="0">
                <a:solidFill>
                  <a:srgbClr val="F1EBCE"/>
                </a:solidFill>
                <a:latin typeface="Arial Narrow" panose="020B0606020202030204" pitchFamily="34" charset="0"/>
              </a:rPr>
              <a:t> but when the sun rose they were scorched. And since they had no root, they withered away. </a:t>
            </a:r>
            <a:r>
              <a:rPr lang="en-US" sz="3200" baseline="30000" dirty="0">
                <a:solidFill>
                  <a:srgbClr val="F1EBCE"/>
                </a:solidFill>
                <a:latin typeface="Arial Narrow" panose="020B0606020202030204" pitchFamily="34" charset="0"/>
              </a:rPr>
              <a:t>7</a:t>
            </a:r>
            <a:r>
              <a:rPr lang="en-US" sz="3200" dirty="0">
                <a:solidFill>
                  <a:srgbClr val="F1EBCE"/>
                </a:solidFill>
                <a:latin typeface="Arial Narrow" panose="020B0606020202030204" pitchFamily="34" charset="0"/>
              </a:rPr>
              <a:t> Other seeds fell among thorns, and the thorns grew up and choked them. </a:t>
            </a:r>
            <a:r>
              <a:rPr lang="en-US" sz="3200" baseline="30000" dirty="0">
                <a:solidFill>
                  <a:srgbClr val="F1EBCE"/>
                </a:solidFill>
                <a:latin typeface="Arial Narrow" panose="020B0606020202030204" pitchFamily="34" charset="0"/>
              </a:rPr>
              <a:t>8</a:t>
            </a:r>
            <a:r>
              <a:rPr lang="en-US" sz="3200" dirty="0">
                <a:solidFill>
                  <a:srgbClr val="F1EBCE"/>
                </a:solidFill>
                <a:latin typeface="Arial Narrow" panose="020B0606020202030204" pitchFamily="34" charset="0"/>
              </a:rPr>
              <a:t> Other seeds fell on good soil and produced grain, some a hundredfold, some sixty, some thirty. </a:t>
            </a:r>
            <a:r>
              <a:rPr lang="en-US" sz="3200" baseline="30000" dirty="0">
                <a:solidFill>
                  <a:srgbClr val="F1EBCE"/>
                </a:solidFill>
                <a:latin typeface="Arial Narrow" panose="020B0606020202030204" pitchFamily="34" charset="0"/>
              </a:rPr>
              <a:t>9</a:t>
            </a:r>
            <a:r>
              <a:rPr lang="en-US" sz="3200" dirty="0">
                <a:solidFill>
                  <a:srgbClr val="F1EBCE"/>
                </a:solidFill>
                <a:latin typeface="Arial Narrow" panose="020B0606020202030204" pitchFamily="34" charset="0"/>
              </a:rPr>
              <a:t> He who has ears, let him hear.”</a:t>
            </a:r>
          </a:p>
        </p:txBody>
      </p:sp>
    </p:spTree>
    <p:extLst>
      <p:ext uri="{BB962C8B-B14F-4D97-AF65-F5344CB8AC3E}">
        <p14:creationId xmlns:p14="http://schemas.microsoft.com/office/powerpoint/2010/main" val="795625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C579C5-52DC-44F6-AC0C-3A21A1C94F33}"/>
              </a:ext>
            </a:extLst>
          </p:cNvPr>
          <p:cNvPicPr>
            <a:picLocks noChangeAspect="1"/>
          </p:cNvPicPr>
          <p:nvPr/>
        </p:nvPicPr>
        <p:blipFill rotWithShape="1">
          <a:blip r:embed="rId2">
            <a:extLst>
              <a:ext uri="{28A0092B-C50C-407E-A947-70E740481C1C}">
                <a14:useLocalDpi xmlns:a14="http://schemas.microsoft.com/office/drawing/2010/main" val="0"/>
              </a:ext>
            </a:extLst>
          </a:blip>
          <a:srcRect l="25000"/>
          <a:stretch/>
        </p:blipFill>
        <p:spPr>
          <a:xfrm>
            <a:off x="0" y="0"/>
            <a:ext cx="9144000" cy="6858000"/>
          </a:xfrm>
          <a:prstGeom prst="rect">
            <a:avLst/>
          </a:prstGeom>
        </p:spPr>
      </p:pic>
      <p:sp>
        <p:nvSpPr>
          <p:cNvPr id="2" name="TextBox 1">
            <a:extLst>
              <a:ext uri="{FF2B5EF4-FFF2-40B4-BE49-F238E27FC236}">
                <a16:creationId xmlns:a16="http://schemas.microsoft.com/office/drawing/2014/main" id="{F22497E7-C73E-403B-B32F-B436908E5474}"/>
              </a:ext>
            </a:extLst>
          </p:cNvPr>
          <p:cNvSpPr txBox="1"/>
          <p:nvPr/>
        </p:nvSpPr>
        <p:spPr>
          <a:xfrm>
            <a:off x="500184" y="408896"/>
            <a:ext cx="7909169" cy="4647426"/>
          </a:xfrm>
          <a:prstGeom prst="rect">
            <a:avLst/>
          </a:prstGeom>
          <a:noFill/>
        </p:spPr>
        <p:txBody>
          <a:bodyPr wrap="square" rtlCol="0">
            <a:spAutoFit/>
          </a:bodyPr>
          <a:lstStyle/>
          <a:p>
            <a:r>
              <a:rPr lang="en-US" sz="3200" b="1" dirty="0">
                <a:solidFill>
                  <a:srgbClr val="F1EBCE"/>
                </a:solidFill>
                <a:latin typeface="Arial Narrow" panose="020B0606020202030204" pitchFamily="34" charset="0"/>
              </a:rPr>
              <a:t>Matthew 13:1-9</a:t>
            </a:r>
          </a:p>
          <a:p>
            <a:endParaRPr lang="en-US" sz="800" b="1" dirty="0">
              <a:solidFill>
                <a:srgbClr val="F1EBCE"/>
              </a:solidFill>
              <a:latin typeface="Arial Narrow" panose="020B0606020202030204" pitchFamily="34" charset="0"/>
            </a:endParaRPr>
          </a:p>
          <a:p>
            <a:r>
              <a:rPr lang="en-US" sz="3200" baseline="30000" dirty="0">
                <a:solidFill>
                  <a:srgbClr val="F1EBCE"/>
                </a:solidFill>
                <a:latin typeface="Arial Narrow" panose="020B0606020202030204" pitchFamily="34" charset="0"/>
              </a:rPr>
              <a:t>1</a:t>
            </a:r>
            <a:r>
              <a:rPr lang="en-US" sz="3200" dirty="0">
                <a:solidFill>
                  <a:srgbClr val="F1EBCE"/>
                </a:solidFill>
                <a:latin typeface="Arial Narrow" panose="020B0606020202030204" pitchFamily="34" charset="0"/>
              </a:rPr>
              <a:t> That same day Jesus went out of the house and sat beside the sea. </a:t>
            </a:r>
            <a:r>
              <a:rPr lang="en-US" sz="3200" baseline="30000" dirty="0">
                <a:solidFill>
                  <a:srgbClr val="F1EBCE"/>
                </a:solidFill>
                <a:latin typeface="Arial Narrow" panose="020B0606020202030204" pitchFamily="34" charset="0"/>
              </a:rPr>
              <a:t>2</a:t>
            </a:r>
            <a:r>
              <a:rPr lang="en-US" sz="3200" dirty="0">
                <a:solidFill>
                  <a:srgbClr val="F1EBCE"/>
                </a:solidFill>
                <a:latin typeface="Arial Narrow" panose="020B0606020202030204" pitchFamily="34" charset="0"/>
              </a:rPr>
              <a:t> And great crowds gathered about him, so that he got into a boat and sat down. And the whole crowd stood on the beach. </a:t>
            </a:r>
            <a:r>
              <a:rPr lang="en-US" sz="3200" baseline="30000" dirty="0">
                <a:solidFill>
                  <a:srgbClr val="F1EBCE"/>
                </a:solidFill>
                <a:latin typeface="Arial Narrow" panose="020B0606020202030204" pitchFamily="34" charset="0"/>
              </a:rPr>
              <a:t>3</a:t>
            </a:r>
            <a:r>
              <a:rPr lang="en-US" sz="3200" dirty="0">
                <a:solidFill>
                  <a:srgbClr val="F1EBCE"/>
                </a:solidFill>
                <a:latin typeface="Arial Narrow" panose="020B0606020202030204" pitchFamily="34" charset="0"/>
              </a:rPr>
              <a:t> And he told them many things in parables, saying: “A sower went out to sow. </a:t>
            </a:r>
            <a:r>
              <a:rPr lang="en-US" sz="3200" baseline="30000" dirty="0">
                <a:solidFill>
                  <a:srgbClr val="F1EBCE"/>
                </a:solidFill>
                <a:latin typeface="Arial Narrow" panose="020B0606020202030204" pitchFamily="34" charset="0"/>
              </a:rPr>
              <a:t>4</a:t>
            </a:r>
            <a:r>
              <a:rPr lang="en-US" sz="3200" dirty="0">
                <a:solidFill>
                  <a:srgbClr val="F1EBCE"/>
                </a:solidFill>
                <a:latin typeface="Arial Narrow" panose="020B0606020202030204" pitchFamily="34" charset="0"/>
              </a:rPr>
              <a:t> And as he sowed, some seeds fell along the path, and the birds came and devoured them.</a:t>
            </a:r>
          </a:p>
        </p:txBody>
      </p:sp>
    </p:spTree>
    <p:extLst>
      <p:ext uri="{BB962C8B-B14F-4D97-AF65-F5344CB8AC3E}">
        <p14:creationId xmlns:p14="http://schemas.microsoft.com/office/powerpoint/2010/main" val="2480143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C579C5-52DC-44F6-AC0C-3A21A1C94F33}"/>
              </a:ext>
            </a:extLst>
          </p:cNvPr>
          <p:cNvPicPr>
            <a:picLocks noChangeAspect="1"/>
          </p:cNvPicPr>
          <p:nvPr/>
        </p:nvPicPr>
        <p:blipFill rotWithShape="1">
          <a:blip r:embed="rId2">
            <a:extLst>
              <a:ext uri="{28A0092B-C50C-407E-A947-70E740481C1C}">
                <a14:useLocalDpi xmlns:a14="http://schemas.microsoft.com/office/drawing/2010/main" val="0"/>
              </a:ext>
            </a:extLst>
          </a:blip>
          <a:srcRect l="25000"/>
          <a:stretch/>
        </p:blipFill>
        <p:spPr>
          <a:xfrm>
            <a:off x="0" y="0"/>
            <a:ext cx="9144000" cy="6858000"/>
          </a:xfrm>
          <a:prstGeom prst="rect">
            <a:avLst/>
          </a:prstGeom>
        </p:spPr>
      </p:pic>
      <p:sp>
        <p:nvSpPr>
          <p:cNvPr id="2" name="TextBox 1">
            <a:extLst>
              <a:ext uri="{FF2B5EF4-FFF2-40B4-BE49-F238E27FC236}">
                <a16:creationId xmlns:a16="http://schemas.microsoft.com/office/drawing/2014/main" id="{F22497E7-C73E-403B-B32F-B436908E5474}"/>
              </a:ext>
            </a:extLst>
          </p:cNvPr>
          <p:cNvSpPr txBox="1"/>
          <p:nvPr/>
        </p:nvSpPr>
        <p:spPr>
          <a:xfrm>
            <a:off x="500184" y="408896"/>
            <a:ext cx="7909169" cy="5139869"/>
          </a:xfrm>
          <a:prstGeom prst="rect">
            <a:avLst/>
          </a:prstGeom>
          <a:noFill/>
        </p:spPr>
        <p:txBody>
          <a:bodyPr wrap="square" rtlCol="0">
            <a:spAutoFit/>
          </a:bodyPr>
          <a:lstStyle/>
          <a:p>
            <a:r>
              <a:rPr lang="en-US" sz="3200" b="1" dirty="0">
                <a:solidFill>
                  <a:srgbClr val="F1EBCE"/>
                </a:solidFill>
                <a:latin typeface="Arial Narrow" panose="020B0606020202030204" pitchFamily="34" charset="0"/>
              </a:rPr>
              <a:t>Matthew 13:1-9</a:t>
            </a:r>
          </a:p>
          <a:p>
            <a:endParaRPr lang="en-US" sz="800" b="1" dirty="0">
              <a:solidFill>
                <a:srgbClr val="F1EBCE"/>
              </a:solidFill>
              <a:latin typeface="Arial Narrow" panose="020B0606020202030204" pitchFamily="34" charset="0"/>
            </a:endParaRPr>
          </a:p>
          <a:p>
            <a:r>
              <a:rPr lang="en-US" sz="3200" baseline="30000" dirty="0">
                <a:solidFill>
                  <a:srgbClr val="F1EBCE"/>
                </a:solidFill>
                <a:latin typeface="Arial Narrow" panose="020B0606020202030204" pitchFamily="34" charset="0"/>
              </a:rPr>
              <a:t>5</a:t>
            </a:r>
            <a:r>
              <a:rPr lang="en-US" sz="3200" dirty="0">
                <a:solidFill>
                  <a:srgbClr val="F1EBCE"/>
                </a:solidFill>
                <a:latin typeface="Arial Narrow" panose="020B0606020202030204" pitchFamily="34" charset="0"/>
              </a:rPr>
              <a:t> Other seeds fell on rocky ground, where they did not have much soil, and immediately they sprang up, since they had no depth of soil, </a:t>
            </a:r>
            <a:r>
              <a:rPr lang="en-US" sz="3200" baseline="30000" dirty="0">
                <a:solidFill>
                  <a:srgbClr val="F1EBCE"/>
                </a:solidFill>
                <a:latin typeface="Arial Narrow" panose="020B0606020202030204" pitchFamily="34" charset="0"/>
              </a:rPr>
              <a:t>6</a:t>
            </a:r>
            <a:r>
              <a:rPr lang="en-US" sz="3200" dirty="0">
                <a:solidFill>
                  <a:srgbClr val="F1EBCE"/>
                </a:solidFill>
                <a:latin typeface="Arial Narrow" panose="020B0606020202030204" pitchFamily="34" charset="0"/>
              </a:rPr>
              <a:t> but when the sun rose they were scorched. And since they had no root, they withered away. </a:t>
            </a:r>
            <a:r>
              <a:rPr lang="en-US" sz="3200" baseline="30000" dirty="0">
                <a:solidFill>
                  <a:srgbClr val="F1EBCE"/>
                </a:solidFill>
                <a:latin typeface="Arial Narrow" panose="020B0606020202030204" pitchFamily="34" charset="0"/>
              </a:rPr>
              <a:t>7</a:t>
            </a:r>
            <a:r>
              <a:rPr lang="en-US" sz="3200" dirty="0">
                <a:solidFill>
                  <a:srgbClr val="F1EBCE"/>
                </a:solidFill>
                <a:latin typeface="Arial Narrow" panose="020B0606020202030204" pitchFamily="34" charset="0"/>
              </a:rPr>
              <a:t> Other seeds fell among thorns, and the thorns grew up and choked them. </a:t>
            </a:r>
            <a:r>
              <a:rPr lang="en-US" sz="3200" baseline="30000" dirty="0">
                <a:solidFill>
                  <a:srgbClr val="F1EBCE"/>
                </a:solidFill>
                <a:latin typeface="Arial Narrow" panose="020B0606020202030204" pitchFamily="34" charset="0"/>
              </a:rPr>
              <a:t>8</a:t>
            </a:r>
            <a:r>
              <a:rPr lang="en-US" sz="3200" dirty="0">
                <a:solidFill>
                  <a:srgbClr val="F1EBCE"/>
                </a:solidFill>
                <a:latin typeface="Arial Narrow" panose="020B0606020202030204" pitchFamily="34" charset="0"/>
              </a:rPr>
              <a:t> Other seeds fell on good soil and produced grain, some a hundredfold, some sixty, some thirty. </a:t>
            </a:r>
            <a:r>
              <a:rPr lang="en-US" sz="3200" baseline="30000" dirty="0">
                <a:solidFill>
                  <a:srgbClr val="F1EBCE"/>
                </a:solidFill>
                <a:latin typeface="Arial Narrow" panose="020B0606020202030204" pitchFamily="34" charset="0"/>
              </a:rPr>
              <a:t>9</a:t>
            </a:r>
            <a:r>
              <a:rPr lang="en-US" sz="3200" dirty="0">
                <a:solidFill>
                  <a:srgbClr val="F1EBCE"/>
                </a:solidFill>
                <a:latin typeface="Arial Narrow" panose="020B0606020202030204" pitchFamily="34" charset="0"/>
              </a:rPr>
              <a:t> He who has ears, let him hear.”</a:t>
            </a:r>
          </a:p>
        </p:txBody>
      </p:sp>
    </p:spTree>
    <p:extLst>
      <p:ext uri="{BB962C8B-B14F-4D97-AF65-F5344CB8AC3E}">
        <p14:creationId xmlns:p14="http://schemas.microsoft.com/office/powerpoint/2010/main" val="363464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C579C5-52DC-44F6-AC0C-3A21A1C94F33}"/>
              </a:ext>
            </a:extLst>
          </p:cNvPr>
          <p:cNvPicPr>
            <a:picLocks noChangeAspect="1"/>
          </p:cNvPicPr>
          <p:nvPr/>
        </p:nvPicPr>
        <p:blipFill rotWithShape="1">
          <a:blip r:embed="rId2">
            <a:extLst>
              <a:ext uri="{28A0092B-C50C-407E-A947-70E740481C1C}">
                <a14:useLocalDpi xmlns:a14="http://schemas.microsoft.com/office/drawing/2010/main" val="0"/>
              </a:ext>
            </a:extLst>
          </a:blip>
          <a:srcRect l="25000"/>
          <a:stretch/>
        </p:blipFill>
        <p:spPr>
          <a:xfrm>
            <a:off x="0" y="0"/>
            <a:ext cx="9144000" cy="6858000"/>
          </a:xfrm>
          <a:prstGeom prst="rect">
            <a:avLst/>
          </a:prstGeom>
        </p:spPr>
      </p:pic>
      <p:sp>
        <p:nvSpPr>
          <p:cNvPr id="2" name="TextBox 1">
            <a:extLst>
              <a:ext uri="{FF2B5EF4-FFF2-40B4-BE49-F238E27FC236}">
                <a16:creationId xmlns:a16="http://schemas.microsoft.com/office/drawing/2014/main" id="{F22497E7-C73E-403B-B32F-B436908E5474}"/>
              </a:ext>
            </a:extLst>
          </p:cNvPr>
          <p:cNvSpPr txBox="1"/>
          <p:nvPr/>
        </p:nvSpPr>
        <p:spPr>
          <a:xfrm>
            <a:off x="617415" y="1831296"/>
            <a:ext cx="7909169" cy="2431435"/>
          </a:xfrm>
          <a:prstGeom prst="rect">
            <a:avLst/>
          </a:prstGeom>
          <a:noFill/>
        </p:spPr>
        <p:txBody>
          <a:bodyPr wrap="square" rtlCol="0">
            <a:spAutoFit/>
          </a:bodyPr>
          <a:lstStyle/>
          <a:p>
            <a:pPr algn="ctr"/>
            <a:r>
              <a:rPr lang="en-US" sz="3600" b="1" dirty="0">
                <a:solidFill>
                  <a:srgbClr val="F1EBCE"/>
                </a:solidFill>
                <a:latin typeface="Arial Narrow" panose="020B0606020202030204" pitchFamily="34" charset="0"/>
              </a:rPr>
              <a:t>What does it mean?</a:t>
            </a:r>
          </a:p>
          <a:p>
            <a:pPr algn="ctr"/>
            <a:endParaRPr lang="en-US" sz="800" b="1" dirty="0">
              <a:solidFill>
                <a:srgbClr val="F1EBCE"/>
              </a:solidFill>
              <a:latin typeface="Arial Narrow" panose="020B0606020202030204" pitchFamily="34" charset="0"/>
            </a:endParaRPr>
          </a:p>
          <a:p>
            <a:pPr algn="ctr"/>
            <a:r>
              <a:rPr lang="en-US" sz="3600" dirty="0">
                <a:solidFill>
                  <a:srgbClr val="F1EBCE"/>
                </a:solidFill>
                <a:latin typeface="Arial Narrow" panose="020B0606020202030204" pitchFamily="34" charset="0"/>
              </a:rPr>
              <a:t>The one who hears the Word and receives will bear an abundance of fruit in the kingdom of heaven (see vv. 18-23). </a:t>
            </a:r>
          </a:p>
        </p:txBody>
      </p:sp>
    </p:spTree>
    <p:extLst>
      <p:ext uri="{BB962C8B-B14F-4D97-AF65-F5344CB8AC3E}">
        <p14:creationId xmlns:p14="http://schemas.microsoft.com/office/powerpoint/2010/main" val="3028809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C579C5-52DC-44F6-AC0C-3A21A1C94F33}"/>
              </a:ext>
            </a:extLst>
          </p:cNvPr>
          <p:cNvPicPr>
            <a:picLocks noChangeAspect="1"/>
          </p:cNvPicPr>
          <p:nvPr/>
        </p:nvPicPr>
        <p:blipFill rotWithShape="1">
          <a:blip r:embed="rId2">
            <a:extLst>
              <a:ext uri="{28A0092B-C50C-407E-A947-70E740481C1C}">
                <a14:useLocalDpi xmlns:a14="http://schemas.microsoft.com/office/drawing/2010/main" val="0"/>
              </a:ext>
            </a:extLst>
          </a:blip>
          <a:srcRect l="25000"/>
          <a:stretch/>
        </p:blipFill>
        <p:spPr>
          <a:xfrm>
            <a:off x="0" y="0"/>
            <a:ext cx="9144000" cy="6858000"/>
          </a:xfrm>
          <a:prstGeom prst="rect">
            <a:avLst/>
          </a:prstGeom>
        </p:spPr>
      </p:pic>
      <p:sp>
        <p:nvSpPr>
          <p:cNvPr id="2" name="TextBox 1">
            <a:extLst>
              <a:ext uri="{FF2B5EF4-FFF2-40B4-BE49-F238E27FC236}">
                <a16:creationId xmlns:a16="http://schemas.microsoft.com/office/drawing/2014/main" id="{F22497E7-C73E-403B-B32F-B436908E5474}"/>
              </a:ext>
            </a:extLst>
          </p:cNvPr>
          <p:cNvSpPr txBox="1"/>
          <p:nvPr/>
        </p:nvSpPr>
        <p:spPr>
          <a:xfrm>
            <a:off x="500184" y="408896"/>
            <a:ext cx="7909169" cy="5632311"/>
          </a:xfrm>
          <a:prstGeom prst="rect">
            <a:avLst/>
          </a:prstGeom>
          <a:noFill/>
        </p:spPr>
        <p:txBody>
          <a:bodyPr wrap="square" rtlCol="0">
            <a:spAutoFit/>
          </a:bodyPr>
          <a:lstStyle/>
          <a:p>
            <a:r>
              <a:rPr lang="en-US" sz="3200" b="1" dirty="0">
                <a:solidFill>
                  <a:srgbClr val="F1EBCE"/>
                </a:solidFill>
                <a:latin typeface="Arial Narrow" panose="020B0606020202030204" pitchFamily="34" charset="0"/>
              </a:rPr>
              <a:t>Matthew 13:10-17</a:t>
            </a:r>
          </a:p>
          <a:p>
            <a:endParaRPr lang="en-US" sz="800" b="1" dirty="0">
              <a:solidFill>
                <a:srgbClr val="F1EBCE"/>
              </a:solidFill>
              <a:latin typeface="Arial Narrow" panose="020B0606020202030204" pitchFamily="34" charset="0"/>
            </a:endParaRPr>
          </a:p>
          <a:p>
            <a:r>
              <a:rPr lang="en-US" sz="3200" baseline="30000" dirty="0">
                <a:solidFill>
                  <a:srgbClr val="F1EBCE"/>
                </a:solidFill>
                <a:latin typeface="Arial Narrow" panose="020B0606020202030204" pitchFamily="34" charset="0"/>
              </a:rPr>
              <a:t>10</a:t>
            </a:r>
            <a:r>
              <a:rPr lang="en-US" sz="3200" dirty="0">
                <a:solidFill>
                  <a:srgbClr val="F1EBCE"/>
                </a:solidFill>
                <a:latin typeface="Arial Narrow" panose="020B0606020202030204" pitchFamily="34" charset="0"/>
              </a:rPr>
              <a:t> Then the disciples came and said to him, “Why do you speak to them in parables?” </a:t>
            </a:r>
            <a:r>
              <a:rPr lang="en-US" sz="3200" baseline="30000" dirty="0">
                <a:solidFill>
                  <a:srgbClr val="F1EBCE"/>
                </a:solidFill>
                <a:latin typeface="Arial Narrow" panose="020B0606020202030204" pitchFamily="34" charset="0"/>
              </a:rPr>
              <a:t>11 </a:t>
            </a:r>
            <a:r>
              <a:rPr lang="en-US" sz="3200" dirty="0">
                <a:solidFill>
                  <a:srgbClr val="F1EBCE"/>
                </a:solidFill>
                <a:latin typeface="Arial Narrow" panose="020B0606020202030204" pitchFamily="34" charset="0"/>
              </a:rPr>
              <a:t>And he answered them, “To you it has been given to know the secrets of the kingdom of heaven, but to them it has not been given. </a:t>
            </a:r>
            <a:r>
              <a:rPr lang="en-US" sz="3200" baseline="30000" dirty="0">
                <a:solidFill>
                  <a:srgbClr val="F1EBCE"/>
                </a:solidFill>
                <a:latin typeface="Arial Narrow" panose="020B0606020202030204" pitchFamily="34" charset="0"/>
              </a:rPr>
              <a:t>12</a:t>
            </a:r>
            <a:r>
              <a:rPr lang="en-US" sz="3200" dirty="0">
                <a:solidFill>
                  <a:srgbClr val="F1EBCE"/>
                </a:solidFill>
                <a:latin typeface="Arial Narrow" panose="020B0606020202030204" pitchFamily="34" charset="0"/>
              </a:rPr>
              <a:t> For to the one who has, more will be given, and he will have an abundance, but from the one who has not, even what he has will be taken away. </a:t>
            </a:r>
            <a:r>
              <a:rPr lang="en-US" sz="3200" baseline="30000" dirty="0">
                <a:solidFill>
                  <a:srgbClr val="F1EBCE"/>
                </a:solidFill>
                <a:latin typeface="Arial Narrow" panose="020B0606020202030204" pitchFamily="34" charset="0"/>
              </a:rPr>
              <a:t>13</a:t>
            </a:r>
            <a:r>
              <a:rPr lang="en-US" sz="3200" dirty="0">
                <a:solidFill>
                  <a:srgbClr val="F1EBCE"/>
                </a:solidFill>
                <a:latin typeface="Arial Narrow" panose="020B0606020202030204" pitchFamily="34" charset="0"/>
              </a:rPr>
              <a:t> This is why I speak to them in parables, because seeing they do not see, and hearing they do not hear, nor do they understand. </a:t>
            </a:r>
          </a:p>
        </p:txBody>
      </p:sp>
    </p:spTree>
    <p:extLst>
      <p:ext uri="{BB962C8B-B14F-4D97-AF65-F5344CB8AC3E}">
        <p14:creationId xmlns:p14="http://schemas.microsoft.com/office/powerpoint/2010/main" val="2688746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237</TotalTime>
  <Words>823</Words>
  <Application>Microsoft Office PowerPoint</Application>
  <PresentationFormat>On-screen Show (4:3)</PresentationFormat>
  <Paragraphs>64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East End</cp:lastModifiedBy>
  <cp:revision>6</cp:revision>
  <dcterms:created xsi:type="dcterms:W3CDTF">2021-01-04T18:11:00Z</dcterms:created>
  <dcterms:modified xsi:type="dcterms:W3CDTF">2021-01-11T00:02:05Z</dcterms:modified>
</cp:coreProperties>
</file>