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8" r:id="rId3"/>
    <p:sldId id="260" r:id="rId4"/>
    <p:sldId id="269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5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143"/>
    <a:srgbClr val="D2D4BF"/>
    <a:srgbClr val="D3D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6431-4629-4997-B0D6-3EB8FE062A45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9E83-8AE6-424D-A291-5214E956D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3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6431-4629-4997-B0D6-3EB8FE062A45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9E83-8AE6-424D-A291-5214E956D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5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6431-4629-4997-B0D6-3EB8FE062A45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9E83-8AE6-424D-A291-5214E956D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2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6431-4629-4997-B0D6-3EB8FE062A45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9E83-8AE6-424D-A291-5214E956D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3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6431-4629-4997-B0D6-3EB8FE062A45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9E83-8AE6-424D-A291-5214E956D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2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6431-4629-4997-B0D6-3EB8FE062A45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9E83-8AE6-424D-A291-5214E956D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93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6431-4629-4997-B0D6-3EB8FE062A45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9E83-8AE6-424D-A291-5214E956D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61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6431-4629-4997-B0D6-3EB8FE062A45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9E83-8AE6-424D-A291-5214E956D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89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6431-4629-4997-B0D6-3EB8FE062A45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9E83-8AE6-424D-A291-5214E956D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3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6431-4629-4997-B0D6-3EB8FE062A45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9E83-8AE6-424D-A291-5214E956D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7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6431-4629-4997-B0D6-3EB8FE062A45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9E83-8AE6-424D-A291-5214E956D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9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A6431-4629-4997-B0D6-3EB8FE062A45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09E83-8AE6-424D-A291-5214E956D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0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4FF283-E00C-4E46-B8AF-068946A711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913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39B62-EACE-4DDD-A52E-94376D7FC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52CAB3-6AA1-4D49-ACEB-20A358BB0A07}"/>
              </a:ext>
            </a:extLst>
          </p:cNvPr>
          <p:cNvSpPr txBox="1"/>
          <p:nvPr/>
        </p:nvSpPr>
        <p:spPr>
          <a:xfrm>
            <a:off x="239861" y="313075"/>
            <a:ext cx="8664277" cy="9202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514143"/>
                </a:solidFill>
                <a:latin typeface="Arial Narrow" panose="020B0606020202030204" pitchFamily="34" charset="0"/>
              </a:rPr>
              <a:t>What Do Covenants Teach Us About God? </a:t>
            </a:r>
          </a:p>
          <a:p>
            <a:endParaRPr lang="en-US" sz="8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514143"/>
                </a:solidFill>
                <a:latin typeface="Arial Narrow" panose="020B0606020202030204" pitchFamily="34" charset="0"/>
              </a:rPr>
              <a:t>God is Faithful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If you can stop the sun, you can stop God’s faithfulness (Jer. 33:20-21)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We are constantly reminded of His faithfulness (Gen. 9:16)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God is not man that He should lie…                (Num. 23:19; 2 Tim. 2:13)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lvl="1"/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52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39B62-EACE-4DDD-A52E-94376D7FC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52CAB3-6AA1-4D49-ACEB-20A358BB0A07}"/>
              </a:ext>
            </a:extLst>
          </p:cNvPr>
          <p:cNvSpPr txBox="1"/>
          <p:nvPr/>
        </p:nvSpPr>
        <p:spPr>
          <a:xfrm>
            <a:off x="239861" y="313075"/>
            <a:ext cx="8664277" cy="8217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514143"/>
                </a:solidFill>
                <a:latin typeface="Arial Narrow" panose="020B0606020202030204" pitchFamily="34" charset="0"/>
              </a:rPr>
              <a:t>What Do Covenants Teach Us About God? </a:t>
            </a:r>
          </a:p>
          <a:p>
            <a:endParaRPr lang="en-US" sz="8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514143"/>
                </a:solidFill>
                <a:latin typeface="Arial Narrow" panose="020B0606020202030204" pitchFamily="34" charset="0"/>
              </a:rPr>
              <a:t>God Desires Relationship with Us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God doesn’t want us to perish (2 Pet. 3:9), and His covenants point to this fact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The New Covenant is the ultimate proof of this (Matt. 26:28; Jn. 3:16)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lvl="1"/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34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4FF283-E00C-4E46-B8AF-068946A711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34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56692E-403E-4136-8F80-A0A88B8CEB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7DC4D1D-2106-471F-903C-1CE8BD982713}"/>
              </a:ext>
            </a:extLst>
          </p:cNvPr>
          <p:cNvSpPr txBox="1"/>
          <p:nvPr/>
        </p:nvSpPr>
        <p:spPr>
          <a:xfrm>
            <a:off x="2258973" y="2304032"/>
            <a:ext cx="462605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spc="300" dirty="0">
                <a:solidFill>
                  <a:srgbClr val="D2D4B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GOD OF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77E933-79C5-4FA0-99B9-F8CAA2ED8973}"/>
              </a:ext>
            </a:extLst>
          </p:cNvPr>
          <p:cNvSpPr txBox="1"/>
          <p:nvPr/>
        </p:nvSpPr>
        <p:spPr>
          <a:xfrm>
            <a:off x="927913" y="2972377"/>
            <a:ext cx="728817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800" spc="300" dirty="0">
                <a:solidFill>
                  <a:srgbClr val="51414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COVENANTS</a:t>
            </a:r>
          </a:p>
        </p:txBody>
      </p:sp>
    </p:spTree>
    <p:extLst>
      <p:ext uri="{BB962C8B-B14F-4D97-AF65-F5344CB8AC3E}">
        <p14:creationId xmlns:p14="http://schemas.microsoft.com/office/powerpoint/2010/main" val="413414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39B62-EACE-4DDD-A52E-94376D7FC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52CAB3-6AA1-4D49-ACEB-20A358BB0A07}"/>
              </a:ext>
            </a:extLst>
          </p:cNvPr>
          <p:cNvSpPr txBox="1"/>
          <p:nvPr/>
        </p:nvSpPr>
        <p:spPr>
          <a:xfrm>
            <a:off x="239861" y="313075"/>
            <a:ext cx="8664277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514143"/>
                </a:solidFill>
                <a:latin typeface="Arial Narrow" panose="020B0606020202030204" pitchFamily="34" charset="0"/>
              </a:rPr>
              <a:t>Psalm 105:7-11</a:t>
            </a:r>
          </a:p>
          <a:p>
            <a:endParaRPr lang="en-US" sz="8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r>
              <a:rPr lang="en-US" sz="3000" b="1" i="0" baseline="3000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7 </a:t>
            </a: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He is the </a:t>
            </a:r>
            <a:r>
              <a:rPr lang="en-US" sz="3000" b="0" i="0" cap="small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Lord</a:t>
            </a: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 our God;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    his judgments are in all the earth.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1" i="0" baseline="3000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8 </a:t>
            </a: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He remembers his covenant forever,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    the word that he commanded, for a thousand generations,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1" i="0" baseline="3000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9 </a:t>
            </a: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the covenant that he made with Abraham,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    his sworn promise to Isaac,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1" i="0" baseline="3000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10 </a:t>
            </a: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which he confirmed to Jacob as a statute,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    to Israel as an everlasting covenant,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1" i="0" baseline="3000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11 </a:t>
            </a: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saying, “To you I will give the land of Canaan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    as your portion for an inheritance.”</a:t>
            </a:r>
            <a:endParaRPr lang="en-US" sz="3000" dirty="0">
              <a:solidFill>
                <a:srgbClr val="51414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87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39B62-EACE-4DDD-A52E-94376D7FC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52CAB3-6AA1-4D49-ACEB-20A358BB0A07}"/>
              </a:ext>
            </a:extLst>
          </p:cNvPr>
          <p:cNvSpPr txBox="1"/>
          <p:nvPr/>
        </p:nvSpPr>
        <p:spPr>
          <a:xfrm>
            <a:off x="239861" y="313075"/>
            <a:ext cx="8664277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514143"/>
                </a:solidFill>
                <a:latin typeface="Arial Narrow" panose="020B0606020202030204" pitchFamily="34" charset="0"/>
              </a:rPr>
              <a:t>Psalm 105:7-11</a:t>
            </a:r>
          </a:p>
          <a:p>
            <a:endParaRPr lang="en-US" sz="8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r>
              <a:rPr lang="en-US" sz="3000" b="1" i="0" baseline="3000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7 </a:t>
            </a: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He is the </a:t>
            </a:r>
            <a:r>
              <a:rPr lang="en-US" sz="3000" b="0" i="0" cap="small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Lord</a:t>
            </a: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 our God;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    his judgments are in all the earth.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1" i="0" baseline="3000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8 </a:t>
            </a: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He remembers his </a:t>
            </a:r>
            <a:r>
              <a:rPr lang="en-US" sz="3000" b="1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covenant</a:t>
            </a: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 forever,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    the word that he commanded, for a thousand generations,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1" i="0" baseline="3000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9 </a:t>
            </a: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the </a:t>
            </a:r>
            <a:r>
              <a:rPr lang="en-US" sz="3000" b="1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covenant</a:t>
            </a: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 that he made with Abraham,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    his sworn promise to Isaac,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1" i="0" baseline="3000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10 </a:t>
            </a: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which he confirmed to Jacob as a statute,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    to Israel as an everlasting </a:t>
            </a:r>
            <a:r>
              <a:rPr lang="en-US" sz="3000" b="1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covenant</a:t>
            </a: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,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1" i="0" baseline="3000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11 </a:t>
            </a: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saying, “To you I will give the land of Canaan</a:t>
            </a:r>
            <a:b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</a:br>
            <a:r>
              <a:rPr lang="en-US" sz="3000" b="0" i="0" dirty="0">
                <a:solidFill>
                  <a:srgbClr val="514143"/>
                </a:solidFill>
                <a:effectLst/>
                <a:latin typeface="Arial Narrow" panose="020B0606020202030204" pitchFamily="34" charset="0"/>
              </a:rPr>
              <a:t>    as your portion for an inheritance.”</a:t>
            </a:r>
            <a:endParaRPr lang="en-US" sz="3000" dirty="0">
              <a:solidFill>
                <a:srgbClr val="51414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06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39B62-EACE-4DDD-A52E-94376D7FC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52CAB3-6AA1-4D49-ACEB-20A358BB0A07}"/>
              </a:ext>
            </a:extLst>
          </p:cNvPr>
          <p:cNvSpPr txBox="1"/>
          <p:nvPr/>
        </p:nvSpPr>
        <p:spPr>
          <a:xfrm>
            <a:off x="239861" y="2015751"/>
            <a:ext cx="8664277" cy="2200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514143"/>
                </a:solidFill>
                <a:latin typeface="Arial Narrow" panose="020B0606020202030204" pitchFamily="34" charset="0"/>
              </a:rPr>
              <a:t>Covenant</a:t>
            </a:r>
          </a:p>
          <a:p>
            <a:pPr algn="ctr"/>
            <a:endParaRPr lang="en-US" sz="9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  <a:t>“A binding relationship between two parties in which each [pledges] to perform some service for the other.” </a:t>
            </a:r>
          </a:p>
          <a:p>
            <a:pPr algn="ctr"/>
            <a:endParaRPr lang="en-US" sz="800" i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2400" i="1" dirty="0">
                <a:solidFill>
                  <a:srgbClr val="514143"/>
                </a:solidFill>
                <a:latin typeface="Arial Narrow" panose="020B0606020202030204" pitchFamily="34" charset="0"/>
              </a:rPr>
              <a:t>– Holman Illustrated Bible Dictionary</a:t>
            </a:r>
          </a:p>
        </p:txBody>
      </p:sp>
    </p:spTree>
    <p:extLst>
      <p:ext uri="{BB962C8B-B14F-4D97-AF65-F5344CB8AC3E}">
        <p14:creationId xmlns:p14="http://schemas.microsoft.com/office/powerpoint/2010/main" val="187156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AE7E2E-AD56-4FA5-996F-E41E0C52D5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4F32E9-BC8A-478E-8580-3E099E69DDFE}"/>
              </a:ext>
            </a:extLst>
          </p:cNvPr>
          <p:cNvSpPr txBox="1"/>
          <p:nvPr/>
        </p:nvSpPr>
        <p:spPr>
          <a:xfrm>
            <a:off x="1596821" y="357645"/>
            <a:ext cx="5950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514143"/>
                </a:solidFill>
                <a:latin typeface="Arial Narrow" panose="020B0606020202030204" pitchFamily="34" charset="0"/>
              </a:rPr>
              <a:t>Covenants Are NOT Contracts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C08536-2D35-41C6-91B3-206D2872B72F}"/>
              </a:ext>
            </a:extLst>
          </p:cNvPr>
          <p:cNvSpPr txBox="1"/>
          <p:nvPr/>
        </p:nvSpPr>
        <p:spPr>
          <a:xfrm>
            <a:off x="117115" y="1033711"/>
            <a:ext cx="439632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>
                <a:solidFill>
                  <a:srgbClr val="514143"/>
                </a:solidFill>
                <a:latin typeface="Arial Narrow" panose="020B0606020202030204" pitchFamily="34" charset="0"/>
              </a:rPr>
              <a:t>Contracts</a:t>
            </a:r>
          </a:p>
          <a:p>
            <a:pPr algn="ctr"/>
            <a:endParaRPr lang="en-US" sz="800" b="1" u="sng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  <a:t>For a limited amount of time.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  <a:t>Can be terminated through mutual agreement or escape clause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  <a:t>Non-performance by one party releases other parties from contractual obligations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0DBB4D-CE9B-4A23-A68A-69426CF97BD5}"/>
              </a:ext>
            </a:extLst>
          </p:cNvPr>
          <p:cNvSpPr txBox="1"/>
          <p:nvPr/>
        </p:nvSpPr>
        <p:spPr>
          <a:xfrm>
            <a:off x="4513442" y="1033711"/>
            <a:ext cx="4396327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>
                <a:solidFill>
                  <a:srgbClr val="514143"/>
                </a:solidFill>
                <a:latin typeface="Arial Narrow" panose="020B0606020202030204" pitchFamily="34" charset="0"/>
              </a:rPr>
              <a:t>Covenants</a:t>
            </a:r>
          </a:p>
          <a:p>
            <a:pPr algn="ctr"/>
            <a:endParaRPr lang="en-US" sz="800" b="1" u="sng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  <a:t>A permanent agreement</a:t>
            </a:r>
            <a:endParaRPr lang="en-US" sz="8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endParaRPr lang="en-US" sz="8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  <a:t>Non-performance by one or both parties does NOT release from obligation.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  <a:t>Honored because of integrity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  <a:t>Can be enacted by a higher authority with no negotiation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514143"/>
                </a:solidFill>
                <a:latin typeface="Arial Narrow" panose="020B0606020202030204" pitchFamily="34" charset="0"/>
              </a:rPr>
              <a:t>Relational, not contractual</a:t>
            </a:r>
          </a:p>
        </p:txBody>
      </p:sp>
    </p:spTree>
    <p:extLst>
      <p:ext uri="{BB962C8B-B14F-4D97-AF65-F5344CB8AC3E}">
        <p14:creationId xmlns:p14="http://schemas.microsoft.com/office/powerpoint/2010/main" val="199078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39B62-EACE-4DDD-A52E-94376D7FC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52CAB3-6AA1-4D49-ACEB-20A358BB0A07}"/>
              </a:ext>
            </a:extLst>
          </p:cNvPr>
          <p:cNvSpPr txBox="1"/>
          <p:nvPr/>
        </p:nvSpPr>
        <p:spPr>
          <a:xfrm>
            <a:off x="239861" y="313075"/>
            <a:ext cx="8664277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514143"/>
                </a:solidFill>
                <a:latin typeface="Arial Narrow" panose="020B0606020202030204" pitchFamily="34" charset="0"/>
              </a:rPr>
              <a:t>Covenants Between Men</a:t>
            </a:r>
          </a:p>
          <a:p>
            <a:endParaRPr lang="en-US" sz="8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514143"/>
                </a:solidFill>
                <a:latin typeface="Arial Narrow" panose="020B0606020202030204" pitchFamily="34" charset="0"/>
              </a:rPr>
              <a:t>Jonathan and David (1 Sam. 18:3-4; 20:8)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Relational (1 Sam. 18:3)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Binding/permanent (20:8b; see also Jer. 34:18)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Before the Lord (20:8a; see also Mal. 2:14)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514143"/>
                </a:solidFill>
                <a:latin typeface="Arial Narrow" panose="020B0606020202030204" pitchFamily="34" charset="0"/>
              </a:rPr>
              <a:t>Solomon and Hiram (1 Kings 5:10-12)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Sacrificial (v. 11)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Relational (1 Kings 5:1), which enabled peace     (v. 12)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8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39B62-EACE-4DDD-A52E-94376D7FC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52CAB3-6AA1-4D49-ACEB-20A358BB0A07}"/>
              </a:ext>
            </a:extLst>
          </p:cNvPr>
          <p:cNvSpPr txBox="1"/>
          <p:nvPr/>
        </p:nvSpPr>
        <p:spPr>
          <a:xfrm>
            <a:off x="239861" y="313075"/>
            <a:ext cx="8664277" cy="7355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514143"/>
                </a:solidFill>
                <a:latin typeface="Arial Narrow" panose="020B0606020202030204" pitchFamily="34" charset="0"/>
              </a:rPr>
              <a:t>5 Covenants Between God and Men</a:t>
            </a:r>
          </a:p>
          <a:p>
            <a:endParaRPr lang="en-US" sz="8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514143"/>
                </a:solidFill>
                <a:latin typeface="Arial Narrow" panose="020B0606020202030204" pitchFamily="34" charset="0"/>
              </a:rPr>
              <a:t>Noahic Covenant (Gen. 9:8-17)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Earth will never again be destroyed by flood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514143"/>
                </a:solidFill>
                <a:latin typeface="Arial Narrow" panose="020B0606020202030204" pitchFamily="34" charset="0"/>
              </a:rPr>
              <a:t>Abrahamic (Gen. 12:1-3)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Abraham’s family would obtain a great land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His descendants would be many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Through him, all nations of the earth would be blessed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39B62-EACE-4DDD-A52E-94376D7FC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52CAB3-6AA1-4D49-ACEB-20A358BB0A07}"/>
              </a:ext>
            </a:extLst>
          </p:cNvPr>
          <p:cNvSpPr txBox="1"/>
          <p:nvPr/>
        </p:nvSpPr>
        <p:spPr>
          <a:xfrm>
            <a:off x="239861" y="313075"/>
            <a:ext cx="8664277" cy="93256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514143"/>
                </a:solidFill>
                <a:latin typeface="Arial Narrow" panose="020B0606020202030204" pitchFamily="34" charset="0"/>
              </a:rPr>
              <a:t>5 Covenants Between God and Men</a:t>
            </a:r>
          </a:p>
          <a:p>
            <a:endParaRPr lang="en-US" sz="8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514143"/>
                </a:solidFill>
                <a:latin typeface="Arial Narrow" panose="020B0606020202030204" pitchFamily="34" charset="0"/>
              </a:rPr>
              <a:t>Mosaic (Ex. 19-24)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Various laws and conditions that were to be genuinely maintained as God’s people 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Blessings for obedience, curses for disobedience (Deut. 28)</a:t>
            </a:r>
          </a:p>
          <a:p>
            <a:pPr lvl="1"/>
            <a:endParaRPr lang="en-US" sz="8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514143"/>
                </a:solidFill>
                <a:latin typeface="Arial Narrow" panose="020B0606020202030204" pitchFamily="34" charset="0"/>
              </a:rPr>
              <a:t>Davidic (2 Samuel 7:12-16)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Establishment of David’s throne throughout Israel’s history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Promise of an eternal kingdom that was fulfilled in Christ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79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39B62-EACE-4DDD-A52E-94376D7FC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52CAB3-6AA1-4D49-ACEB-20A358BB0A07}"/>
              </a:ext>
            </a:extLst>
          </p:cNvPr>
          <p:cNvSpPr txBox="1"/>
          <p:nvPr/>
        </p:nvSpPr>
        <p:spPr>
          <a:xfrm>
            <a:off x="239861" y="313075"/>
            <a:ext cx="8664277" cy="7232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514143"/>
                </a:solidFill>
                <a:latin typeface="Arial Narrow" panose="020B0606020202030204" pitchFamily="34" charset="0"/>
              </a:rPr>
              <a:t>5 Covenants Between God and Men</a:t>
            </a:r>
          </a:p>
          <a:p>
            <a:endParaRPr lang="en-US" sz="8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514143"/>
                </a:solidFill>
                <a:latin typeface="Arial Narrow" panose="020B0606020202030204" pitchFamily="34" charset="0"/>
              </a:rPr>
              <a:t>New Covenant in Christ (cf. Matt. 26:28)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A better covenant (Heb. 8:6; 9:15)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Makes forgiveness available to ALL (Jn. 3:16)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14143"/>
                </a:solidFill>
                <a:latin typeface="Arial Narrow" panose="020B0606020202030204" pitchFamily="34" charset="0"/>
              </a:rPr>
              <a:t>Provides relationship with God                            (Jn. 1:10-13; Rev. 3:20)</a:t>
            </a:r>
          </a:p>
          <a:p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endParaRPr lang="en-US" sz="3200" b="1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1414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64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</TotalTime>
  <Words>671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Aharoni</vt:lpstr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East End</cp:lastModifiedBy>
  <cp:revision>10</cp:revision>
  <dcterms:created xsi:type="dcterms:W3CDTF">2020-12-29T15:47:24Z</dcterms:created>
  <dcterms:modified xsi:type="dcterms:W3CDTF">2021-01-04T00:00:55Z</dcterms:modified>
</cp:coreProperties>
</file>