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58" r:id="rId4"/>
    <p:sldId id="259" r:id="rId5"/>
    <p:sldId id="268" r:id="rId6"/>
    <p:sldId id="260" r:id="rId7"/>
    <p:sldId id="261" r:id="rId8"/>
    <p:sldId id="264" r:id="rId9"/>
    <p:sldId id="262" r:id="rId10"/>
    <p:sldId id="263" r:id="rId11"/>
    <p:sldId id="265" r:id="rId12"/>
    <p:sldId id="266" r:id="rId13"/>
    <p:sldId id="270" r:id="rId14"/>
    <p:sldId id="267" r:id="rId15"/>
    <p:sldId id="25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75" d="100"/>
          <a:sy n="75" d="100"/>
        </p:scale>
        <p:origin x="100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79982E-1B34-4D97-803E-570257CF82DF}"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1339122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9982E-1B34-4D97-803E-570257CF82DF}"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317277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9982E-1B34-4D97-803E-570257CF82DF}"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3688445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79982E-1B34-4D97-803E-570257CF82DF}"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3134843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79982E-1B34-4D97-803E-570257CF82DF}" type="datetimeFigureOut">
              <a:rPr lang="en-US" smtClean="0"/>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202402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79982E-1B34-4D97-803E-570257CF82DF}"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3673021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9982E-1B34-4D97-803E-570257CF82DF}" type="datetimeFigureOut">
              <a:rPr lang="en-US" smtClean="0"/>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2651807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79982E-1B34-4D97-803E-570257CF82DF}" type="datetimeFigureOut">
              <a:rPr lang="en-US" smtClean="0"/>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423864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9982E-1B34-4D97-803E-570257CF82DF}" type="datetimeFigureOut">
              <a:rPr lang="en-US" smtClean="0"/>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238515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79982E-1B34-4D97-803E-570257CF82DF}"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247372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79982E-1B34-4D97-803E-570257CF82DF}" type="datetimeFigureOut">
              <a:rPr lang="en-US" smtClean="0"/>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FE8BD-EB63-4856-9671-ECD06995131A}" type="slidenum">
              <a:rPr lang="en-US" smtClean="0"/>
              <a:t>‹#›</a:t>
            </a:fld>
            <a:endParaRPr lang="en-US"/>
          </a:p>
        </p:txBody>
      </p:sp>
    </p:spTree>
    <p:extLst>
      <p:ext uri="{BB962C8B-B14F-4D97-AF65-F5344CB8AC3E}">
        <p14:creationId xmlns:p14="http://schemas.microsoft.com/office/powerpoint/2010/main" val="1516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9982E-1B34-4D97-803E-570257CF82DF}" type="datetimeFigureOut">
              <a:rPr lang="en-US" smtClean="0"/>
              <a:t>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FE8BD-EB63-4856-9671-ECD06995131A}" type="slidenum">
              <a:rPr lang="en-US" smtClean="0"/>
              <a:t>‹#›</a:t>
            </a:fld>
            <a:endParaRPr lang="en-US"/>
          </a:p>
        </p:txBody>
      </p:sp>
    </p:spTree>
    <p:extLst>
      <p:ext uri="{BB962C8B-B14F-4D97-AF65-F5344CB8AC3E}">
        <p14:creationId xmlns:p14="http://schemas.microsoft.com/office/powerpoint/2010/main" val="79211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65375-6FE0-408A-B8A5-28274D83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291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170C84D4-3181-4BFB-A30F-20A45DAB3573}"/>
              </a:ext>
            </a:extLst>
          </p:cNvPr>
          <p:cNvSpPr/>
          <p:nvPr/>
        </p:nvSpPr>
        <p:spPr>
          <a:xfrm>
            <a:off x="510579" y="463537"/>
            <a:ext cx="8238883" cy="34470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Ephesians 4:13-14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until we all attain to the unity of the faith and of the knowledge of the Son of God, to mature manhood, to the measure of the stature of the fullness of Christ,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so that we may no longer be children, tossed to and </a:t>
            </a:r>
            <a:r>
              <a:rPr lang="en-US" sz="3000" dirty="0" err="1">
                <a:solidFill>
                  <a:schemeClr val="bg1"/>
                </a:solidFill>
                <a:latin typeface="Arial Narrow" panose="020B0606020202030204" pitchFamily="34" charset="0"/>
                <a:ea typeface="Calibri" panose="020F0502020204030204" pitchFamily="34" charset="0"/>
                <a:cs typeface="Times New Roman" panose="02020603050405020304" pitchFamily="18" charset="0"/>
              </a:rPr>
              <a:t>fro</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by the waves and carried about by every wind of doctrine, by human cunning, by craftiness in deceitful schemes. </a:t>
            </a:r>
            <a:endParaRPr kumimoji="0" lang="en-US" sz="3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92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CE30381B-2689-4E3A-9F01-ABB656E90A3B}"/>
              </a:ext>
            </a:extLst>
          </p:cNvPr>
          <p:cNvSpPr/>
          <p:nvPr/>
        </p:nvSpPr>
        <p:spPr>
          <a:xfrm>
            <a:off x="510579" y="463537"/>
            <a:ext cx="8238883" cy="529375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Hebrews 5:11-14</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11</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About this we have much to say, and it is hard to explain, since you have become dull of hearing.</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12</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For though by this time you ought to be teachers, you need someone to teach you again the basic principles of the oracles of God. You need milk, not solid food,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13</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for everyone who lives on milk is unskilled in the word of righteousness, since he is a child.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14</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But solid food is for the mature, for those who have their powers of discernment </a:t>
            </a: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trained by constant practice </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to distinguish </a:t>
            </a:r>
          </a:p>
          <a:p>
            <a:pPr lvl="0"/>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good from evil.</a:t>
            </a:r>
            <a:endParaRPr kumimoji="0" lang="en-US" sz="300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670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E2F65D40-F91F-401F-AACC-6CE61A8F97C9}"/>
              </a:ext>
            </a:extLst>
          </p:cNvPr>
          <p:cNvSpPr/>
          <p:nvPr/>
        </p:nvSpPr>
        <p:spPr>
          <a:xfrm>
            <a:off x="510579" y="463537"/>
            <a:ext cx="8238883" cy="34470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Ephesians 4:15-16</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15</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Rather, speaking the truth in love, we are to grow up in every way into him who is the head, into Christ,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16</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from whom the whole body, joined and held together by every joint with which it is equipped, when each part is working properly, makes the body grow so that it builds itself up in love.</a:t>
            </a:r>
            <a:endParaRPr kumimoji="0" lang="en-US" sz="3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112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65375-6FE0-408A-B8A5-28274D83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866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3034BB40-FDAF-4018-B578-44D739C0BB00}"/>
              </a:ext>
            </a:extLst>
          </p:cNvPr>
          <p:cNvSpPr txBox="1"/>
          <p:nvPr/>
        </p:nvSpPr>
        <p:spPr>
          <a:xfrm>
            <a:off x="3532553" y="765908"/>
            <a:ext cx="1813169" cy="584775"/>
          </a:xfrm>
          <a:prstGeom prst="rect">
            <a:avLst/>
          </a:prstGeom>
          <a:noFill/>
        </p:spPr>
        <p:txBody>
          <a:bodyPr wrap="square" rtlCol="0">
            <a:spAutoFit/>
          </a:bodyPr>
          <a:lstStyle/>
          <a:p>
            <a:pPr algn="ctr"/>
            <a:r>
              <a:rPr lang="en-US" sz="3200" b="1" dirty="0">
                <a:solidFill>
                  <a:schemeClr val="bg1"/>
                </a:solidFill>
                <a:latin typeface="Arial Narrow" panose="020B0606020202030204" pitchFamily="34" charset="0"/>
              </a:rPr>
              <a:t>CHRIST</a:t>
            </a:r>
          </a:p>
        </p:txBody>
      </p:sp>
      <p:sp>
        <p:nvSpPr>
          <p:cNvPr id="6" name="Rectangle 5">
            <a:extLst>
              <a:ext uri="{FF2B5EF4-FFF2-40B4-BE49-F238E27FC236}">
                <a16:creationId xmlns:a16="http://schemas.microsoft.com/office/drawing/2014/main" id="{CDF9BFE8-1B6C-4C40-9700-BF1B4BDF710D}"/>
              </a:ext>
            </a:extLst>
          </p:cNvPr>
          <p:cNvSpPr/>
          <p:nvPr/>
        </p:nvSpPr>
        <p:spPr>
          <a:xfrm>
            <a:off x="1271618" y="5635842"/>
            <a:ext cx="1552028" cy="553998"/>
          </a:xfrm>
          <a:prstGeom prst="rect">
            <a:avLst/>
          </a:prstGeom>
        </p:spPr>
        <p:txBody>
          <a:bodyPr wrap="none">
            <a:spAutoFit/>
          </a:bodyPr>
          <a:lstStyle/>
          <a:p>
            <a:pPr algn="ctr"/>
            <a:r>
              <a:rPr lang="en-US" sz="3000" b="1" dirty="0">
                <a:solidFill>
                  <a:schemeClr val="bg1"/>
                </a:solidFill>
                <a:latin typeface="Arial Narrow" panose="020B0606020202030204" pitchFamily="34" charset="0"/>
              </a:rPr>
              <a:t>Christian</a:t>
            </a:r>
          </a:p>
        </p:txBody>
      </p:sp>
      <p:sp>
        <p:nvSpPr>
          <p:cNvPr id="7" name="Rectangle 6">
            <a:extLst>
              <a:ext uri="{FF2B5EF4-FFF2-40B4-BE49-F238E27FC236}">
                <a16:creationId xmlns:a16="http://schemas.microsoft.com/office/drawing/2014/main" id="{1BB4C1F4-A66D-4435-95BD-4C956AD5F65A}"/>
              </a:ext>
            </a:extLst>
          </p:cNvPr>
          <p:cNvSpPr/>
          <p:nvPr/>
        </p:nvSpPr>
        <p:spPr>
          <a:xfrm>
            <a:off x="2967558" y="5635842"/>
            <a:ext cx="1552028" cy="553998"/>
          </a:xfrm>
          <a:prstGeom prst="rect">
            <a:avLst/>
          </a:prstGeom>
        </p:spPr>
        <p:txBody>
          <a:bodyPr wrap="none">
            <a:spAutoFit/>
          </a:bodyPr>
          <a:lstStyle/>
          <a:p>
            <a:pPr algn="ctr"/>
            <a:r>
              <a:rPr lang="en-US" sz="3000" b="1" dirty="0">
                <a:solidFill>
                  <a:schemeClr val="bg1"/>
                </a:solidFill>
                <a:latin typeface="Arial Narrow" panose="020B0606020202030204" pitchFamily="34" charset="0"/>
              </a:rPr>
              <a:t>Christian</a:t>
            </a:r>
          </a:p>
        </p:txBody>
      </p:sp>
      <p:sp>
        <p:nvSpPr>
          <p:cNvPr id="8" name="Rectangle 7">
            <a:extLst>
              <a:ext uri="{FF2B5EF4-FFF2-40B4-BE49-F238E27FC236}">
                <a16:creationId xmlns:a16="http://schemas.microsoft.com/office/drawing/2014/main" id="{F3C887BD-F1F5-4821-91FE-11E5F82EC948}"/>
              </a:ext>
            </a:extLst>
          </p:cNvPr>
          <p:cNvSpPr/>
          <p:nvPr/>
        </p:nvSpPr>
        <p:spPr>
          <a:xfrm>
            <a:off x="4663498" y="5635842"/>
            <a:ext cx="1552027" cy="553998"/>
          </a:xfrm>
          <a:prstGeom prst="rect">
            <a:avLst/>
          </a:prstGeom>
        </p:spPr>
        <p:txBody>
          <a:bodyPr wrap="none">
            <a:spAutoFit/>
          </a:bodyPr>
          <a:lstStyle/>
          <a:p>
            <a:pPr algn="ctr"/>
            <a:r>
              <a:rPr lang="en-US" sz="3000" b="1" dirty="0">
                <a:solidFill>
                  <a:schemeClr val="bg1"/>
                </a:solidFill>
                <a:latin typeface="Arial Narrow" panose="020B0606020202030204" pitchFamily="34" charset="0"/>
              </a:rPr>
              <a:t>Christian</a:t>
            </a:r>
          </a:p>
        </p:txBody>
      </p:sp>
      <p:sp>
        <p:nvSpPr>
          <p:cNvPr id="9" name="Rectangle 8">
            <a:extLst>
              <a:ext uri="{FF2B5EF4-FFF2-40B4-BE49-F238E27FC236}">
                <a16:creationId xmlns:a16="http://schemas.microsoft.com/office/drawing/2014/main" id="{849BFF84-A2F0-41D4-988B-891E5BF433E4}"/>
              </a:ext>
            </a:extLst>
          </p:cNvPr>
          <p:cNvSpPr/>
          <p:nvPr/>
        </p:nvSpPr>
        <p:spPr>
          <a:xfrm>
            <a:off x="6353916" y="5635842"/>
            <a:ext cx="1552027" cy="553998"/>
          </a:xfrm>
          <a:prstGeom prst="rect">
            <a:avLst/>
          </a:prstGeom>
        </p:spPr>
        <p:txBody>
          <a:bodyPr wrap="none">
            <a:spAutoFit/>
          </a:bodyPr>
          <a:lstStyle/>
          <a:p>
            <a:pPr lvl="0" algn="ctr"/>
            <a:r>
              <a:rPr lang="en-US" sz="3000" b="1" dirty="0">
                <a:solidFill>
                  <a:schemeClr val="bg1"/>
                </a:solidFill>
                <a:latin typeface="Arial Narrow" panose="020B0606020202030204" pitchFamily="34" charset="0"/>
              </a:rPr>
              <a:t>Christian</a:t>
            </a:r>
          </a:p>
        </p:txBody>
      </p:sp>
      <p:cxnSp>
        <p:nvCxnSpPr>
          <p:cNvPr id="10" name="Straight Connector 9">
            <a:extLst>
              <a:ext uri="{FF2B5EF4-FFF2-40B4-BE49-F238E27FC236}">
                <a16:creationId xmlns:a16="http://schemas.microsoft.com/office/drawing/2014/main" id="{C2DEAB23-2F76-4E66-A06F-D381AF696316}"/>
              </a:ext>
            </a:extLst>
          </p:cNvPr>
          <p:cNvCxnSpPr/>
          <p:nvPr/>
        </p:nvCxnSpPr>
        <p:spPr>
          <a:xfrm flipV="1">
            <a:off x="2071077" y="1350683"/>
            <a:ext cx="2368061" cy="4166979"/>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B631F6AE-9506-44B1-826A-1911CD3BC2FA}"/>
              </a:ext>
            </a:extLst>
          </p:cNvPr>
          <p:cNvCxnSpPr/>
          <p:nvPr/>
        </p:nvCxnSpPr>
        <p:spPr>
          <a:xfrm flipV="1">
            <a:off x="3767015" y="1340338"/>
            <a:ext cx="672123" cy="4177324"/>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00C32C57-67AB-48ED-8262-5B1C5447D3CD}"/>
              </a:ext>
            </a:extLst>
          </p:cNvPr>
          <p:cNvCxnSpPr>
            <a:cxnSpLocks/>
          </p:cNvCxnSpPr>
          <p:nvPr/>
        </p:nvCxnSpPr>
        <p:spPr>
          <a:xfrm flipH="1" flipV="1">
            <a:off x="4439138" y="1377641"/>
            <a:ext cx="1008186" cy="4140021"/>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8DBAE90-B1F5-4445-9927-088B5D48D5DA}"/>
              </a:ext>
            </a:extLst>
          </p:cNvPr>
          <p:cNvCxnSpPr>
            <a:cxnSpLocks/>
          </p:cNvCxnSpPr>
          <p:nvPr/>
        </p:nvCxnSpPr>
        <p:spPr>
          <a:xfrm flipH="1" flipV="1">
            <a:off x="4439138" y="1350683"/>
            <a:ext cx="2571262" cy="4166980"/>
          </a:xfrm>
          <a:prstGeom prst="line">
            <a:avLst/>
          </a:prstGeom>
          <a:ln w="2540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231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25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25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25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25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25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25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25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60412-F922-4C1B-88A7-0FE83F2A94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 y="0"/>
            <a:ext cx="9144000" cy="6858000"/>
          </a:xfrm>
          <a:prstGeom prst="rect">
            <a:avLst/>
          </a:prstGeom>
        </p:spPr>
      </p:pic>
      <p:sp>
        <p:nvSpPr>
          <p:cNvPr id="6" name="TextBox 5">
            <a:extLst>
              <a:ext uri="{FF2B5EF4-FFF2-40B4-BE49-F238E27FC236}">
                <a16:creationId xmlns:a16="http://schemas.microsoft.com/office/drawing/2014/main" id="{F603F25F-A860-4651-AF52-F63190C46B49}"/>
              </a:ext>
            </a:extLst>
          </p:cNvPr>
          <p:cNvSpPr txBox="1"/>
          <p:nvPr/>
        </p:nvSpPr>
        <p:spPr>
          <a:xfrm>
            <a:off x="4409844" y="2549739"/>
            <a:ext cx="4400832" cy="1015663"/>
          </a:xfrm>
          <a:prstGeom prst="rect">
            <a:avLst/>
          </a:prstGeom>
          <a:noFill/>
        </p:spPr>
        <p:txBody>
          <a:bodyPr wrap="square" rtlCol="0">
            <a:spAutoFit/>
          </a:bodyPr>
          <a:lstStyle/>
          <a:p>
            <a:r>
              <a:rPr lang="en-US" sz="6000" dirty="0">
                <a:solidFill>
                  <a:schemeClr val="bg1"/>
                </a:solidFill>
                <a:latin typeface="Frontage Outline" panose="02000505000000020004" pitchFamily="50" charset="0"/>
                <a:cs typeface="Aharoni" panose="02010803020104030203" pitchFamily="2" charset="-79"/>
              </a:rPr>
              <a:t>unity</a:t>
            </a:r>
            <a:endParaRPr lang="en-US" sz="6000" dirty="0">
              <a:latin typeface="Frontage Outline" panose="02000505000000020004" pitchFamily="50" charset="0"/>
            </a:endParaRPr>
          </a:p>
        </p:txBody>
      </p:sp>
      <p:sp>
        <p:nvSpPr>
          <p:cNvPr id="9" name="TextBox 8">
            <a:extLst>
              <a:ext uri="{FF2B5EF4-FFF2-40B4-BE49-F238E27FC236}">
                <a16:creationId xmlns:a16="http://schemas.microsoft.com/office/drawing/2014/main" id="{8A8A0250-CAA8-43B9-BFE4-7F7932513788}"/>
              </a:ext>
            </a:extLst>
          </p:cNvPr>
          <p:cNvSpPr txBox="1"/>
          <p:nvPr/>
        </p:nvSpPr>
        <p:spPr>
          <a:xfrm>
            <a:off x="4621547" y="3420324"/>
            <a:ext cx="4626052" cy="646331"/>
          </a:xfrm>
          <a:prstGeom prst="rect">
            <a:avLst/>
          </a:prstGeom>
          <a:noFill/>
        </p:spPr>
        <p:txBody>
          <a:bodyPr wrap="square">
            <a:spAutoFit/>
          </a:bodyPr>
          <a:lstStyle/>
          <a:p>
            <a:r>
              <a:rPr lang="en-US" sz="2400" dirty="0">
                <a:solidFill>
                  <a:schemeClr val="bg1"/>
                </a:solidFill>
                <a:latin typeface="Aharoni" panose="02010803020104030203" pitchFamily="2" charset="-79"/>
                <a:cs typeface="Aharoni" panose="02010803020104030203" pitchFamily="2" charset="-79"/>
              </a:rPr>
              <a:t>EPHESIANS</a:t>
            </a:r>
            <a:r>
              <a:rPr lang="en-US" sz="3600" dirty="0">
                <a:solidFill>
                  <a:schemeClr val="bg1"/>
                </a:solidFill>
                <a:latin typeface="Aharoni" panose="02010803020104030203" pitchFamily="2" charset="-79"/>
                <a:cs typeface="Aharoni" panose="02010803020104030203" pitchFamily="2" charset="-79"/>
              </a:rPr>
              <a:t> 4:7-12</a:t>
            </a:r>
          </a:p>
        </p:txBody>
      </p:sp>
      <p:sp>
        <p:nvSpPr>
          <p:cNvPr id="11" name="TextBox 10">
            <a:extLst>
              <a:ext uri="{FF2B5EF4-FFF2-40B4-BE49-F238E27FC236}">
                <a16:creationId xmlns:a16="http://schemas.microsoft.com/office/drawing/2014/main" id="{DB6D284C-A2CD-4069-AD0A-BB0E2B25FAC7}"/>
              </a:ext>
            </a:extLst>
          </p:cNvPr>
          <p:cNvSpPr txBox="1"/>
          <p:nvPr/>
        </p:nvSpPr>
        <p:spPr>
          <a:xfrm>
            <a:off x="4555110" y="2271817"/>
            <a:ext cx="4725150" cy="646331"/>
          </a:xfrm>
          <a:prstGeom prst="rect">
            <a:avLst/>
          </a:prstGeom>
          <a:noFill/>
        </p:spPr>
        <p:txBody>
          <a:bodyPr wrap="square">
            <a:spAutoFit/>
          </a:bodyPr>
          <a:lstStyle/>
          <a:p>
            <a:r>
              <a:rPr lang="en-US" sz="3600" dirty="0">
                <a:solidFill>
                  <a:schemeClr val="bg1"/>
                </a:solidFill>
                <a:latin typeface="Aharoni" panose="02010803020104030203" pitchFamily="2" charset="-79"/>
                <a:cs typeface="Aharoni" panose="02010803020104030203" pitchFamily="2" charset="-79"/>
              </a:rPr>
              <a:t>GIFTS THAT ATTAIN</a:t>
            </a:r>
          </a:p>
        </p:txBody>
      </p:sp>
    </p:spTree>
    <p:extLst>
      <p:ext uri="{BB962C8B-B14F-4D97-AF65-F5344CB8AC3E}">
        <p14:creationId xmlns:p14="http://schemas.microsoft.com/office/powerpoint/2010/main" val="279347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50DD4B0B-7D3A-43D6-9782-FE9E9795675E}"/>
              </a:ext>
            </a:extLst>
          </p:cNvPr>
          <p:cNvSpPr/>
          <p:nvPr/>
        </p:nvSpPr>
        <p:spPr>
          <a:xfrm>
            <a:off x="452558" y="3492940"/>
            <a:ext cx="8238883" cy="169277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Ephesians 4:13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lgn="ct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until we all </a:t>
            </a: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attain</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to the unity of the faith and of the knowledge of the Son of God…</a:t>
            </a:r>
            <a:endParaRPr kumimoji="0" lang="en-US" sz="32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D31F2C1B-3691-4E48-975E-C8E23A5D75B1}"/>
              </a:ext>
            </a:extLst>
          </p:cNvPr>
          <p:cNvSpPr/>
          <p:nvPr/>
        </p:nvSpPr>
        <p:spPr>
          <a:xfrm>
            <a:off x="452558" y="1426993"/>
            <a:ext cx="8238883" cy="1692771"/>
          </a:xfrm>
          <a:prstGeom prst="rect">
            <a:avLst/>
          </a:prstGeom>
        </p:spPr>
        <p:txBody>
          <a:bodyPr wrap="square">
            <a:spAutoFit/>
          </a:bodyPr>
          <a:lstStyle/>
          <a:p>
            <a:pPr lvl="0" algn="ctr">
              <a:defRPr/>
            </a:pP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Ephesians 4:3</a:t>
            </a:r>
          </a:p>
          <a:p>
            <a:pPr lvl="0" algn="ctr">
              <a:defRP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lvl="0" algn="ctr">
              <a:defRP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eager to </a:t>
            </a:r>
            <a:r>
              <a:rPr lang="en-US" sz="32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maintain</a:t>
            </a: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 unity of the Spirit in the </a:t>
            </a:r>
          </a:p>
          <a:p>
            <a:pPr lvl="0" algn="ctr">
              <a:defRPr/>
            </a:pPr>
            <a:r>
              <a:rPr lang="en-US" sz="32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bond of peace. </a:t>
            </a:r>
          </a:p>
        </p:txBody>
      </p:sp>
    </p:spTree>
    <p:extLst>
      <p:ext uri="{BB962C8B-B14F-4D97-AF65-F5344CB8AC3E}">
        <p14:creationId xmlns:p14="http://schemas.microsoft.com/office/powerpoint/2010/main" val="276729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07F0F8E-41C0-430B-A855-4F1C3668D180}"/>
              </a:ext>
            </a:extLst>
          </p:cNvPr>
          <p:cNvSpPr/>
          <p:nvPr/>
        </p:nvSpPr>
        <p:spPr>
          <a:xfrm>
            <a:off x="510579" y="463537"/>
            <a:ext cx="8238883" cy="437042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Ephesians 4:7-10</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7</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But grace was given to </a:t>
            </a: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each one of us </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according to the measure of Christ's gift.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8</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Therefore it says,</a:t>
            </a:r>
          </a:p>
          <a:p>
            <a:pPr lvl="0"/>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“When he ascended on high he led a host of captives,</a:t>
            </a:r>
          </a:p>
          <a:p>
            <a:pPr lvl="0"/>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and he gave gifts to men.”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9</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(In saying, “He ascended,” what does it mean but that he had also 	descended into the lower regions, the earth?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10</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He who descended is the one who also ascended far above all the heavens, that he might fill all things.) </a:t>
            </a:r>
            <a:endParaRPr kumimoji="0" lang="en-US" sz="3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0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0B803B2E-11FA-4F55-81E8-CA5F161A5615}"/>
              </a:ext>
            </a:extLst>
          </p:cNvPr>
          <p:cNvSpPr/>
          <p:nvPr/>
        </p:nvSpPr>
        <p:spPr>
          <a:xfrm>
            <a:off x="370635" y="2367171"/>
            <a:ext cx="8518770" cy="2677656"/>
          </a:xfrm>
          <a:prstGeom prst="rect">
            <a:avLst/>
          </a:prstGeom>
        </p:spPr>
        <p:txBody>
          <a:bodyPr wrap="square">
            <a:spAutoFit/>
          </a:bodyPr>
          <a:lstStyle/>
          <a:p>
            <a:pPr algn="ctr"/>
            <a:r>
              <a:rPr lang="en-US" sz="4000" b="1" i="1" dirty="0">
                <a:solidFill>
                  <a:schemeClr val="bg1"/>
                </a:solidFill>
                <a:latin typeface="Arial Narrow" panose="020B0606020202030204" pitchFamily="34" charset="0"/>
                <a:cs typeface="Times New Roman" panose="02020603050405020304" pitchFamily="18" charset="0"/>
              </a:rPr>
              <a:t>All</a:t>
            </a:r>
            <a:r>
              <a:rPr lang="en-US" sz="4000" b="1" dirty="0">
                <a:solidFill>
                  <a:schemeClr val="bg1"/>
                </a:solidFill>
                <a:latin typeface="Arial Narrow" panose="020B0606020202030204" pitchFamily="34" charset="0"/>
                <a:cs typeface="Times New Roman" panose="02020603050405020304" pitchFamily="18" charset="0"/>
              </a:rPr>
              <a:t> Christians have been gifted and our gifts help to attain unity (v. 7). </a:t>
            </a:r>
          </a:p>
          <a:p>
            <a:pPr algn="ctr"/>
            <a:endParaRPr lang="en-US" sz="800" b="1" dirty="0">
              <a:solidFill>
                <a:schemeClr val="bg1"/>
              </a:solidFill>
              <a:latin typeface="Arial Narrow" panose="020B0606020202030204" pitchFamily="34" charset="0"/>
              <a:cs typeface="Times New Roman" panose="02020603050405020304" pitchFamily="18" charset="0"/>
            </a:endParaRPr>
          </a:p>
          <a:p>
            <a:pPr algn="ctr"/>
            <a:r>
              <a:rPr lang="en-US" sz="4000" dirty="0">
                <a:solidFill>
                  <a:schemeClr val="bg1"/>
                </a:solidFill>
                <a:latin typeface="Arial Narrow" panose="020B0606020202030204" pitchFamily="34" charset="0"/>
                <a:cs typeface="Times New Roman" panose="02020603050405020304" pitchFamily="18" charset="0"/>
              </a:rPr>
              <a:t>1 Pet. 4; Rom. 12; </a:t>
            </a:r>
          </a:p>
          <a:p>
            <a:pPr algn="ctr"/>
            <a:r>
              <a:rPr lang="en-US" sz="4000" dirty="0">
                <a:solidFill>
                  <a:schemeClr val="bg1"/>
                </a:solidFill>
                <a:latin typeface="Arial Narrow" panose="020B0606020202030204" pitchFamily="34" charset="0"/>
                <a:cs typeface="Times New Roman" panose="02020603050405020304" pitchFamily="18" charset="0"/>
              </a:rPr>
              <a:t>1 Cor. 12</a:t>
            </a:r>
            <a:endParaRPr lang="en-US" sz="4000" dirty="0">
              <a:solidFill>
                <a:schemeClr val="bg1"/>
              </a:solidFill>
            </a:endParaRPr>
          </a:p>
        </p:txBody>
      </p:sp>
    </p:spTree>
    <p:extLst>
      <p:ext uri="{BB962C8B-B14F-4D97-AF65-F5344CB8AC3E}">
        <p14:creationId xmlns:p14="http://schemas.microsoft.com/office/powerpoint/2010/main" val="38604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0B803B2E-11FA-4F55-81E8-CA5F161A5615}"/>
              </a:ext>
            </a:extLst>
          </p:cNvPr>
          <p:cNvSpPr/>
          <p:nvPr/>
        </p:nvSpPr>
        <p:spPr>
          <a:xfrm>
            <a:off x="456360" y="324059"/>
            <a:ext cx="8518770" cy="6832640"/>
          </a:xfrm>
          <a:prstGeom prst="rect">
            <a:avLst/>
          </a:prstGeom>
        </p:spPr>
        <p:txBody>
          <a:bodyPr wrap="square">
            <a:spAutoFit/>
          </a:bodyPr>
          <a:lstStyle/>
          <a:p>
            <a:r>
              <a:rPr lang="en-US" sz="3600" b="1" dirty="0">
                <a:solidFill>
                  <a:schemeClr val="bg1"/>
                </a:solidFill>
                <a:latin typeface="Arial Narrow" panose="020B0606020202030204" pitchFamily="34" charset="0"/>
                <a:cs typeface="Times New Roman" panose="02020603050405020304" pitchFamily="18" charset="0"/>
              </a:rPr>
              <a:t>Identifying Our Spiritual Gifts</a:t>
            </a:r>
          </a:p>
          <a:p>
            <a:endParaRPr lang="en-US" sz="800" b="1" dirty="0">
              <a:solidFill>
                <a:schemeClr val="bg1"/>
              </a:solidFill>
              <a:latin typeface="Arial Narrow" panose="020B0606020202030204" pitchFamily="34" charset="0"/>
              <a:cs typeface="Times New Roman" panose="02020603050405020304" pitchFamily="18" charset="0"/>
            </a:endParaRPr>
          </a:p>
          <a:p>
            <a:pPr marL="742950" indent="-742950">
              <a:buFont typeface="+mj-lt"/>
              <a:buAutoNum type="arabicPeriod"/>
            </a:pPr>
            <a:r>
              <a:rPr lang="en-US" sz="3000" b="1" dirty="0">
                <a:solidFill>
                  <a:schemeClr val="bg1"/>
                </a:solidFill>
                <a:latin typeface="Arial Narrow" panose="020B0606020202030204" pitchFamily="34" charset="0"/>
                <a:cs typeface="Times New Roman" panose="02020603050405020304" pitchFamily="18" charset="0"/>
              </a:rPr>
              <a:t>In what areas do you accel in daily life?</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Coach/teacher = leader/mentor</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Administrative tasks = organizer/planner</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Thinking of others = empathizer/encourager</a:t>
            </a:r>
          </a:p>
          <a:p>
            <a:pPr marL="1371600" lvl="2" indent="-457200">
              <a:buFontTx/>
              <a:buChar char="-"/>
            </a:pPr>
            <a:endParaRPr lang="en-US" sz="800" dirty="0">
              <a:solidFill>
                <a:schemeClr val="bg1"/>
              </a:solidFill>
              <a:latin typeface="Arial Narrow" panose="020B0606020202030204" pitchFamily="34" charset="0"/>
              <a:cs typeface="Times New Roman" panose="02020603050405020304" pitchFamily="18" charset="0"/>
            </a:endParaRPr>
          </a:p>
          <a:p>
            <a:pPr marL="742950" indent="-742950">
              <a:buFont typeface="+mj-lt"/>
              <a:buAutoNum type="arabicPeriod"/>
            </a:pPr>
            <a:r>
              <a:rPr lang="en-US" sz="3000" b="1" dirty="0">
                <a:solidFill>
                  <a:schemeClr val="bg1"/>
                </a:solidFill>
                <a:latin typeface="Arial Narrow" panose="020B0606020202030204" pitchFamily="34" charset="0"/>
                <a:cs typeface="Times New Roman" panose="02020603050405020304" pitchFamily="18" charset="0"/>
              </a:rPr>
              <a:t>What do others see in you that you may not?</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perceptive, thoughtful, relatable, </a:t>
            </a:r>
            <a:r>
              <a:rPr lang="en-US" sz="3000" dirty="0" err="1">
                <a:solidFill>
                  <a:schemeClr val="bg1"/>
                </a:solidFill>
                <a:latin typeface="Arial Narrow" panose="020B0606020202030204" pitchFamily="34" charset="0"/>
                <a:cs typeface="Times New Roman" panose="02020603050405020304" pitchFamily="18" charset="0"/>
              </a:rPr>
              <a:t>etc</a:t>
            </a:r>
            <a:r>
              <a:rPr lang="en-US" sz="3000" dirty="0">
                <a:solidFill>
                  <a:schemeClr val="bg1"/>
                </a:solidFill>
                <a:latin typeface="Arial Narrow" panose="020B0606020202030204" pitchFamily="34" charset="0"/>
                <a:cs typeface="Times New Roman" panose="02020603050405020304" pitchFamily="18" charset="0"/>
              </a:rPr>
              <a:t>… </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How can you become more self-aware of these and use them in the Kingdom?</a:t>
            </a:r>
          </a:p>
          <a:p>
            <a:pPr marL="1371600" lvl="2" indent="-457200">
              <a:buFontTx/>
              <a:buChar char="-"/>
            </a:pPr>
            <a:endParaRPr lang="en-US" sz="800" dirty="0">
              <a:solidFill>
                <a:schemeClr val="bg1"/>
              </a:solidFill>
              <a:latin typeface="Arial Narrow" panose="020B0606020202030204" pitchFamily="34" charset="0"/>
              <a:cs typeface="Times New Roman" panose="02020603050405020304" pitchFamily="18" charset="0"/>
            </a:endParaRPr>
          </a:p>
          <a:p>
            <a:pPr marL="742950" indent="-742950">
              <a:buFont typeface="+mj-lt"/>
              <a:buAutoNum type="arabicPeriod"/>
            </a:pPr>
            <a:r>
              <a:rPr lang="en-US" sz="3000" b="1" dirty="0">
                <a:solidFill>
                  <a:schemeClr val="bg1"/>
                </a:solidFill>
                <a:latin typeface="Arial Narrow" panose="020B0606020202030204" pitchFamily="34" charset="0"/>
                <a:cs typeface="Times New Roman" panose="02020603050405020304" pitchFamily="18" charset="0"/>
              </a:rPr>
              <a:t>What are your instinctual reactions?</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e.g. when the fine china breaks? </a:t>
            </a:r>
          </a:p>
          <a:p>
            <a:pPr marL="1371600" lvl="2" indent="-457200">
              <a:buFontTx/>
              <a:buChar char="-"/>
            </a:pPr>
            <a:r>
              <a:rPr lang="en-US" sz="3000" dirty="0">
                <a:solidFill>
                  <a:schemeClr val="bg1"/>
                </a:solidFill>
                <a:latin typeface="Arial Narrow" panose="020B0606020202030204" pitchFamily="34" charset="0"/>
                <a:cs typeface="Times New Roman" panose="02020603050405020304" pitchFamily="18" charset="0"/>
              </a:rPr>
              <a:t>Instruct? Empathize? Encourage? Give?</a:t>
            </a:r>
          </a:p>
          <a:p>
            <a:pPr algn="ctr"/>
            <a:endParaRPr lang="en-US" sz="4000" dirty="0">
              <a:solidFill>
                <a:schemeClr val="bg1"/>
              </a:solidFill>
            </a:endParaRPr>
          </a:p>
          <a:p>
            <a:pPr algn="ctr"/>
            <a:endParaRPr lang="en-US" sz="800" b="1" dirty="0">
              <a:solidFill>
                <a:schemeClr val="bg1"/>
              </a:solidFill>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8374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C77C0E6-5B90-488A-8E14-9DB2C566BA9E}"/>
              </a:ext>
            </a:extLst>
          </p:cNvPr>
          <p:cNvSpPr/>
          <p:nvPr/>
        </p:nvSpPr>
        <p:spPr>
          <a:xfrm>
            <a:off x="510579" y="472545"/>
            <a:ext cx="8238883"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Ephesians 4:11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11</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he gave the apostles, the prophets, the evangelists, the shepherds and teachers, </a:t>
            </a:r>
            <a:endParaRPr kumimoji="0" lang="en-US" sz="3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889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8E8D7D03-5A78-435B-B507-32EA9071C141}"/>
              </a:ext>
            </a:extLst>
          </p:cNvPr>
          <p:cNvSpPr/>
          <p:nvPr/>
        </p:nvSpPr>
        <p:spPr>
          <a:xfrm>
            <a:off x="510579" y="463537"/>
            <a:ext cx="8238883" cy="34470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0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Ephesians 2:19-21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1" dirty="0">
              <a:solidFill>
                <a:schemeClr val="bg1"/>
              </a:solidFill>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19</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So then you are no longer strangers and aliens, but you are fellow citizens with the saints and members of the household of God,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20</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built on the foundation of the apostles and prophets, Christ Jesus himself being the cornerstone, </a:t>
            </a:r>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21</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in whom the whole structure, being joined together, grows into a holy temple in the Lord. </a:t>
            </a:r>
            <a:endParaRPr kumimoji="0" lang="en-US" sz="3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597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6C77C0E6-5B90-488A-8E14-9DB2C566BA9E}"/>
              </a:ext>
            </a:extLst>
          </p:cNvPr>
          <p:cNvSpPr/>
          <p:nvPr/>
        </p:nvSpPr>
        <p:spPr>
          <a:xfrm>
            <a:off x="510579" y="472545"/>
            <a:ext cx="8238883"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rPr>
              <a:t>Ephesians 4:11-12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a:p>
            <a:pPr lvl="0"/>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11</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And he gave the apostles, the prophets, the evangelists, the shepherds and teachers, </a:t>
            </a:r>
            <a:endParaRPr kumimoji="0" lang="en-US" sz="3000" b="0" i="0" u="none" strike="noStrike" kern="1200" cap="none" spc="0" normalizeH="0" baseline="0" noProof="0" dirty="0">
              <a:ln>
                <a:noFill/>
              </a:ln>
              <a:solidFill>
                <a:schemeClr val="bg1"/>
              </a:solidFill>
              <a:effectLst/>
              <a:uLnTx/>
              <a:uFillTx/>
              <a:latin typeface="Arial Narrow" panose="020B0606020202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3BD362A-FF60-423C-8ADC-769939A1953D}"/>
              </a:ext>
            </a:extLst>
          </p:cNvPr>
          <p:cNvSpPr txBox="1"/>
          <p:nvPr/>
        </p:nvSpPr>
        <p:spPr>
          <a:xfrm>
            <a:off x="510579" y="1507886"/>
            <a:ext cx="8052349" cy="1015663"/>
          </a:xfrm>
          <a:prstGeom prst="rect">
            <a:avLst/>
          </a:prstGeom>
          <a:noFill/>
        </p:spPr>
        <p:txBody>
          <a:bodyPr wrap="square">
            <a:spAutoFit/>
          </a:bodyPr>
          <a:lstStyle/>
          <a:p>
            <a:r>
              <a:rPr lang="en-US" sz="3000"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12</a:t>
            </a:r>
            <a:r>
              <a:rPr lang="en-US" sz="3000" b="1" baseline="30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 </a:t>
            </a:r>
            <a:r>
              <a:rPr lang="en-US" sz="3000"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to equip the saints for the work of ministry, for building up the body of Christ, </a:t>
            </a:r>
            <a:endParaRPr lang="en-US" sz="3000" dirty="0">
              <a:solidFill>
                <a:schemeClr val="bg1"/>
              </a:solidFill>
            </a:endParaRPr>
          </a:p>
        </p:txBody>
      </p:sp>
    </p:spTree>
    <p:extLst>
      <p:ext uri="{BB962C8B-B14F-4D97-AF65-F5344CB8AC3E}">
        <p14:creationId xmlns:p14="http://schemas.microsoft.com/office/powerpoint/2010/main" val="421679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C5996-20C5-4DC2-BB13-6B44B8EB7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49D20607-E0F8-437F-9128-B3A0FF2D3515}"/>
              </a:ext>
            </a:extLst>
          </p:cNvPr>
          <p:cNvSpPr/>
          <p:nvPr/>
        </p:nvSpPr>
        <p:spPr>
          <a:xfrm>
            <a:off x="2286000" y="2767280"/>
            <a:ext cx="4572000" cy="1323439"/>
          </a:xfrm>
          <a:prstGeom prst="rect">
            <a:avLst/>
          </a:prstGeom>
        </p:spPr>
        <p:txBody>
          <a:bodyPr>
            <a:spAutoFit/>
          </a:bodyPr>
          <a:lstStyle/>
          <a:p>
            <a:pPr lvl="0" algn="ctr"/>
            <a:r>
              <a:rPr lang="en-US" sz="4000" b="1" dirty="0">
                <a:solidFill>
                  <a:schemeClr val="bg1"/>
                </a:solidFill>
                <a:latin typeface="Arial Narrow" panose="020B0606020202030204" pitchFamily="34" charset="0"/>
                <a:cs typeface="Times New Roman" panose="02020603050405020304" pitchFamily="18" charset="0"/>
              </a:rPr>
              <a:t>Equipping is a </a:t>
            </a:r>
          </a:p>
          <a:p>
            <a:pPr lvl="0" algn="ctr"/>
            <a:r>
              <a:rPr lang="en-US" sz="4000" b="1" dirty="0">
                <a:solidFill>
                  <a:schemeClr val="bg1"/>
                </a:solidFill>
                <a:latin typeface="Arial Narrow" panose="020B0606020202030204" pitchFamily="34" charset="0"/>
                <a:cs typeface="Times New Roman" panose="02020603050405020304" pitchFamily="18" charset="0"/>
              </a:rPr>
              <a:t>two-sided endeavor</a:t>
            </a:r>
            <a:endParaRPr lang="en-US" sz="4000" b="1" dirty="0">
              <a:solidFill>
                <a:schemeClr val="bg1"/>
              </a:solidFill>
            </a:endParaRPr>
          </a:p>
        </p:txBody>
      </p:sp>
    </p:spTree>
    <p:extLst>
      <p:ext uri="{BB962C8B-B14F-4D97-AF65-F5344CB8AC3E}">
        <p14:creationId xmlns:p14="http://schemas.microsoft.com/office/powerpoint/2010/main" val="134290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1301</TotalTime>
  <Words>653</Words>
  <Application>Microsoft Office PowerPoint</Application>
  <PresentationFormat>On-screen Show (4:3)</PresentationFormat>
  <Paragraphs>60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Aharoni</vt:lpstr>
      <vt:lpstr>Arial</vt:lpstr>
      <vt:lpstr>Arial Narrow</vt:lpstr>
      <vt:lpstr>Calibri</vt:lpstr>
      <vt:lpstr>Calibri Light</vt:lpstr>
      <vt:lpstr>Frontage Outline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East End</cp:lastModifiedBy>
  <cp:revision>7</cp:revision>
  <dcterms:created xsi:type="dcterms:W3CDTF">2021-01-02T17:37:06Z</dcterms:created>
  <dcterms:modified xsi:type="dcterms:W3CDTF">2021-01-03T16:31:59Z</dcterms:modified>
</cp:coreProperties>
</file>