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7" r:id="rId6"/>
    <p:sldId id="259" r:id="rId7"/>
    <p:sldId id="260" r:id="rId8"/>
    <p:sldId id="268" r:id="rId9"/>
    <p:sldId id="264" r:id="rId10"/>
    <p:sldId id="262" r:id="rId11"/>
    <p:sldId id="269" r:id="rId12"/>
    <p:sldId id="263" r:id="rId13"/>
    <p:sldId id="270"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61" d="100"/>
          <a:sy n="61" d="100"/>
        </p:scale>
        <p:origin x="27" y="10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53409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1422005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255352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78004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144306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300623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357553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10976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74624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70320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10EA5-D8AF-4A9B-8A9F-E5CC316C3F5D}" type="datetimeFigureOut">
              <a:rPr lang="en-US" smtClean="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D33CD-4121-4605-BB0A-82D2B4A2C02B}" type="slidenum">
              <a:rPr lang="en-US" smtClean="0"/>
              <a:t>‹#›</a:t>
            </a:fld>
            <a:endParaRPr lang="en-US" dirty="0"/>
          </a:p>
        </p:txBody>
      </p:sp>
    </p:spTree>
    <p:extLst>
      <p:ext uri="{BB962C8B-B14F-4D97-AF65-F5344CB8AC3E}">
        <p14:creationId xmlns:p14="http://schemas.microsoft.com/office/powerpoint/2010/main" val="343734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10EA5-D8AF-4A9B-8A9F-E5CC316C3F5D}" type="datetimeFigureOut">
              <a:rPr lang="en-US" smtClean="0"/>
              <a:t>1/31/2021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D33CD-4121-4605-BB0A-82D2B4A2C02B}" type="slidenum">
              <a:rPr lang="en-US" smtClean="0"/>
              <a:t>‹#›</a:t>
            </a:fld>
            <a:endParaRPr lang="en-US" dirty="0"/>
          </a:p>
        </p:txBody>
      </p:sp>
    </p:spTree>
    <p:extLst>
      <p:ext uri="{BB962C8B-B14F-4D97-AF65-F5344CB8AC3E}">
        <p14:creationId xmlns:p14="http://schemas.microsoft.com/office/powerpoint/2010/main" val="332563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406888-472A-4C77-BC0B-B17863854F27}"/>
              </a:ext>
            </a:extLst>
          </p:cNvPr>
          <p:cNvPicPr>
            <a:picLocks noChangeAspect="1"/>
          </p:cNvPicPr>
          <p:nvPr/>
        </p:nvPicPr>
        <p:blipFill rotWithShape="1">
          <a:blip r:embed="rId2">
            <a:extLst>
              <a:ext uri="{28A0092B-C50C-407E-A947-70E740481C1C}">
                <a14:useLocalDpi xmlns:a14="http://schemas.microsoft.com/office/drawing/2010/main" val="0"/>
              </a:ext>
            </a:extLst>
          </a:blip>
          <a:srcRect l="13848" r="12292" b="1520"/>
          <a:stretch/>
        </p:blipFill>
        <p:spPr>
          <a:xfrm>
            <a:off x="0" y="-1"/>
            <a:ext cx="9144000" cy="6858001"/>
          </a:xfrm>
          <a:prstGeom prst="rect">
            <a:avLst/>
          </a:prstGeom>
        </p:spPr>
      </p:pic>
    </p:spTree>
    <p:extLst>
      <p:ext uri="{BB962C8B-B14F-4D97-AF65-F5344CB8AC3E}">
        <p14:creationId xmlns:p14="http://schemas.microsoft.com/office/powerpoint/2010/main" val="133861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6771084"/>
          </a:xfrm>
          <a:prstGeom prst="rect">
            <a:avLst/>
          </a:prstGeom>
          <a:noFill/>
        </p:spPr>
        <p:txBody>
          <a:bodyPr wrap="square" rtlCol="0">
            <a:spAutoFit/>
          </a:bodyPr>
          <a:lstStyle/>
          <a:p>
            <a:r>
              <a:rPr lang="en-US" sz="3000" b="1" dirty="0">
                <a:latin typeface="Arial Narrow" panose="020B0606020202030204" pitchFamily="34" charset="0"/>
              </a:rPr>
              <a:t>1 Cor. 12:21-26</a:t>
            </a:r>
          </a:p>
          <a:p>
            <a:endParaRPr lang="en-US" sz="800" b="1" dirty="0">
              <a:latin typeface="Arial Narrow" panose="020B0606020202030204" pitchFamily="34" charset="0"/>
            </a:endParaRPr>
          </a:p>
          <a:p>
            <a:r>
              <a:rPr lang="en-US" sz="3000" baseline="30000" dirty="0">
                <a:latin typeface="Arial Narrow" panose="020B0606020202030204" pitchFamily="34" charset="0"/>
              </a:rPr>
              <a:t>21</a:t>
            </a:r>
            <a:r>
              <a:rPr lang="en-US" sz="3000" dirty="0">
                <a:latin typeface="Arial Narrow" panose="020B0606020202030204" pitchFamily="34" charset="0"/>
              </a:rPr>
              <a:t> The eye cannot say to the hand, “I have no need of you,” nor again the head to the feet, “I have no need of you.” </a:t>
            </a:r>
            <a:r>
              <a:rPr lang="en-US" sz="3000" baseline="30000" dirty="0">
                <a:latin typeface="Arial Narrow" panose="020B0606020202030204" pitchFamily="34" charset="0"/>
              </a:rPr>
              <a:t>22</a:t>
            </a:r>
            <a:r>
              <a:rPr lang="en-US" sz="3000" dirty="0">
                <a:latin typeface="Arial Narrow" panose="020B0606020202030204" pitchFamily="34" charset="0"/>
              </a:rPr>
              <a:t> On the contrary, the parts of the body that seem to be weaker are indispensable,</a:t>
            </a:r>
            <a:r>
              <a:rPr lang="en-US" sz="3000" baseline="30000" dirty="0">
                <a:latin typeface="Arial Narrow" panose="020B0606020202030204" pitchFamily="34" charset="0"/>
              </a:rPr>
              <a:t> 23 </a:t>
            </a:r>
            <a:r>
              <a:rPr lang="en-US" sz="3000" dirty="0">
                <a:latin typeface="Arial Narrow" panose="020B0606020202030204" pitchFamily="34" charset="0"/>
              </a:rPr>
              <a:t>and on those parts of the body that we think less honorable we bestow the greater honor, and our unpresentable parts are treated with greater modesty, </a:t>
            </a:r>
            <a:r>
              <a:rPr lang="en-US" sz="3000" baseline="30000" dirty="0">
                <a:latin typeface="Arial Narrow" panose="020B0606020202030204" pitchFamily="34" charset="0"/>
              </a:rPr>
              <a:t>24</a:t>
            </a:r>
            <a:r>
              <a:rPr lang="en-US" sz="3000" dirty="0">
                <a:latin typeface="Arial Narrow" panose="020B0606020202030204" pitchFamily="34" charset="0"/>
              </a:rPr>
              <a:t> which our more presentable parts do not require. But God has so composed the body, giving greater honor to the part that lacked it, </a:t>
            </a:r>
            <a:r>
              <a:rPr lang="en-US" sz="3000" baseline="30000" dirty="0">
                <a:latin typeface="Arial Narrow" panose="020B0606020202030204" pitchFamily="34" charset="0"/>
              </a:rPr>
              <a:t>25 </a:t>
            </a:r>
            <a:r>
              <a:rPr lang="en-US" sz="3000" dirty="0">
                <a:latin typeface="Arial Narrow" panose="020B0606020202030204" pitchFamily="34" charset="0"/>
              </a:rPr>
              <a:t>that there may be no division in the body, but that the members may have the same care for one another. </a:t>
            </a:r>
          </a:p>
          <a:p>
            <a:pPr marL="457200" indent="-457200">
              <a:buFont typeface="Arial" panose="020B0604020202020204" pitchFamily="34" charset="0"/>
              <a:buChar char="•"/>
            </a:pPr>
            <a:endParaRPr lang="en-US" sz="3200" b="1" dirty="0">
              <a:latin typeface="Arial Narrow" panose="020B0606020202030204" pitchFamily="34" charset="0"/>
            </a:endParaRPr>
          </a:p>
          <a:p>
            <a:pPr marL="457200" indent="-457200">
              <a:buFont typeface="Arial" panose="020B0604020202020204" pitchFamily="34" charset="0"/>
              <a:buChar char="•"/>
            </a:pPr>
            <a:endParaRPr lang="en-US" sz="2800" dirty="0">
              <a:latin typeface="Arial Narrow" panose="020B0606020202030204" pitchFamily="34" charset="0"/>
            </a:endParaRPr>
          </a:p>
        </p:txBody>
      </p:sp>
    </p:spTree>
    <p:extLst>
      <p:ext uri="{BB962C8B-B14F-4D97-AF65-F5344CB8AC3E}">
        <p14:creationId xmlns:p14="http://schemas.microsoft.com/office/powerpoint/2010/main" val="280166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4585871"/>
          </a:xfrm>
          <a:prstGeom prst="rect">
            <a:avLst/>
          </a:prstGeom>
          <a:noFill/>
        </p:spPr>
        <p:txBody>
          <a:bodyPr wrap="square" rtlCol="0">
            <a:spAutoFit/>
          </a:bodyPr>
          <a:lstStyle/>
          <a:p>
            <a:r>
              <a:rPr lang="en-US" sz="3600" b="1" dirty="0">
                <a:latin typeface="Arial Narrow" panose="020B0606020202030204" pitchFamily="34" charset="0"/>
              </a:rPr>
              <a:t>Why Are We Better Together?</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Proper Function of the Body (1 Cor. 12, 14; Rom. 12; Eph. 4)</a:t>
            </a:r>
          </a:p>
          <a:p>
            <a:pPr marL="457200" indent="-457200">
              <a:buFont typeface="Arial" panose="020B0604020202020204" pitchFamily="34" charset="0"/>
              <a:buChar char="•"/>
            </a:pPr>
            <a:endParaRPr lang="en-US" sz="800" b="1"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EVERY member matters!</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Members of the body are designed to work together.</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We are meant to share in the experiences of each other</a:t>
            </a:r>
            <a:endParaRPr lang="en-US" sz="2800" dirty="0">
              <a:latin typeface="Arial Narrow" panose="020B0606020202030204" pitchFamily="34" charset="0"/>
            </a:endParaRPr>
          </a:p>
        </p:txBody>
      </p:sp>
    </p:spTree>
    <p:extLst>
      <p:ext uri="{BB962C8B-B14F-4D97-AF65-F5344CB8AC3E}">
        <p14:creationId xmlns:p14="http://schemas.microsoft.com/office/powerpoint/2010/main" val="16562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10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1000"/>
                                        <p:tgtEl>
                                          <p:spTgt spid="4">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5632311"/>
          </a:xfrm>
          <a:prstGeom prst="rect">
            <a:avLst/>
          </a:prstGeom>
          <a:noFill/>
        </p:spPr>
        <p:txBody>
          <a:bodyPr wrap="square" rtlCol="0">
            <a:spAutoFit/>
          </a:bodyPr>
          <a:lstStyle/>
          <a:p>
            <a:r>
              <a:rPr lang="en-US" sz="3200" b="1" dirty="0">
                <a:latin typeface="Arial Narrow" panose="020B0606020202030204" pitchFamily="34" charset="0"/>
              </a:rPr>
              <a:t>1 Cor. 11:23-26</a:t>
            </a:r>
          </a:p>
          <a:p>
            <a:endParaRPr lang="en-US" sz="800" b="1" dirty="0">
              <a:latin typeface="Arial Narrow" panose="020B0606020202030204" pitchFamily="34" charset="0"/>
            </a:endParaRPr>
          </a:p>
          <a:p>
            <a:r>
              <a:rPr lang="en-US" sz="3200" baseline="30000" dirty="0">
                <a:latin typeface="Arial Narrow" panose="020B0606020202030204" pitchFamily="34" charset="0"/>
              </a:rPr>
              <a:t>23</a:t>
            </a:r>
            <a:r>
              <a:rPr lang="en-US" sz="3200" dirty="0">
                <a:latin typeface="Arial Narrow" panose="020B0606020202030204" pitchFamily="34" charset="0"/>
              </a:rPr>
              <a:t> For I received from the Lord what I also delivered to you, that the Lord Jesus on the night when he was betrayed took bread, </a:t>
            </a:r>
            <a:r>
              <a:rPr lang="en-US" sz="3200" baseline="30000" dirty="0">
                <a:latin typeface="Arial Narrow" panose="020B0606020202030204" pitchFamily="34" charset="0"/>
              </a:rPr>
              <a:t>24 </a:t>
            </a:r>
            <a:r>
              <a:rPr lang="en-US" sz="3200" dirty="0">
                <a:latin typeface="Arial Narrow" panose="020B0606020202030204" pitchFamily="34" charset="0"/>
              </a:rPr>
              <a:t>and when he had given thanks, he broke it, and said, “This is my body, which is for you. Do this in remembrance of me.” </a:t>
            </a:r>
            <a:r>
              <a:rPr lang="en-US" sz="3200" baseline="30000" dirty="0">
                <a:latin typeface="Arial Narrow" panose="020B0606020202030204" pitchFamily="34" charset="0"/>
              </a:rPr>
              <a:t>25</a:t>
            </a:r>
            <a:r>
              <a:rPr lang="en-US" sz="3200" dirty="0">
                <a:latin typeface="Arial Narrow" panose="020B0606020202030204" pitchFamily="34" charset="0"/>
              </a:rPr>
              <a:t> In the same way also he took the cup, after supper, saying, “This cup is the new covenant in my blood. Do this, as often as you drink it, in remembrance of me.” </a:t>
            </a:r>
            <a:r>
              <a:rPr lang="en-US" sz="3200" baseline="30000" dirty="0">
                <a:latin typeface="Arial Narrow" panose="020B0606020202030204" pitchFamily="34" charset="0"/>
              </a:rPr>
              <a:t>26</a:t>
            </a:r>
            <a:r>
              <a:rPr lang="en-US" sz="3200" dirty="0">
                <a:latin typeface="Arial Narrow" panose="020B0606020202030204" pitchFamily="34" charset="0"/>
              </a:rPr>
              <a:t> For as often as you eat this bread and drink the cup, you proclaim the Lord's death until he comes.</a:t>
            </a:r>
          </a:p>
        </p:txBody>
      </p:sp>
    </p:spTree>
    <p:extLst>
      <p:ext uri="{BB962C8B-B14F-4D97-AF65-F5344CB8AC3E}">
        <p14:creationId xmlns:p14="http://schemas.microsoft.com/office/powerpoint/2010/main" val="170804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4585871"/>
          </a:xfrm>
          <a:prstGeom prst="rect">
            <a:avLst/>
          </a:prstGeom>
          <a:noFill/>
        </p:spPr>
        <p:txBody>
          <a:bodyPr wrap="square" rtlCol="0">
            <a:spAutoFit/>
          </a:bodyPr>
          <a:lstStyle/>
          <a:p>
            <a:r>
              <a:rPr lang="en-US" sz="3600" b="1" dirty="0">
                <a:latin typeface="Arial Narrow" panose="020B0606020202030204" pitchFamily="34" charset="0"/>
              </a:rPr>
              <a:t>Why Are We Better Together?</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Our Proclamations</a:t>
            </a:r>
          </a:p>
          <a:p>
            <a:pPr marL="457200" indent="-457200">
              <a:buFont typeface="Arial" panose="020B0604020202020204" pitchFamily="34" charset="0"/>
              <a:buChar char="•"/>
            </a:pPr>
            <a:endParaRPr lang="en-US" sz="800" b="1"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We proclaim the Lord’s death (1 Cor. 11:26)</a:t>
            </a:r>
          </a:p>
          <a:p>
            <a:pPr marL="1371600" lvl="2" indent="-457200">
              <a:buFontTx/>
              <a:buChar char="-"/>
            </a:pPr>
            <a:r>
              <a:rPr lang="en-US" sz="3200" dirty="0">
                <a:latin typeface="Arial Narrow" panose="020B0606020202030204" pitchFamily="34" charset="0"/>
              </a:rPr>
              <a:t>the power of His blood (Eph. 1:7; Heb. 10:19)</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We proclaim the character of God </a:t>
            </a:r>
          </a:p>
          <a:p>
            <a:pPr marL="1371600" lvl="2" indent="-457200">
              <a:buFontTx/>
              <a:buChar char="-"/>
            </a:pPr>
            <a:r>
              <a:rPr lang="en-US" sz="3200" dirty="0">
                <a:latin typeface="Arial Narrow" panose="020B0606020202030204" pitchFamily="34" charset="0"/>
              </a:rPr>
              <a:t>His peace (1 Cor. 14:20-25, 33)</a:t>
            </a:r>
          </a:p>
          <a:p>
            <a:pPr marL="1371600" lvl="2" indent="-457200">
              <a:buFontTx/>
              <a:buChar char="-"/>
            </a:pPr>
            <a:r>
              <a:rPr lang="en-US" sz="3200" dirty="0">
                <a:latin typeface="Arial Narrow" panose="020B0606020202030204" pitchFamily="34" charset="0"/>
              </a:rPr>
              <a:t>His impartialness (James 2:1-7)</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What we proclaim matters! (1 Cor. 14:24-25)</a:t>
            </a:r>
            <a:endParaRPr lang="en-US" sz="2800" dirty="0">
              <a:latin typeface="Arial Narrow" panose="020B0606020202030204" pitchFamily="34" charset="0"/>
            </a:endParaRPr>
          </a:p>
        </p:txBody>
      </p:sp>
    </p:spTree>
    <p:extLst>
      <p:ext uri="{BB962C8B-B14F-4D97-AF65-F5344CB8AC3E}">
        <p14:creationId xmlns:p14="http://schemas.microsoft.com/office/powerpoint/2010/main" val="326074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10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1000"/>
                                        <p:tgtEl>
                                          <p:spTgt spid="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1000"/>
                                        <p:tgtEl>
                                          <p:spTgt spid="4">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1000"/>
                                        <p:tgtEl>
                                          <p:spTgt spid="4">
                                            <p:txEl>
                                              <p:pRg st="9" end="9"/>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fade">
                                      <p:cBhvr>
                                        <p:cTn id="25"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406888-472A-4C77-BC0B-B17863854F27}"/>
              </a:ext>
            </a:extLst>
          </p:cNvPr>
          <p:cNvPicPr>
            <a:picLocks noChangeAspect="1"/>
          </p:cNvPicPr>
          <p:nvPr/>
        </p:nvPicPr>
        <p:blipFill rotWithShape="1">
          <a:blip r:embed="rId2">
            <a:extLst>
              <a:ext uri="{28A0092B-C50C-407E-A947-70E740481C1C}">
                <a14:useLocalDpi xmlns:a14="http://schemas.microsoft.com/office/drawing/2010/main" val="0"/>
              </a:ext>
            </a:extLst>
          </a:blip>
          <a:srcRect l="13848" r="12292" b="1520"/>
          <a:stretch/>
        </p:blipFill>
        <p:spPr>
          <a:xfrm>
            <a:off x="0" y="-1"/>
            <a:ext cx="9144000" cy="6858001"/>
          </a:xfrm>
          <a:prstGeom prst="rect">
            <a:avLst/>
          </a:prstGeom>
        </p:spPr>
      </p:pic>
    </p:spTree>
    <p:extLst>
      <p:ext uri="{BB962C8B-B14F-4D97-AF65-F5344CB8AC3E}">
        <p14:creationId xmlns:p14="http://schemas.microsoft.com/office/powerpoint/2010/main" val="169925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4462760"/>
          </a:xfrm>
          <a:prstGeom prst="rect">
            <a:avLst/>
          </a:prstGeom>
          <a:noFill/>
        </p:spPr>
        <p:txBody>
          <a:bodyPr wrap="square" rtlCol="0">
            <a:spAutoFit/>
          </a:bodyPr>
          <a:lstStyle/>
          <a:p>
            <a:r>
              <a:rPr lang="en-US" sz="3600" b="1" dirty="0">
                <a:latin typeface="Arial Narrow" panose="020B0606020202030204" pitchFamily="34" charset="0"/>
              </a:rPr>
              <a:t>We Are Relational Beings</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Relationship with God                                           </a:t>
            </a:r>
            <a:r>
              <a:rPr lang="en-US" sz="3200" dirty="0">
                <a:latin typeface="Arial Narrow" panose="020B0606020202030204" pitchFamily="34" charset="0"/>
              </a:rPr>
              <a:t>Gen. 3:8a</a:t>
            </a:r>
          </a:p>
          <a:p>
            <a:pPr marL="457200" indent="-457200">
              <a:buFont typeface="Arial" panose="020B0604020202020204" pitchFamily="34" charset="0"/>
              <a:buChar char="•"/>
            </a:pPr>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Relationship with others                                    </a:t>
            </a:r>
            <a:r>
              <a:rPr lang="en-US" sz="3200" dirty="0">
                <a:latin typeface="Arial Narrow" panose="020B0606020202030204" pitchFamily="34" charset="0"/>
              </a:rPr>
              <a:t>Gen. 2:18; Eccl. 4:7-12</a:t>
            </a:r>
          </a:p>
          <a:p>
            <a:pPr marL="457200" indent="-457200">
              <a:buFont typeface="Arial" panose="020B0604020202020204" pitchFamily="34" charset="0"/>
              <a:buChar char="•"/>
            </a:pPr>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Isolation can be hazardous                                    </a:t>
            </a:r>
            <a:r>
              <a:rPr lang="en-US" sz="3200" dirty="0">
                <a:latin typeface="Arial Narrow" panose="020B0606020202030204" pitchFamily="34" charset="0"/>
              </a:rPr>
              <a:t>1 Kgs. 19:1-4, 10, 14</a:t>
            </a:r>
          </a:p>
          <a:p>
            <a:pPr marL="457200" indent="-457200">
              <a:buFont typeface="Arial" panose="020B0604020202020204" pitchFamily="34" charset="0"/>
              <a:buChar char="•"/>
            </a:pPr>
            <a:endParaRPr lang="en-US" sz="3200" b="1" dirty="0">
              <a:latin typeface="Arial Narrow" panose="020B0606020202030204" pitchFamily="34" charset="0"/>
            </a:endParaRPr>
          </a:p>
        </p:txBody>
      </p:sp>
    </p:spTree>
    <p:extLst>
      <p:ext uri="{BB962C8B-B14F-4D97-AF65-F5344CB8AC3E}">
        <p14:creationId xmlns:p14="http://schemas.microsoft.com/office/powerpoint/2010/main" val="25651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2369880"/>
          </a:xfrm>
          <a:prstGeom prst="rect">
            <a:avLst/>
          </a:prstGeom>
          <a:noFill/>
        </p:spPr>
        <p:txBody>
          <a:bodyPr wrap="square" rtlCol="0">
            <a:spAutoFit/>
          </a:bodyPr>
          <a:lstStyle/>
          <a:p>
            <a:r>
              <a:rPr lang="en-US" sz="3600" b="1" dirty="0">
                <a:latin typeface="Arial Narrow" panose="020B0606020202030204" pitchFamily="34" charset="0"/>
              </a:rPr>
              <a:t>God Desires His People to Be Together</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Under the Old and New Covenants                                         </a:t>
            </a:r>
            <a:r>
              <a:rPr lang="en-US" sz="3200" dirty="0">
                <a:latin typeface="Arial Narrow" panose="020B0606020202030204" pitchFamily="34" charset="0"/>
              </a:rPr>
              <a:t>Lev. 8, 9; Num. 10; Acts 2, 4, 6, 13, 15, 20; 1 Cor. 14, 16…)</a:t>
            </a:r>
          </a:p>
          <a:p>
            <a:pPr marL="457200" indent="-457200">
              <a:buFont typeface="Arial" panose="020B0604020202020204" pitchFamily="34" charset="0"/>
              <a:buChar char="•"/>
            </a:pPr>
            <a:endParaRPr lang="en-US" sz="800" b="1" dirty="0">
              <a:latin typeface="Arial Narrow" panose="020B0606020202030204" pitchFamily="34" charset="0"/>
            </a:endParaRPr>
          </a:p>
        </p:txBody>
      </p:sp>
    </p:spTree>
    <p:extLst>
      <p:ext uri="{BB962C8B-B14F-4D97-AF65-F5344CB8AC3E}">
        <p14:creationId xmlns:p14="http://schemas.microsoft.com/office/powerpoint/2010/main" val="20945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5509200"/>
          </a:xfrm>
          <a:prstGeom prst="rect">
            <a:avLst/>
          </a:prstGeom>
          <a:noFill/>
        </p:spPr>
        <p:txBody>
          <a:bodyPr wrap="square" rtlCol="0">
            <a:spAutoFit/>
          </a:bodyPr>
          <a:lstStyle/>
          <a:p>
            <a:r>
              <a:rPr lang="en-US" sz="3600" b="1" dirty="0">
                <a:latin typeface="Arial Narrow" panose="020B0606020202030204" pitchFamily="34" charset="0"/>
              </a:rPr>
              <a:t>Acts 2:42, 44, 46</a:t>
            </a:r>
          </a:p>
          <a:p>
            <a:endParaRPr lang="en-US" sz="800" b="1" dirty="0">
              <a:latin typeface="Arial Narrow" panose="020B0606020202030204" pitchFamily="34" charset="0"/>
            </a:endParaRPr>
          </a:p>
          <a:p>
            <a:r>
              <a:rPr lang="en-US" sz="3200" baseline="30000" dirty="0">
                <a:latin typeface="Arial Narrow" panose="020B0606020202030204" pitchFamily="34" charset="0"/>
              </a:rPr>
              <a:t>42</a:t>
            </a:r>
            <a:r>
              <a:rPr lang="en-US" sz="3200" dirty="0">
                <a:latin typeface="Arial Narrow" panose="020B0606020202030204" pitchFamily="34" charset="0"/>
              </a:rPr>
              <a:t> And they devoted themselves to the apostles' teaching and the fellowship, to the breaking of bread and the prayers.</a:t>
            </a:r>
          </a:p>
          <a:p>
            <a:endParaRPr lang="en-US" sz="800" dirty="0">
              <a:latin typeface="Arial Narrow" panose="020B0606020202030204" pitchFamily="34" charset="0"/>
            </a:endParaRPr>
          </a:p>
          <a:p>
            <a:r>
              <a:rPr lang="en-US" sz="3200" baseline="30000" dirty="0">
                <a:latin typeface="Arial Narrow" panose="020B0606020202030204" pitchFamily="34" charset="0"/>
              </a:rPr>
              <a:t>44</a:t>
            </a:r>
            <a:r>
              <a:rPr lang="en-US" sz="3200" dirty="0">
                <a:latin typeface="Arial Narrow" panose="020B0606020202030204" pitchFamily="34" charset="0"/>
              </a:rPr>
              <a:t> And all who believed were </a:t>
            </a:r>
            <a:r>
              <a:rPr lang="en-US" sz="3200" b="1" dirty="0">
                <a:latin typeface="Arial Narrow" panose="020B0606020202030204" pitchFamily="34" charset="0"/>
              </a:rPr>
              <a:t>together</a:t>
            </a:r>
            <a:r>
              <a:rPr lang="en-US" sz="3200" dirty="0">
                <a:latin typeface="Arial Narrow" panose="020B0606020202030204" pitchFamily="34" charset="0"/>
              </a:rPr>
              <a:t> and had all things in common. </a:t>
            </a:r>
          </a:p>
          <a:p>
            <a:endParaRPr lang="en-US" sz="800" dirty="0">
              <a:latin typeface="Arial Narrow" panose="020B0606020202030204" pitchFamily="34" charset="0"/>
            </a:endParaRPr>
          </a:p>
          <a:p>
            <a:r>
              <a:rPr lang="en-US" sz="3200" baseline="30000" dirty="0">
                <a:latin typeface="Arial Narrow" panose="020B0606020202030204" pitchFamily="34" charset="0"/>
              </a:rPr>
              <a:t>46</a:t>
            </a:r>
            <a:r>
              <a:rPr lang="en-US" sz="3200" dirty="0">
                <a:latin typeface="Arial Narrow" panose="020B0606020202030204" pitchFamily="34" charset="0"/>
              </a:rPr>
              <a:t> And day by day, attending the temple </a:t>
            </a:r>
            <a:r>
              <a:rPr lang="en-US" sz="3200" b="1" dirty="0">
                <a:latin typeface="Arial Narrow" panose="020B0606020202030204" pitchFamily="34" charset="0"/>
              </a:rPr>
              <a:t>together</a:t>
            </a:r>
            <a:r>
              <a:rPr lang="en-US" sz="3200" dirty="0">
                <a:latin typeface="Arial Narrow" panose="020B0606020202030204" pitchFamily="34" charset="0"/>
              </a:rPr>
              <a:t> and breaking bread in their homes, they received their food with glad and generous hearts</a:t>
            </a:r>
          </a:p>
          <a:p>
            <a:endParaRPr lang="en-US" sz="3600" b="1" dirty="0">
              <a:latin typeface="Arial Narrow" panose="020B0606020202030204" pitchFamily="34" charset="0"/>
            </a:endParaRPr>
          </a:p>
        </p:txBody>
      </p:sp>
    </p:spTree>
    <p:extLst>
      <p:ext uri="{BB962C8B-B14F-4D97-AF65-F5344CB8AC3E}">
        <p14:creationId xmlns:p14="http://schemas.microsoft.com/office/powerpoint/2010/main" val="180229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3970318"/>
          </a:xfrm>
          <a:prstGeom prst="rect">
            <a:avLst/>
          </a:prstGeom>
          <a:noFill/>
        </p:spPr>
        <p:txBody>
          <a:bodyPr wrap="square" rtlCol="0">
            <a:spAutoFit/>
          </a:bodyPr>
          <a:lstStyle/>
          <a:p>
            <a:r>
              <a:rPr lang="en-US" sz="3600" b="1" dirty="0">
                <a:latin typeface="Arial Narrow" panose="020B0606020202030204" pitchFamily="34" charset="0"/>
              </a:rPr>
              <a:t>God Desires His People to Be Together</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Under the Old and New Covenants                                         </a:t>
            </a:r>
            <a:r>
              <a:rPr lang="en-US" sz="3200" dirty="0">
                <a:latin typeface="Arial Narrow" panose="020B0606020202030204" pitchFamily="34" charset="0"/>
              </a:rPr>
              <a:t>Lev. 8, 9; Num. 10; Acts 2, 4, 6, 13, 15, 20; 1 Cor. 14, 16…)</a:t>
            </a:r>
          </a:p>
          <a:p>
            <a:pPr marL="457200" indent="-457200">
              <a:buFont typeface="Arial" panose="020B0604020202020204" pitchFamily="34" charset="0"/>
              <a:buChar char="•"/>
            </a:pPr>
            <a:endParaRPr lang="en-US" sz="800" dirty="0">
              <a:latin typeface="Arial Narrow" panose="020B0606020202030204" pitchFamily="34" charset="0"/>
            </a:endParaRPr>
          </a:p>
          <a:p>
            <a:pPr marL="457200" indent="-457200">
              <a:buFont typeface="Arial" panose="020B0604020202020204" pitchFamily="34" charset="0"/>
              <a:buChar char="•"/>
            </a:pPr>
            <a:r>
              <a:rPr lang="en-US" sz="3200" dirty="0">
                <a:latin typeface="Arial Narrow" panose="020B0606020202030204" pitchFamily="34" charset="0"/>
              </a:rPr>
              <a:t>Church – “an assembly; a gathering together”</a:t>
            </a:r>
          </a:p>
          <a:p>
            <a:pPr marL="914400" lvl="1" indent="-457200">
              <a:buFontTx/>
              <a:buChar char="-"/>
            </a:pPr>
            <a:r>
              <a:rPr lang="en-US" sz="3200" dirty="0">
                <a:latin typeface="Arial Narrow" panose="020B0606020202030204" pitchFamily="34" charset="0"/>
              </a:rPr>
              <a:t>The name defines what we are to do. </a:t>
            </a:r>
          </a:p>
          <a:p>
            <a:pPr lvl="1"/>
            <a:endParaRPr lang="en-US" sz="3200" dirty="0">
              <a:latin typeface="Arial Narrow" panose="020B0606020202030204" pitchFamily="34" charset="0"/>
            </a:endParaRPr>
          </a:p>
          <a:p>
            <a:pPr marL="457200" indent="-457200">
              <a:buFont typeface="Arial" panose="020B0604020202020204" pitchFamily="34" charset="0"/>
              <a:buChar char="•"/>
            </a:pPr>
            <a:endParaRPr lang="en-US" sz="800" b="1" dirty="0">
              <a:latin typeface="Arial Narrow" panose="020B0606020202030204" pitchFamily="34" charset="0"/>
            </a:endParaRPr>
          </a:p>
        </p:txBody>
      </p:sp>
    </p:spTree>
    <p:extLst>
      <p:ext uri="{BB962C8B-B14F-4D97-AF65-F5344CB8AC3E}">
        <p14:creationId xmlns:p14="http://schemas.microsoft.com/office/powerpoint/2010/main" val="26579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5078313"/>
          </a:xfrm>
          <a:prstGeom prst="rect">
            <a:avLst/>
          </a:prstGeom>
          <a:noFill/>
        </p:spPr>
        <p:txBody>
          <a:bodyPr wrap="square" rtlCol="0">
            <a:spAutoFit/>
          </a:bodyPr>
          <a:lstStyle/>
          <a:p>
            <a:r>
              <a:rPr lang="en-US" sz="3600" b="1" dirty="0">
                <a:latin typeface="Arial Narrow" panose="020B0606020202030204" pitchFamily="34" charset="0"/>
              </a:rPr>
              <a:t>Hebrews 10:22-25</a:t>
            </a:r>
          </a:p>
          <a:p>
            <a:r>
              <a:rPr lang="en-US" sz="3200" baseline="30000" dirty="0">
                <a:latin typeface="Arial Narrow" panose="020B0606020202030204" pitchFamily="34" charset="0"/>
              </a:rPr>
              <a:t>22</a:t>
            </a:r>
            <a:r>
              <a:rPr lang="en-US" sz="3200" dirty="0">
                <a:latin typeface="Arial Narrow" panose="020B0606020202030204" pitchFamily="34" charset="0"/>
              </a:rPr>
              <a:t> let us draw near with a true heart in full assurance of faith, with our hearts sprinkled clean from an evil conscience and our bodies washed with pure water. </a:t>
            </a:r>
            <a:r>
              <a:rPr lang="en-US" sz="3200" baseline="30000" dirty="0">
                <a:latin typeface="Arial Narrow" panose="020B0606020202030204" pitchFamily="34" charset="0"/>
              </a:rPr>
              <a:t>23</a:t>
            </a:r>
            <a:r>
              <a:rPr lang="en-US" sz="3200" dirty="0">
                <a:latin typeface="Arial Narrow" panose="020B0606020202030204" pitchFamily="34" charset="0"/>
              </a:rPr>
              <a:t> Let us hold fast the confession of our hope without wavering, for he who promised is faithful. </a:t>
            </a:r>
            <a:r>
              <a:rPr lang="en-US" sz="3200" baseline="30000" dirty="0">
                <a:latin typeface="Arial Narrow" panose="020B0606020202030204" pitchFamily="34" charset="0"/>
              </a:rPr>
              <a:t>24</a:t>
            </a:r>
            <a:r>
              <a:rPr lang="en-US" sz="3200" dirty="0">
                <a:latin typeface="Arial Narrow" panose="020B0606020202030204" pitchFamily="34" charset="0"/>
              </a:rPr>
              <a:t> And let us consider how to stir up one another to love and good works, </a:t>
            </a:r>
            <a:r>
              <a:rPr lang="en-US" sz="3200" baseline="30000" dirty="0">
                <a:latin typeface="Arial Narrow" panose="020B0606020202030204" pitchFamily="34" charset="0"/>
              </a:rPr>
              <a:t>25</a:t>
            </a:r>
            <a:r>
              <a:rPr lang="en-US" sz="3200" dirty="0">
                <a:latin typeface="Arial Narrow" panose="020B0606020202030204" pitchFamily="34" charset="0"/>
              </a:rPr>
              <a:t> not neglecting to meet together, as is the habit of some, but encouraging one another, and all the more as you see the Day drawing near.</a:t>
            </a:r>
            <a:endParaRPr lang="en-US" sz="2400" dirty="0">
              <a:latin typeface="Arial Narrow" panose="020B0606020202030204" pitchFamily="34" charset="0"/>
            </a:endParaRPr>
          </a:p>
        </p:txBody>
      </p:sp>
    </p:spTree>
    <p:extLst>
      <p:ext uri="{BB962C8B-B14F-4D97-AF65-F5344CB8AC3E}">
        <p14:creationId xmlns:p14="http://schemas.microsoft.com/office/powerpoint/2010/main" val="23920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1023854"/>
            <a:ext cx="8382751" cy="3970318"/>
          </a:xfrm>
          <a:prstGeom prst="rect">
            <a:avLst/>
          </a:prstGeom>
          <a:noFill/>
        </p:spPr>
        <p:txBody>
          <a:bodyPr wrap="square" rtlCol="0">
            <a:spAutoFit/>
          </a:bodyPr>
          <a:lstStyle/>
          <a:p>
            <a:r>
              <a:rPr lang="en-US" sz="3600" dirty="0">
                <a:latin typeface="Arial Narrow" panose="020B0606020202030204" pitchFamily="34" charset="0"/>
              </a:rPr>
              <a:t>“Take heed, then, often to come together to give thanks to God, and show forth His praise. For when you assemble frequently in the same place, the powers of Satan are destroyed, and the destruction at which he aims is prevented by the unity of your faith.”</a:t>
            </a:r>
          </a:p>
          <a:p>
            <a:endParaRPr lang="en-US" sz="800" dirty="0">
              <a:latin typeface="Arial Narrow" panose="020B0606020202030204" pitchFamily="34" charset="0"/>
            </a:endParaRPr>
          </a:p>
          <a:p>
            <a:pPr algn="r"/>
            <a:r>
              <a:rPr lang="en-US" sz="2800" dirty="0">
                <a:latin typeface="Arial Narrow" panose="020B0606020202030204" pitchFamily="34" charset="0"/>
              </a:rPr>
              <a:t>- Ignatius, </a:t>
            </a:r>
            <a:r>
              <a:rPr lang="en-US" sz="2800" i="1" dirty="0">
                <a:latin typeface="Arial Narrow" panose="020B0606020202030204" pitchFamily="34" charset="0"/>
              </a:rPr>
              <a:t>Epistle to the Ephesians, </a:t>
            </a:r>
            <a:r>
              <a:rPr lang="en-US" sz="2800" dirty="0">
                <a:latin typeface="Arial Narrow" panose="020B0606020202030204" pitchFamily="34" charset="0"/>
              </a:rPr>
              <a:t>Ch. 13</a:t>
            </a:r>
            <a:endParaRPr lang="en-US" sz="2000" dirty="0">
              <a:latin typeface="Arial Narrow" panose="020B0606020202030204" pitchFamily="34" charset="0"/>
            </a:endParaRPr>
          </a:p>
        </p:txBody>
      </p:sp>
    </p:spTree>
    <p:extLst>
      <p:ext uri="{BB962C8B-B14F-4D97-AF65-F5344CB8AC3E}">
        <p14:creationId xmlns:p14="http://schemas.microsoft.com/office/powerpoint/2010/main" val="37190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5016758"/>
          </a:xfrm>
          <a:prstGeom prst="rect">
            <a:avLst/>
          </a:prstGeom>
          <a:noFill/>
        </p:spPr>
        <p:txBody>
          <a:bodyPr wrap="square" rtlCol="0">
            <a:spAutoFit/>
          </a:bodyPr>
          <a:lstStyle/>
          <a:p>
            <a:r>
              <a:rPr lang="en-US" sz="3600" b="1" dirty="0">
                <a:latin typeface="Arial Narrow" panose="020B0606020202030204" pitchFamily="34" charset="0"/>
              </a:rPr>
              <a:t>Why Are We Better Together?</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Encouragement (Heb. 10:22-25)</a:t>
            </a:r>
          </a:p>
          <a:p>
            <a:pPr marL="457200" indent="-457200">
              <a:buFont typeface="Arial" panose="020B0604020202020204" pitchFamily="34" charset="0"/>
              <a:buChar char="•"/>
            </a:pPr>
            <a:endParaRPr lang="en-US" sz="800" b="1"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We motivate each other in the faith when we consider how to stir up one another.</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Encouragement, it’s fullest extent, is best accomplished when we’re together.</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Encouragement is fueled by an understanding that Jesus is coming soon (v. 25)</a:t>
            </a:r>
          </a:p>
          <a:p>
            <a:pPr marL="914400" lvl="1" indent="-457200">
              <a:buFontTx/>
              <a:buChar char="-"/>
            </a:pPr>
            <a:endParaRPr lang="en-US" sz="2800" dirty="0">
              <a:latin typeface="Arial Narrow" panose="020B0606020202030204" pitchFamily="34" charset="0"/>
            </a:endParaRPr>
          </a:p>
        </p:txBody>
      </p:sp>
    </p:spTree>
    <p:extLst>
      <p:ext uri="{BB962C8B-B14F-4D97-AF65-F5344CB8AC3E}">
        <p14:creationId xmlns:p14="http://schemas.microsoft.com/office/powerpoint/2010/main" val="30202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E5EF6-2F6F-47A8-9114-01E7F7A2BEE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 b="1"/>
          <a:stretch/>
        </p:blipFill>
        <p:spPr>
          <a:xfrm>
            <a:off x="-1" y="0"/>
            <a:ext cx="9144001" cy="6858000"/>
          </a:xfrm>
          <a:prstGeom prst="rect">
            <a:avLst/>
          </a:prstGeom>
        </p:spPr>
      </p:pic>
      <p:sp>
        <p:nvSpPr>
          <p:cNvPr id="4" name="TextBox 3">
            <a:extLst>
              <a:ext uri="{FF2B5EF4-FFF2-40B4-BE49-F238E27FC236}">
                <a16:creationId xmlns:a16="http://schemas.microsoft.com/office/drawing/2014/main" id="{9BEB1979-A5A5-4E80-B443-50C569C450B7}"/>
              </a:ext>
            </a:extLst>
          </p:cNvPr>
          <p:cNvSpPr txBox="1"/>
          <p:nvPr/>
        </p:nvSpPr>
        <p:spPr>
          <a:xfrm>
            <a:off x="274770" y="265762"/>
            <a:ext cx="8382751" cy="5016758"/>
          </a:xfrm>
          <a:prstGeom prst="rect">
            <a:avLst/>
          </a:prstGeom>
          <a:noFill/>
        </p:spPr>
        <p:txBody>
          <a:bodyPr wrap="square" rtlCol="0">
            <a:spAutoFit/>
          </a:bodyPr>
          <a:lstStyle/>
          <a:p>
            <a:r>
              <a:rPr lang="en-US" sz="3600" b="1" dirty="0">
                <a:latin typeface="Arial Narrow" panose="020B0606020202030204" pitchFamily="34" charset="0"/>
              </a:rPr>
              <a:t>Why Are We Better Together?</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Encouragement (Heb. 10:22-25)</a:t>
            </a:r>
          </a:p>
          <a:p>
            <a:pPr marL="457200" indent="-457200">
              <a:buFont typeface="Arial" panose="020B0604020202020204" pitchFamily="34" charset="0"/>
              <a:buChar char="•"/>
            </a:pPr>
            <a:endParaRPr lang="en-US" sz="800" b="1"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We motivate each other in the faith when we consider how to stir up one another.</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Encouragement, it’s fullest extent, is best accomplished when we’re together.</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Encouragement is fueled by an understanding that Jesus is coming soon (v. 25)</a:t>
            </a:r>
          </a:p>
          <a:p>
            <a:pPr marL="914400" lvl="1" indent="-457200">
              <a:buFontTx/>
              <a:buChar char="-"/>
            </a:pPr>
            <a:endParaRPr lang="en-US" sz="2800" dirty="0">
              <a:latin typeface="Arial Narrow" panose="020B0606020202030204" pitchFamily="34" charset="0"/>
            </a:endParaRPr>
          </a:p>
        </p:txBody>
      </p:sp>
    </p:spTree>
    <p:extLst>
      <p:ext uri="{BB962C8B-B14F-4D97-AF65-F5344CB8AC3E}">
        <p14:creationId xmlns:p14="http://schemas.microsoft.com/office/powerpoint/2010/main" val="23105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TotalTime>
  <Words>874</Words>
  <Application>Microsoft Office PowerPoint</Application>
  <PresentationFormat>On-screen Show (4:3)</PresentationFormat>
  <Paragraphs>73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10</cp:revision>
  <dcterms:created xsi:type="dcterms:W3CDTF">2021-01-31T11:04:25Z</dcterms:created>
  <dcterms:modified xsi:type="dcterms:W3CDTF">2021-01-31T15:25:21Z</dcterms:modified>
</cp:coreProperties>
</file>