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56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57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032BC2-8D52-4B03-9640-943ECE2D38E1}" v="1" dt="2020-12-13T15:17:55.6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18" y="-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EB9F-3F31-454B-B5BF-999E6F374B5D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288FA-A21D-47C6-B241-92D145A244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401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EB9F-3F31-454B-B5BF-999E6F374B5D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288FA-A21D-47C6-B241-92D145A244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59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EB9F-3F31-454B-B5BF-999E6F374B5D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288FA-A21D-47C6-B241-92D145A244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282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EB9F-3F31-454B-B5BF-999E6F374B5D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288FA-A21D-47C6-B241-92D145A244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590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EB9F-3F31-454B-B5BF-999E6F374B5D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288FA-A21D-47C6-B241-92D145A244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361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EB9F-3F31-454B-B5BF-999E6F374B5D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288FA-A21D-47C6-B241-92D145A244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38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EB9F-3F31-454B-B5BF-999E6F374B5D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288FA-A21D-47C6-B241-92D145A244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403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EB9F-3F31-454B-B5BF-999E6F374B5D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288FA-A21D-47C6-B241-92D145A244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175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EB9F-3F31-454B-B5BF-999E6F374B5D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288FA-A21D-47C6-B241-92D145A244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491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EB9F-3F31-454B-B5BF-999E6F374B5D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288FA-A21D-47C6-B241-92D145A244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403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EB9F-3F31-454B-B5BF-999E6F374B5D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288FA-A21D-47C6-B241-92D145A244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59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AEB9F-3F31-454B-B5BF-999E6F374B5D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288FA-A21D-47C6-B241-92D145A244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769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B3BF0DE6-8B41-4EB2-91B8-873F4EC891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021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B3BF0DE6-8B41-4EB2-91B8-873F4EC891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428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27048-BFEB-4A36-8EE8-AB691334BB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B00162-31EA-4D4E-A5CA-77621D3BD4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48E8C8-9851-46B0-B0DF-9A31ACBD80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524" y="-33005"/>
            <a:ext cx="9330548" cy="699791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4BA80E0-F48C-4AEC-B1EC-924AC849489A}"/>
              </a:ext>
            </a:extLst>
          </p:cNvPr>
          <p:cNvSpPr txBox="1"/>
          <p:nvPr/>
        </p:nvSpPr>
        <p:spPr>
          <a:xfrm>
            <a:off x="2257568" y="3871514"/>
            <a:ext cx="462886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spc="300" dirty="0">
                <a:solidFill>
                  <a:srgbClr val="7A5705"/>
                </a:solidFill>
                <a:latin typeface="Abadi" panose="020B0604020104020204" pitchFamily="34" charset="0"/>
                <a:ea typeface="Batang" panose="020B0503020000020004" pitchFamily="18" charset="-127"/>
              </a:rPr>
              <a:t>UNITY</a:t>
            </a:r>
            <a:endParaRPr lang="en-US" sz="9600" spc="300" dirty="0">
              <a:solidFill>
                <a:srgbClr val="7A5705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5A0A2EE-4C34-4A9A-977F-9C87FAFD68EF}"/>
              </a:ext>
            </a:extLst>
          </p:cNvPr>
          <p:cNvSpPr txBox="1"/>
          <p:nvPr/>
        </p:nvSpPr>
        <p:spPr>
          <a:xfrm>
            <a:off x="2209800" y="5089306"/>
            <a:ext cx="4724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spc="300" dirty="0">
                <a:latin typeface="Abadi" panose="020B0604020104020204" pitchFamily="34" charset="0"/>
                <a:ea typeface="Batang" panose="020B0503020000020004" pitchFamily="18" charset="-127"/>
              </a:rPr>
              <a:t>IN THE BODY</a:t>
            </a:r>
            <a:endParaRPr lang="en-US" sz="36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DF313B4-B7CC-403A-8DA9-885F8FF453CE}"/>
              </a:ext>
            </a:extLst>
          </p:cNvPr>
          <p:cNvSpPr txBox="1"/>
          <p:nvPr/>
        </p:nvSpPr>
        <p:spPr>
          <a:xfrm>
            <a:off x="2209800" y="5819611"/>
            <a:ext cx="4724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spc="600" dirty="0">
                <a:latin typeface="Abadi" panose="020B0604020104020204" pitchFamily="34" charset="0"/>
                <a:ea typeface="Batang" panose="020B0503020000020004" pitchFamily="18" charset="-127"/>
              </a:rPr>
              <a:t>EPHESIANS 4:1-3</a:t>
            </a:r>
            <a:endParaRPr lang="en-US" sz="2000" spc="600" dirty="0"/>
          </a:p>
        </p:txBody>
      </p:sp>
    </p:spTree>
    <p:extLst>
      <p:ext uri="{BB962C8B-B14F-4D97-AF65-F5344CB8AC3E}">
        <p14:creationId xmlns:p14="http://schemas.microsoft.com/office/powerpoint/2010/main" val="1710059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pattern&#10;&#10;Description automatically generated">
            <a:extLst>
              <a:ext uri="{FF2B5EF4-FFF2-40B4-BE49-F238E27FC236}">
                <a16:creationId xmlns:a16="http://schemas.microsoft.com/office/drawing/2014/main" id="{3549B8B5-4977-429B-B27D-7EA251E183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5660" y="-1"/>
            <a:ext cx="9389660" cy="704224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4828AA0-C1F4-4DC4-8547-C3225103D395}"/>
              </a:ext>
            </a:extLst>
          </p:cNvPr>
          <p:cNvSpPr/>
          <p:nvPr/>
        </p:nvSpPr>
        <p:spPr>
          <a:xfrm>
            <a:off x="261413" y="1020436"/>
            <a:ext cx="8375513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17:20-23</a:t>
            </a:r>
          </a:p>
          <a:p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1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</a:t>
            </a:r>
            <a:r>
              <a:rPr lang="en-US" sz="3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“I do not ask for these only, but also for those who will believe in me through their word, </a:t>
            </a:r>
            <a:r>
              <a:rPr lang="en-US" sz="31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</a:t>
            </a:r>
            <a:r>
              <a:rPr lang="en-US" sz="3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that they may all be one, just as you, Father, are in me, and I in you, that they also may be in us, so that the world may believe that you have sent me. </a:t>
            </a:r>
            <a:r>
              <a:rPr lang="en-US" sz="31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</a:t>
            </a:r>
            <a:r>
              <a:rPr lang="en-US" sz="3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glory that you have given me I have given to them, that they may be one even as we are one, </a:t>
            </a:r>
            <a:r>
              <a:rPr lang="en-US" sz="31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</a:t>
            </a:r>
            <a:r>
              <a:rPr lang="en-US" sz="3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in them and you in me, that they may become perfectly one, so that the world may know that you sent me and loved them even as you loved me. </a:t>
            </a:r>
          </a:p>
        </p:txBody>
      </p:sp>
    </p:spTree>
    <p:extLst>
      <p:ext uri="{BB962C8B-B14F-4D97-AF65-F5344CB8AC3E}">
        <p14:creationId xmlns:p14="http://schemas.microsoft.com/office/powerpoint/2010/main" val="113969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pattern&#10;&#10;Description automatically generated">
            <a:extLst>
              <a:ext uri="{FF2B5EF4-FFF2-40B4-BE49-F238E27FC236}">
                <a16:creationId xmlns:a16="http://schemas.microsoft.com/office/drawing/2014/main" id="{3549B8B5-4977-429B-B27D-7EA251E183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5660" y="-1"/>
            <a:ext cx="9389660" cy="704224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82F1F08-4673-40D7-BF04-F2ABB25CB77E}"/>
              </a:ext>
            </a:extLst>
          </p:cNvPr>
          <p:cNvSpPr/>
          <p:nvPr/>
        </p:nvSpPr>
        <p:spPr>
          <a:xfrm>
            <a:off x="164836" y="891167"/>
            <a:ext cx="8238883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4:1-3</a:t>
            </a:r>
          </a:p>
          <a:p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3200" b="1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therefore, a prisoner for the Lord, urge you to walk in a manner worthy of the calling to which you have been called, </a:t>
            </a:r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200" b="1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all humility and gentleness, with patience, bearing with one another in love, </a:t>
            </a:r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3200" b="1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eager to maintain the unity of the Spirit in the bond of peace.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2E069C-C9B3-4E66-A7A1-D2AFC725B5F6}"/>
              </a:ext>
            </a:extLst>
          </p:cNvPr>
          <p:cNvSpPr/>
          <p:nvPr/>
        </p:nvSpPr>
        <p:spPr>
          <a:xfrm>
            <a:off x="1132764" y="4738142"/>
            <a:ext cx="676149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We’ve been called into the family of God!</a:t>
            </a:r>
          </a:p>
          <a:p>
            <a:pPr algn="ctr"/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000" dirty="0">
                <a:latin typeface="Arial Narrow" panose="020B0606020202030204" pitchFamily="34" charset="0"/>
                <a:cs typeface="Times New Roman" panose="02020603050405020304" pitchFamily="18" charset="0"/>
              </a:rPr>
              <a:t>Eph. 2:19; Jn. 1:12; 1 Jn. 3:1-2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178418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pattern&#10;&#10;Description automatically generated">
            <a:extLst>
              <a:ext uri="{FF2B5EF4-FFF2-40B4-BE49-F238E27FC236}">
                <a16:creationId xmlns:a16="http://schemas.microsoft.com/office/drawing/2014/main" id="{3549B8B5-4977-429B-B27D-7EA251E183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5660" y="-1"/>
            <a:ext cx="9389660" cy="704224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82F1F08-4673-40D7-BF04-F2ABB25CB77E}"/>
              </a:ext>
            </a:extLst>
          </p:cNvPr>
          <p:cNvSpPr/>
          <p:nvPr/>
        </p:nvSpPr>
        <p:spPr>
          <a:xfrm>
            <a:off x="164836" y="891167"/>
            <a:ext cx="8238883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4:1-3</a:t>
            </a:r>
          </a:p>
          <a:p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3200" b="1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therefore, a prisoner for the Lord, urge you to walk in a manner worthy of the calling to which you have been called, </a:t>
            </a:r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200" b="1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all humility and gentleness, with patience, bearing with one another in love, </a:t>
            </a:r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3200" b="1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eager to maintain the unity of the Spirit in the bond of peace. 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07ECD2-2EBB-4D1B-BF28-543C7D53DCA8}"/>
              </a:ext>
            </a:extLst>
          </p:cNvPr>
          <p:cNvSpPr/>
          <p:nvPr/>
        </p:nvSpPr>
        <p:spPr>
          <a:xfrm>
            <a:off x="134154" y="4797282"/>
            <a:ext cx="863003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united with other believers at our conversion</a:t>
            </a:r>
          </a:p>
          <a:p>
            <a:pPr algn="ctr"/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000" dirty="0">
                <a:latin typeface="Arial Narrow" panose="020B0606020202030204" pitchFamily="34" charset="0"/>
                <a:cs typeface="Times New Roman" panose="02020603050405020304" pitchFamily="18" charset="0"/>
              </a:rPr>
              <a:t>Acts 2:41; Eph. 1:5; 2:14; Gal. 3:28; 1 Cor. 12:13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144094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pattern&#10;&#10;Description automatically generated">
            <a:extLst>
              <a:ext uri="{FF2B5EF4-FFF2-40B4-BE49-F238E27FC236}">
                <a16:creationId xmlns:a16="http://schemas.microsoft.com/office/drawing/2014/main" id="{3549B8B5-4977-429B-B27D-7EA251E183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5660" y="-1"/>
            <a:ext cx="9389660" cy="704224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82F1F08-4673-40D7-BF04-F2ABB25CB77E}"/>
              </a:ext>
            </a:extLst>
          </p:cNvPr>
          <p:cNvSpPr/>
          <p:nvPr/>
        </p:nvSpPr>
        <p:spPr>
          <a:xfrm>
            <a:off x="164836" y="891167"/>
            <a:ext cx="8238883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4:1-3</a:t>
            </a:r>
          </a:p>
          <a:p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3200" b="1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therefore, a prisoner for the Lord, urge you to walk in a manner worthy of the calling to which you have been called, </a:t>
            </a:r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200" b="1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all humility and gentleness, with patience, bearing with one another in love, </a:t>
            </a:r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3200" b="1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eager to maintain the unity of the Spirit in the bond of peace. 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1D92C6-BEE0-4AE5-A107-27597C846B02}"/>
              </a:ext>
            </a:extLst>
          </p:cNvPr>
          <p:cNvSpPr txBox="1"/>
          <p:nvPr/>
        </p:nvSpPr>
        <p:spPr>
          <a:xfrm>
            <a:off x="211540" y="4844711"/>
            <a:ext cx="855714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expects us to maintain unity (v. 3)!</a:t>
            </a:r>
          </a:p>
          <a:p>
            <a:pPr algn="ctr"/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>
                <a:latin typeface="Arial Narrow" panose="020B0606020202030204" pitchFamily="34" charset="0"/>
                <a:cs typeface="Times New Roman" panose="02020603050405020304" pitchFamily="18" charset="0"/>
              </a:rPr>
              <a:t>Phil. 2:2; 1 Pet. 3:8; 1 Cor. 1:10; 2 Cor. 13:11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93718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pattern&#10;&#10;Description automatically generated">
            <a:extLst>
              <a:ext uri="{FF2B5EF4-FFF2-40B4-BE49-F238E27FC236}">
                <a16:creationId xmlns:a16="http://schemas.microsoft.com/office/drawing/2014/main" id="{3549B8B5-4977-429B-B27D-7EA251E183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5660" y="-1"/>
            <a:ext cx="9389660" cy="704224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38FBABC-85CD-4D3B-A394-767D0A7D1C22}"/>
              </a:ext>
            </a:extLst>
          </p:cNvPr>
          <p:cNvSpPr/>
          <p:nvPr/>
        </p:nvSpPr>
        <p:spPr>
          <a:xfrm>
            <a:off x="420713" y="1625798"/>
            <a:ext cx="8238883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THREATS TO UNITY</a:t>
            </a:r>
          </a:p>
          <a:p>
            <a:pPr algn="ctr"/>
            <a:endParaRPr lang="en-US" sz="7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7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Differences in age, spiritual maturity, life experiences, personalities</a:t>
            </a:r>
          </a:p>
          <a:p>
            <a:pPr algn="ctr"/>
            <a:endParaRPr lang="en-US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Debates over judgements, opinions, or traditions</a:t>
            </a:r>
          </a:p>
          <a:p>
            <a:pPr algn="ctr"/>
            <a:endParaRPr lang="en-US" sz="14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“Color of the carpet” issues</a:t>
            </a:r>
          </a:p>
          <a:p>
            <a:pPr algn="ctr"/>
            <a:r>
              <a:rPr lang="en-US" sz="2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 times</a:t>
            </a:r>
          </a:p>
          <a:p>
            <a:pPr algn="ctr"/>
            <a:r>
              <a:rPr lang="en-US" sz="2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Building aesthetics</a:t>
            </a:r>
          </a:p>
          <a:p>
            <a:pPr algn="ctr"/>
            <a:r>
              <a:rPr lang="en-US" sz="2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Etc…</a:t>
            </a:r>
          </a:p>
          <a:p>
            <a:pPr marL="457200" indent="-457200" algn="r">
              <a:buFontTx/>
              <a:buChar char="-"/>
            </a:pPr>
            <a:endParaRPr lang="en-US" sz="32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endParaRPr lang="en-US" sz="3200" b="1" i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740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25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pattern&#10;&#10;Description automatically generated">
            <a:extLst>
              <a:ext uri="{FF2B5EF4-FFF2-40B4-BE49-F238E27FC236}">
                <a16:creationId xmlns:a16="http://schemas.microsoft.com/office/drawing/2014/main" id="{3549B8B5-4977-429B-B27D-7EA251E183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5660" y="-1"/>
            <a:ext cx="9389660" cy="704224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14200E3-2304-454E-A65F-605664F1383D}"/>
              </a:ext>
            </a:extLst>
          </p:cNvPr>
          <p:cNvSpPr/>
          <p:nvPr/>
        </p:nvSpPr>
        <p:spPr>
          <a:xfrm>
            <a:off x="192131" y="882069"/>
            <a:ext cx="8238883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4:1-3</a:t>
            </a:r>
          </a:p>
          <a:p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3200" b="1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therefore, a prisoner for the Lord, urge you to walk in a manner worthy of the calling to which you have been called, </a:t>
            </a:r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200" b="1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all humility and gentleness, with patience, bearing with one another in love, </a:t>
            </a:r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3200" b="1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eager to maintain the unity of the Spirit in the bond of peace. 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61BE16-CE1D-4F23-AD7E-DC0DCCE918FC}"/>
              </a:ext>
            </a:extLst>
          </p:cNvPr>
          <p:cNvSpPr/>
          <p:nvPr/>
        </p:nvSpPr>
        <p:spPr>
          <a:xfrm>
            <a:off x="1424354" y="4876218"/>
            <a:ext cx="62952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b="1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Proper doctrine (vv. 4-6) </a:t>
            </a:r>
            <a:r>
              <a:rPr lang="en-US" sz="3200" b="1" i="1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US" sz="3200" b="1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attitude (v. 2) are essential for unity</a:t>
            </a:r>
          </a:p>
          <a:p>
            <a:pPr lvl="0" algn="ctr"/>
            <a:endParaRPr lang="en-US" sz="800" b="1" dirty="0">
              <a:solidFill>
                <a:prstClr val="black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668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pattern&#10;&#10;Description automatically generated">
            <a:extLst>
              <a:ext uri="{FF2B5EF4-FFF2-40B4-BE49-F238E27FC236}">
                <a16:creationId xmlns:a16="http://schemas.microsoft.com/office/drawing/2014/main" id="{3549B8B5-4977-429B-B27D-7EA251E183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5660" y="-1"/>
            <a:ext cx="9389660" cy="704224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FDD8F6F-A293-49A9-BEF6-81A82B4208F4}"/>
              </a:ext>
            </a:extLst>
          </p:cNvPr>
          <p:cNvSpPr/>
          <p:nvPr/>
        </p:nvSpPr>
        <p:spPr>
          <a:xfrm>
            <a:off x="219427" y="274078"/>
            <a:ext cx="8238883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CHARACTERISTICS </a:t>
            </a:r>
          </a:p>
          <a:p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UNITED</a:t>
            </a:r>
          </a:p>
          <a:p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200" b="1" i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Humility</a:t>
            </a:r>
          </a:p>
          <a:p>
            <a:pPr algn="r"/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20:19; Col. 3:12; Phil. 2:3; 1 Pet. 5:5</a:t>
            </a:r>
          </a:p>
          <a:p>
            <a:pPr algn="r"/>
            <a:endParaRPr lang="en-US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Gentleness</a:t>
            </a:r>
          </a:p>
          <a:p>
            <a:pPr algn="r"/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Matt. 11:29; Gal. 5:23; 1 Tim. 6:11; Titus 3:2</a:t>
            </a:r>
          </a:p>
          <a:p>
            <a:pPr algn="r"/>
            <a:endParaRPr lang="en-US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Patience (Longsuffering)</a:t>
            </a:r>
          </a:p>
          <a:p>
            <a:pPr algn="r"/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Gal. 5:22; 1 Tim. 1:16; Col. 1:10-11</a:t>
            </a:r>
          </a:p>
          <a:p>
            <a:pPr algn="r"/>
            <a:endParaRPr lang="en-US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Bearing w/ one another in love</a:t>
            </a:r>
            <a:endParaRPr lang="en-US" sz="3200" b="1" i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Col. 3:13; 1 Cor. 13:7 </a:t>
            </a:r>
          </a:p>
          <a:p>
            <a:pPr algn="r"/>
            <a:endParaRPr lang="en-US" sz="3200" b="1" i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3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25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25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25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pattern&#10;&#10;Description automatically generated">
            <a:extLst>
              <a:ext uri="{FF2B5EF4-FFF2-40B4-BE49-F238E27FC236}">
                <a16:creationId xmlns:a16="http://schemas.microsoft.com/office/drawing/2014/main" id="{3549B8B5-4977-429B-B27D-7EA251E183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5660" y="-1"/>
            <a:ext cx="9389660" cy="704224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4DBC467-8626-4349-9AA5-C58FEA33DBE9}"/>
              </a:ext>
            </a:extLst>
          </p:cNvPr>
          <p:cNvSpPr/>
          <p:nvPr/>
        </p:nvSpPr>
        <p:spPr>
          <a:xfrm>
            <a:off x="291018" y="1581626"/>
            <a:ext cx="831630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Corinthians 13:4-5</a:t>
            </a:r>
          </a:p>
          <a:p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Love is patient and kind; love does not envy or boast; it is not arrogant </a:t>
            </a:r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rude. It does not insist on its own way; it is not irritable or resentful…</a:t>
            </a:r>
          </a:p>
        </p:txBody>
      </p:sp>
    </p:spTree>
    <p:extLst>
      <p:ext uri="{BB962C8B-B14F-4D97-AF65-F5344CB8AC3E}">
        <p14:creationId xmlns:p14="http://schemas.microsoft.com/office/powerpoint/2010/main" val="148981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pattern&#10;&#10;Description automatically generated">
            <a:extLst>
              <a:ext uri="{FF2B5EF4-FFF2-40B4-BE49-F238E27FC236}">
                <a16:creationId xmlns:a16="http://schemas.microsoft.com/office/drawing/2014/main" id="{3549B8B5-4977-429B-B27D-7EA251E183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5660" y="-1"/>
            <a:ext cx="9389660" cy="704224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4FAE1B6-C194-4EF0-B35A-837DA576D07D}"/>
              </a:ext>
            </a:extLst>
          </p:cNvPr>
          <p:cNvSpPr/>
          <p:nvPr/>
        </p:nvSpPr>
        <p:spPr>
          <a:xfrm>
            <a:off x="252391" y="1636217"/>
            <a:ext cx="823888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Colossians 3:12-14</a:t>
            </a:r>
          </a:p>
          <a:p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Put on then, as God's chosen ones, holy and beloved, compassionate hearts, kindness, humility, meekness, and patience,</a:t>
            </a:r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bearing with one another and, if one has a complaint against another, forgiving each other; as the Lord has forgiven you, so you also must forgive.</a:t>
            </a:r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above all these put on love, which binds everything together in perfect harmony.</a:t>
            </a:r>
          </a:p>
        </p:txBody>
      </p:sp>
    </p:spTree>
    <p:extLst>
      <p:ext uri="{BB962C8B-B14F-4D97-AF65-F5344CB8AC3E}">
        <p14:creationId xmlns:p14="http://schemas.microsoft.com/office/powerpoint/2010/main" val="293623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2677</TotalTime>
  <Words>697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Abadi</vt:lpstr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7</cp:revision>
  <dcterms:created xsi:type="dcterms:W3CDTF">2020-12-11T18:16:19Z</dcterms:created>
  <dcterms:modified xsi:type="dcterms:W3CDTF">2020-12-13T15:18:29Z</dcterms:modified>
</cp:coreProperties>
</file>