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62" r:id="rId5"/>
    <p:sldId id="263" r:id="rId6"/>
    <p:sldId id="264" r:id="rId7"/>
    <p:sldId id="265" r:id="rId8"/>
    <p:sldId id="266" r:id="rId9"/>
    <p:sldId id="269" r:id="rId10"/>
    <p:sldId id="268"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2" autoAdjust="0"/>
    <p:restoredTop sz="94660"/>
  </p:normalViewPr>
  <p:slideViewPr>
    <p:cSldViewPr snapToGrid="0">
      <p:cViewPr varScale="1">
        <p:scale>
          <a:sx n="105" d="100"/>
          <a:sy n="105" d="100"/>
        </p:scale>
        <p:origin x="615"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770B9C-2BC8-4649-9BED-2A058DEF88F2}"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4165372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70B9C-2BC8-4649-9BED-2A058DEF88F2}"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148528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70B9C-2BC8-4649-9BED-2A058DEF88F2}"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1385106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70B9C-2BC8-4649-9BED-2A058DEF88F2}"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47069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770B9C-2BC8-4649-9BED-2A058DEF88F2}"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2258636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770B9C-2BC8-4649-9BED-2A058DEF88F2}"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416897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770B9C-2BC8-4649-9BED-2A058DEF88F2}" type="datetimeFigureOut">
              <a:rPr lang="en-US" smtClean="0"/>
              <a:t>12/13/2020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1728869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770B9C-2BC8-4649-9BED-2A058DEF88F2}" type="datetimeFigureOut">
              <a:rPr lang="en-US" smtClean="0"/>
              <a:t>12/13/2020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2674714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70B9C-2BC8-4649-9BED-2A058DEF88F2}" type="datetimeFigureOut">
              <a:rPr lang="en-US" smtClean="0"/>
              <a:t>12/13/2020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351015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770B9C-2BC8-4649-9BED-2A058DEF88F2}"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3805572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770B9C-2BC8-4649-9BED-2A058DEF88F2}"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1053836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70B9C-2BC8-4649-9BED-2A058DEF88F2}" type="datetimeFigureOut">
              <a:rPr lang="en-US" smtClean="0"/>
              <a:t>12/13/2020</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3F266-C61E-40D2-B912-95E075877D94}" type="slidenum">
              <a:rPr lang="en-US" smtClean="0"/>
              <a:t>‹#›</a:t>
            </a:fld>
            <a:endParaRPr lang="en-US"/>
          </a:p>
        </p:txBody>
      </p:sp>
    </p:spTree>
    <p:extLst>
      <p:ext uri="{BB962C8B-B14F-4D97-AF65-F5344CB8AC3E}">
        <p14:creationId xmlns:p14="http://schemas.microsoft.com/office/powerpoint/2010/main" val="3667478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A6B3C1-16C1-4EEB-9B9B-927D3B9533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03117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629421"/>
            <a:ext cx="8034216" cy="2554545"/>
          </a:xfrm>
          <a:prstGeom prst="rect">
            <a:avLst/>
          </a:prstGeom>
        </p:spPr>
        <p:txBody>
          <a:bodyPr wrap="square">
            <a:spAutoFit/>
          </a:bodyPr>
          <a:lstStyle/>
          <a:p>
            <a:r>
              <a:rPr lang="en-US" sz="3600" b="1" dirty="0">
                <a:latin typeface="Arial Narrow" panose="020B0606020202030204" pitchFamily="34" charset="0"/>
                <a:ea typeface="Calibri" panose="020F0502020204030204" pitchFamily="34" charset="0"/>
                <a:cs typeface="Times New Roman" panose="02020603050405020304" pitchFamily="18" charset="0"/>
              </a:rPr>
              <a:t>How Do We Accept the Grace of God?</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Through obedient faith in baptism </a:t>
            </a:r>
          </a:p>
          <a:p>
            <a:pPr lvl="1"/>
            <a:r>
              <a:rPr lang="en-US" sz="3600" dirty="0">
                <a:latin typeface="Arial Narrow" panose="020B0606020202030204" pitchFamily="34" charset="0"/>
                <a:ea typeface="Calibri" panose="020F0502020204030204" pitchFamily="34" charset="0"/>
                <a:cs typeface="Times New Roman" panose="02020603050405020304" pitchFamily="18" charset="0"/>
              </a:rPr>
              <a:t>	 Mk. 16:16; Acts 2:38; 8:36; 10:47, 40; 		 Gal. 3:27; 1 Pet. 3:21; Col. </a:t>
            </a:r>
            <a:r>
              <a:rPr lang="en-US" sz="3600">
                <a:latin typeface="Arial Narrow" panose="020B0606020202030204" pitchFamily="34" charset="0"/>
                <a:ea typeface="Calibri" panose="020F0502020204030204" pitchFamily="34" charset="0"/>
                <a:cs typeface="Times New Roman" panose="02020603050405020304" pitchFamily="18" charset="0"/>
              </a:rPr>
              <a:t>2:12, 13</a:t>
            </a:r>
            <a:endParaRPr lang="en-US" sz="3600" dirty="0">
              <a:latin typeface="Arial Narrow" panose="020B0606020202030204" pitchFamily="34" charset="0"/>
              <a:ea typeface="Calibri" panose="020F0502020204030204" pitchFamily="34" charset="0"/>
              <a:cs typeface="Times New Roman" panose="02020603050405020304" pitchFamily="18" charset="0"/>
            </a:endParaRPr>
          </a:p>
          <a:p>
            <a:pPr lvl="1"/>
            <a:endParaRPr lang="en-US" sz="8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645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5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A6B3C1-16C1-4EEB-9B9B-927D3B9533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839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311003"/>
            <a:ext cx="8034216" cy="3170099"/>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Ephesians 1:19, 20</a:t>
            </a:r>
          </a:p>
          <a:p>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19</a:t>
            </a:r>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 </a:t>
            </a:r>
            <a:r>
              <a:rPr lang="en-US" sz="3200" dirty="0">
                <a:latin typeface="Arial Narrow" panose="020B0606020202030204" pitchFamily="34" charset="0"/>
                <a:ea typeface="Calibri" panose="020F0502020204030204" pitchFamily="34" charset="0"/>
                <a:cs typeface="Times New Roman" panose="02020603050405020304" pitchFamily="18" charset="0"/>
              </a:rPr>
              <a:t>and what is the immeasurable greatness of his power toward us who believe, according to the working of his great might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20</a:t>
            </a:r>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 </a:t>
            </a:r>
            <a:r>
              <a:rPr lang="en-US" sz="3200" dirty="0">
                <a:latin typeface="Arial Narrow" panose="020B0606020202030204" pitchFamily="34" charset="0"/>
                <a:ea typeface="Calibri" panose="020F0502020204030204" pitchFamily="34" charset="0"/>
                <a:cs typeface="Times New Roman" panose="02020603050405020304" pitchFamily="18" charset="0"/>
              </a:rPr>
              <a:t>that he worked in Christ when he raised him from the dead and seated him at his right hand in the heavenly places</a:t>
            </a:r>
          </a:p>
        </p:txBody>
      </p:sp>
    </p:spTree>
    <p:extLst>
      <p:ext uri="{BB962C8B-B14F-4D97-AF65-F5344CB8AC3E}">
        <p14:creationId xmlns:p14="http://schemas.microsoft.com/office/powerpoint/2010/main" val="164645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318815"/>
            <a:ext cx="8034216" cy="5139869"/>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Ephesians 2:1-3</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a:t>
            </a:r>
            <a:r>
              <a:rPr lang="en-US" sz="3200" dirty="0">
                <a:latin typeface="Arial Narrow" panose="020B0606020202030204" pitchFamily="34" charset="0"/>
                <a:ea typeface="Calibri" panose="020F0502020204030204" pitchFamily="34" charset="0"/>
                <a:cs typeface="Times New Roman" panose="02020603050405020304" pitchFamily="18" charset="0"/>
              </a:rPr>
              <a:t> And you were dead in the trespasses and sins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2</a:t>
            </a:r>
            <a:r>
              <a:rPr lang="en-US" sz="3200" dirty="0">
                <a:latin typeface="Arial Narrow" panose="020B0606020202030204" pitchFamily="34" charset="0"/>
                <a:ea typeface="Calibri" panose="020F0502020204030204" pitchFamily="34" charset="0"/>
                <a:cs typeface="Times New Roman" panose="02020603050405020304" pitchFamily="18" charset="0"/>
              </a:rPr>
              <a:t> in which you once walked, following the course of this world, following the prince of the power of the air, the spirit that is now at work in the sons of disobedience—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3</a:t>
            </a:r>
            <a:r>
              <a:rPr lang="en-US" sz="3200" dirty="0">
                <a:latin typeface="Arial Narrow" panose="020B0606020202030204" pitchFamily="34" charset="0"/>
                <a:ea typeface="Calibri" panose="020F0502020204030204" pitchFamily="34" charset="0"/>
                <a:cs typeface="Times New Roman" panose="02020603050405020304" pitchFamily="18" charset="0"/>
              </a:rPr>
              <a:t> among whom we all once lived in the passions of our flesh, carrying out the desires of the body and the mind, and were by nature children of wrath, like the rest of mankind.</a:t>
            </a:r>
          </a:p>
          <a:p>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08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1332805"/>
            <a:ext cx="8034216" cy="2492990"/>
          </a:xfrm>
          <a:prstGeom prst="rect">
            <a:avLst/>
          </a:prstGeom>
        </p:spPr>
        <p:txBody>
          <a:bodyPr wrap="square">
            <a:spAutoFit/>
          </a:bodyPr>
          <a:lstStyle/>
          <a:p>
            <a:pPr algn="ctr"/>
            <a:r>
              <a:rPr lang="en-US" sz="4400" baseline="30000" dirty="0">
                <a:latin typeface="Arial Narrow" panose="020B0606020202030204" pitchFamily="34" charset="0"/>
                <a:ea typeface="Calibri" panose="020F0502020204030204" pitchFamily="34" charset="0"/>
                <a:cs typeface="Times New Roman" panose="02020603050405020304" pitchFamily="18" charset="0"/>
              </a:rPr>
              <a:t>5b</a:t>
            </a:r>
            <a:r>
              <a:rPr lang="en-US" sz="4400" dirty="0">
                <a:latin typeface="Arial Narrow" panose="020B0606020202030204" pitchFamily="34" charset="0"/>
                <a:ea typeface="Calibri" panose="020F0502020204030204" pitchFamily="34" charset="0"/>
                <a:cs typeface="Times New Roman" panose="02020603050405020304" pitchFamily="18" charset="0"/>
              </a:rPr>
              <a:t> …by grace you have been saved</a:t>
            </a:r>
          </a:p>
          <a:p>
            <a:pPr algn="ctr"/>
            <a:endParaRPr lang="en-US" sz="2800" dirty="0">
              <a:latin typeface="Arial Narrow" panose="020B0606020202030204" pitchFamily="34" charset="0"/>
              <a:ea typeface="Calibri" panose="020F0502020204030204" pitchFamily="34" charset="0"/>
              <a:cs typeface="Times New Roman" panose="02020603050405020304" pitchFamily="18" charset="0"/>
            </a:endParaRPr>
          </a:p>
          <a:p>
            <a:pPr algn="ctr"/>
            <a:r>
              <a:rPr lang="en-US" sz="4400" dirty="0">
                <a:latin typeface="Arial Narrow" panose="020B0606020202030204" pitchFamily="34" charset="0"/>
                <a:ea typeface="Calibri" panose="020F0502020204030204" pitchFamily="34" charset="0"/>
                <a:cs typeface="Times New Roman" panose="02020603050405020304" pitchFamily="18" charset="0"/>
              </a:rPr>
              <a:t>Grace = undeserved favor </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451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629421"/>
            <a:ext cx="8034216" cy="2492990"/>
          </a:xfrm>
          <a:prstGeom prst="rect">
            <a:avLst/>
          </a:prstGeom>
        </p:spPr>
        <p:txBody>
          <a:bodyPr wrap="square">
            <a:spAutoFit/>
          </a:bodyPr>
          <a:lstStyle/>
          <a:p>
            <a:r>
              <a:rPr lang="en-US" sz="3600" b="1" dirty="0">
                <a:latin typeface="Arial Narrow" panose="020B0606020202030204" pitchFamily="34" charset="0"/>
                <a:ea typeface="Calibri" panose="020F0502020204030204" pitchFamily="34" charset="0"/>
                <a:cs typeface="Times New Roman" panose="02020603050405020304" pitchFamily="18" charset="0"/>
              </a:rPr>
              <a:t>Jesus: The Greatest Display of Grace</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John 17:3-5; Titus 2:11; 1 Cor. 1:4; </a:t>
            </a:r>
          </a:p>
          <a:p>
            <a:pPr lvl="1"/>
            <a:r>
              <a:rPr lang="en-US" sz="3600" dirty="0">
                <a:latin typeface="Arial Narrow" panose="020B0606020202030204" pitchFamily="34" charset="0"/>
                <a:ea typeface="Calibri" panose="020F0502020204030204" pitchFamily="34" charset="0"/>
                <a:cs typeface="Times New Roman" panose="02020603050405020304" pitchFamily="18" charset="0"/>
              </a:rPr>
              <a:t>	 2 Cor. 8:9</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354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629421"/>
            <a:ext cx="8034216" cy="2492990"/>
          </a:xfrm>
          <a:prstGeom prst="rect">
            <a:avLst/>
          </a:prstGeom>
        </p:spPr>
        <p:txBody>
          <a:bodyPr wrap="square">
            <a:spAutoFit/>
          </a:bodyPr>
          <a:lstStyle/>
          <a:p>
            <a:r>
              <a:rPr lang="en-US" sz="3600" b="1" dirty="0">
                <a:latin typeface="Arial Narrow" panose="020B0606020202030204" pitchFamily="34" charset="0"/>
                <a:ea typeface="Calibri" panose="020F0502020204030204" pitchFamily="34" charset="0"/>
                <a:cs typeface="Times New Roman" panose="02020603050405020304" pitchFamily="18" charset="0"/>
              </a:rPr>
              <a:t>Grace is a result of God’s character</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Merciful and loving (v. 4)</a:t>
            </a:r>
          </a:p>
          <a:p>
            <a:pPr lvl="2"/>
            <a:r>
              <a:rPr lang="en-US" sz="3600" dirty="0">
                <a:latin typeface="Arial Narrow" panose="020B0606020202030204" pitchFamily="34" charset="0"/>
                <a:ea typeface="Calibri" panose="020F0502020204030204" pitchFamily="34" charset="0"/>
                <a:cs typeface="Times New Roman" panose="02020603050405020304" pitchFamily="18" charset="0"/>
              </a:rPr>
              <a:t> 1 Tim, 1:13; Ex. 34:6; Jn. 3:16</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490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629421"/>
            <a:ext cx="8034216" cy="3847207"/>
          </a:xfrm>
          <a:prstGeom prst="rect">
            <a:avLst/>
          </a:prstGeom>
        </p:spPr>
        <p:txBody>
          <a:bodyPr wrap="square">
            <a:spAutoFit/>
          </a:bodyPr>
          <a:lstStyle/>
          <a:p>
            <a:r>
              <a:rPr lang="en-US" sz="3600" b="1" dirty="0">
                <a:latin typeface="Arial Narrow" panose="020B0606020202030204" pitchFamily="34" charset="0"/>
                <a:ea typeface="Calibri" panose="020F0502020204030204" pitchFamily="34" charset="0"/>
                <a:cs typeface="Times New Roman" panose="02020603050405020304" pitchFamily="18" charset="0"/>
              </a:rPr>
              <a:t>The Effects of Grace</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Gives spiritual life (v. 4)</a:t>
            </a:r>
          </a:p>
          <a:p>
            <a:pPr lvl="1"/>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Raises us up with Christ (v. 6)</a:t>
            </a:r>
          </a:p>
          <a:p>
            <a:pPr lvl="1"/>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Seats us with Christ in the heavenly places (v. 6)</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03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5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15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fade">
                                      <p:cBhvr>
                                        <p:cTn id="16" dur="1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629421"/>
            <a:ext cx="8034216" cy="4462760"/>
          </a:xfrm>
          <a:prstGeom prst="rect">
            <a:avLst/>
          </a:prstGeom>
        </p:spPr>
        <p:txBody>
          <a:bodyPr wrap="square">
            <a:spAutoFit/>
          </a:bodyPr>
          <a:lstStyle/>
          <a:p>
            <a:r>
              <a:rPr lang="en-US" sz="3600" b="1" dirty="0">
                <a:latin typeface="Arial Narrow" panose="020B0606020202030204" pitchFamily="34" charset="0"/>
                <a:ea typeface="Calibri" panose="020F0502020204030204" pitchFamily="34" charset="0"/>
                <a:cs typeface="Times New Roman" panose="02020603050405020304" pitchFamily="18" charset="0"/>
              </a:rPr>
              <a:t>The Characteristics of Grace</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Saves through faith (v. 8; cf. Rom. 5:2)</a:t>
            </a:r>
          </a:p>
          <a:p>
            <a:pPr lvl="1"/>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A gift (v. 8; cf. Jn. 4:10)</a:t>
            </a:r>
          </a:p>
          <a:p>
            <a:pPr marL="1028700" lvl="1" indent="-571500">
              <a:buFont typeface="Arial" panose="020B0604020202020204" pitchFamily="34" charset="0"/>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Not a result of works (v. 9; cf. 1 Tim. 1:9; Titus 3:5)</a:t>
            </a:r>
          </a:p>
          <a:p>
            <a:pPr lvl="1"/>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Propels us to do good works (v. 10; cf. Col. 1:10)</a:t>
            </a:r>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588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150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fade">
                                      <p:cBhvr>
                                        <p:cTn id="20" dur="1500"/>
                                        <p:tgtEl>
                                          <p:spTgt spid="2">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1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318815"/>
            <a:ext cx="8034216" cy="4647426"/>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Colossians 2:12, 13</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12</a:t>
            </a:r>
            <a:r>
              <a:rPr lang="en-US" sz="3200" dirty="0">
                <a:latin typeface="Arial Narrow" panose="020B0606020202030204" pitchFamily="34" charset="0"/>
                <a:ea typeface="Calibri" panose="020F0502020204030204" pitchFamily="34" charset="0"/>
                <a:cs typeface="Times New Roman" panose="02020603050405020304" pitchFamily="18" charset="0"/>
              </a:rPr>
              <a:t> …having been buried with him in baptism, in which you were also raised with him through faith in the powerful working of God, who raised him from the dead.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13</a:t>
            </a:r>
            <a:r>
              <a:rPr lang="en-US" sz="3200" dirty="0">
                <a:latin typeface="Arial Narrow" panose="020B0606020202030204" pitchFamily="34" charset="0"/>
                <a:ea typeface="Calibri" panose="020F0502020204030204" pitchFamily="34" charset="0"/>
                <a:cs typeface="Times New Roman" panose="02020603050405020304" pitchFamily="18" charset="0"/>
              </a:rPr>
              <a:t> And you, who were dead in your trespasses and the uncircumcision of your flesh, God made alive together with him, having forgiven us all our trespasses, </a:t>
            </a:r>
          </a:p>
          <a:p>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061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447</TotalTime>
  <Words>421</Words>
  <Application>Microsoft Office PowerPoint</Application>
  <PresentationFormat>On-screen Show (4:3)</PresentationFormat>
  <Paragraphs>40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10</cp:revision>
  <dcterms:created xsi:type="dcterms:W3CDTF">2018-03-13T19:25:45Z</dcterms:created>
  <dcterms:modified xsi:type="dcterms:W3CDTF">2020-12-13T22:53:09Z</dcterms:modified>
</cp:coreProperties>
</file>