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73" r:id="rId4"/>
    <p:sldId id="260" r:id="rId5"/>
    <p:sldId id="262" r:id="rId6"/>
    <p:sldId id="263" r:id="rId7"/>
    <p:sldId id="264" r:id="rId8"/>
    <p:sldId id="265" r:id="rId9"/>
    <p:sldId id="266" r:id="rId10"/>
    <p:sldId id="274" r:id="rId11"/>
    <p:sldId id="267" r:id="rId12"/>
    <p:sldId id="268" r:id="rId13"/>
    <p:sldId id="275" r:id="rId14"/>
    <p:sldId id="269" r:id="rId15"/>
    <p:sldId id="270"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61" d="100"/>
          <a:sy n="61" d="100"/>
        </p:scale>
        <p:origin x="27"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E5C9A1-3741-40BB-9EE0-D9BD1A0EC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256830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E5C9A1-3741-40BB-9EE0-D9BD1A0EC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2814301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E5C9A1-3741-40BB-9EE0-D9BD1A0EC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166641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E5C9A1-3741-40BB-9EE0-D9BD1A0EC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265684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E5C9A1-3741-40BB-9EE0-D9BD1A0EC19B}"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2890215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E5C9A1-3741-40BB-9EE0-D9BD1A0EC19B}"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391473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E5C9A1-3741-40BB-9EE0-D9BD1A0EC19B}"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286478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E5C9A1-3741-40BB-9EE0-D9BD1A0EC19B}"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3638354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5C9A1-3741-40BB-9EE0-D9BD1A0EC19B}"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213750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E5C9A1-3741-40BB-9EE0-D9BD1A0EC19B}"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148892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E5C9A1-3741-40BB-9EE0-D9BD1A0EC19B}"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00444-D3C4-47C7-8E80-ECF92428666C}" type="slidenum">
              <a:rPr lang="en-US" smtClean="0"/>
              <a:t>‹#›</a:t>
            </a:fld>
            <a:endParaRPr lang="en-US"/>
          </a:p>
        </p:txBody>
      </p:sp>
    </p:spTree>
    <p:extLst>
      <p:ext uri="{BB962C8B-B14F-4D97-AF65-F5344CB8AC3E}">
        <p14:creationId xmlns:p14="http://schemas.microsoft.com/office/powerpoint/2010/main" val="2752441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5C9A1-3741-40BB-9EE0-D9BD1A0EC19B}" type="datetimeFigureOut">
              <a:rPr lang="en-US" smtClean="0"/>
              <a:t>11/15/2020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00444-D3C4-47C7-8E80-ECF92428666C}" type="slidenum">
              <a:rPr lang="en-US" smtClean="0"/>
              <a:t>‹#›</a:t>
            </a:fld>
            <a:endParaRPr lang="en-US"/>
          </a:p>
        </p:txBody>
      </p:sp>
    </p:spTree>
    <p:extLst>
      <p:ext uri="{BB962C8B-B14F-4D97-AF65-F5344CB8AC3E}">
        <p14:creationId xmlns:p14="http://schemas.microsoft.com/office/powerpoint/2010/main" val="1610039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D3D11C-3837-4287-A3EA-E5F08653FA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10002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3108543"/>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39:7, 9</a:t>
            </a:r>
          </a:p>
          <a:p>
            <a:endParaRPr lang="en-US" sz="800" b="1" dirty="0">
              <a:solidFill>
                <a:schemeClr val="bg1">
                  <a:lumMod val="95000"/>
                </a:schemeClr>
              </a:solidFill>
              <a:latin typeface="Arial Narrow" panose="020B0606020202030204" pitchFamily="34" charset="0"/>
            </a:endParaRPr>
          </a:p>
          <a:p>
            <a:r>
              <a:rPr lang="en-US" sz="3600" dirty="0">
                <a:solidFill>
                  <a:schemeClr val="bg1">
                    <a:lumMod val="95000"/>
                  </a:schemeClr>
                </a:solidFill>
                <a:latin typeface="Arial Narrow" panose="020B0606020202030204" pitchFamily="34" charset="0"/>
              </a:rPr>
              <a:t>“And after a time his master's wife cast her eyes on Joseph and said, “Lie with me…” </a:t>
            </a:r>
          </a:p>
          <a:p>
            <a:endParaRPr lang="en-US" sz="800" i="1" dirty="0">
              <a:solidFill>
                <a:schemeClr val="bg1">
                  <a:lumMod val="95000"/>
                </a:schemeClr>
              </a:solidFill>
              <a:latin typeface="Arial Narrow" panose="020B0606020202030204" pitchFamily="34" charset="0"/>
            </a:endParaRPr>
          </a:p>
          <a:p>
            <a:r>
              <a:rPr lang="en-US" sz="3600" dirty="0">
                <a:solidFill>
                  <a:schemeClr val="bg1">
                    <a:lumMod val="95000"/>
                  </a:schemeClr>
                </a:solidFill>
                <a:latin typeface="Arial Narrow" panose="020B0606020202030204" pitchFamily="34" charset="0"/>
              </a:rPr>
              <a:t>How then can I do this great wickedness and sin against God?</a:t>
            </a:r>
          </a:p>
        </p:txBody>
      </p:sp>
    </p:spTree>
    <p:extLst>
      <p:ext uri="{BB962C8B-B14F-4D97-AF65-F5344CB8AC3E}">
        <p14:creationId xmlns:p14="http://schemas.microsoft.com/office/powerpoint/2010/main" val="311867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6309420"/>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39:13-15</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37</a:t>
            </a:r>
            <a:r>
              <a:rPr lang="en-US" sz="3600" dirty="0">
                <a:solidFill>
                  <a:schemeClr val="bg1">
                    <a:lumMod val="95000"/>
                  </a:schemeClr>
                </a:solidFill>
                <a:latin typeface="Arial Narrow" panose="020B0606020202030204" pitchFamily="34" charset="0"/>
              </a:rPr>
              <a:t> This proposal pleased Pharaoh and all his servants. </a:t>
            </a:r>
            <a:r>
              <a:rPr lang="en-US" sz="3600" baseline="30000" dirty="0">
                <a:solidFill>
                  <a:schemeClr val="bg1">
                    <a:lumMod val="95000"/>
                  </a:schemeClr>
                </a:solidFill>
                <a:latin typeface="Arial Narrow" panose="020B0606020202030204" pitchFamily="34" charset="0"/>
              </a:rPr>
              <a:t>38</a:t>
            </a:r>
            <a:r>
              <a:rPr lang="en-US" sz="3600" dirty="0">
                <a:solidFill>
                  <a:schemeClr val="bg1">
                    <a:lumMod val="95000"/>
                  </a:schemeClr>
                </a:solidFill>
                <a:latin typeface="Arial Narrow" panose="020B0606020202030204" pitchFamily="34" charset="0"/>
              </a:rPr>
              <a:t> And Pharaoh said to his servants, “Can we find a man like this, in whom is the Spirit of God?” </a:t>
            </a:r>
            <a:r>
              <a:rPr lang="en-US" sz="3600" baseline="30000" dirty="0">
                <a:solidFill>
                  <a:schemeClr val="bg1">
                    <a:lumMod val="95000"/>
                  </a:schemeClr>
                </a:solidFill>
                <a:latin typeface="Arial Narrow" panose="020B0606020202030204" pitchFamily="34" charset="0"/>
              </a:rPr>
              <a:t>39</a:t>
            </a:r>
            <a:r>
              <a:rPr lang="en-US" sz="3600" dirty="0">
                <a:solidFill>
                  <a:schemeClr val="bg1">
                    <a:lumMod val="95000"/>
                  </a:schemeClr>
                </a:solidFill>
                <a:latin typeface="Arial Narrow" panose="020B0606020202030204" pitchFamily="34" charset="0"/>
              </a:rPr>
              <a:t> Then Pharaoh said to Joseph, “Since God has shown you all this, there is none so discerning and wise as you are. </a:t>
            </a:r>
            <a:r>
              <a:rPr lang="en-US" sz="3600" baseline="30000" dirty="0">
                <a:solidFill>
                  <a:schemeClr val="bg1">
                    <a:lumMod val="95000"/>
                  </a:schemeClr>
                </a:solidFill>
                <a:latin typeface="Arial Narrow" panose="020B0606020202030204" pitchFamily="34" charset="0"/>
              </a:rPr>
              <a:t>40</a:t>
            </a:r>
            <a:r>
              <a:rPr lang="en-US" sz="3600" dirty="0">
                <a:solidFill>
                  <a:schemeClr val="bg1">
                    <a:lumMod val="95000"/>
                  </a:schemeClr>
                </a:solidFill>
                <a:latin typeface="Arial Narrow" panose="020B0606020202030204" pitchFamily="34" charset="0"/>
              </a:rPr>
              <a:t> You shall be over my house, and all my people shall order themselves as you command. Only as regards the throne will I be greater than you.”</a:t>
            </a:r>
          </a:p>
          <a:p>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295539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6863417"/>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41:55-57</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55</a:t>
            </a:r>
            <a:r>
              <a:rPr lang="en-US" sz="3600" dirty="0">
                <a:solidFill>
                  <a:schemeClr val="bg1">
                    <a:lumMod val="95000"/>
                  </a:schemeClr>
                </a:solidFill>
                <a:latin typeface="Arial Narrow" panose="020B0606020202030204" pitchFamily="34" charset="0"/>
              </a:rPr>
              <a:t> When all the land of Egypt was famished, the people cried to Pharaoh for bread. Pharaoh said to all the Egyptians, “Go to Joseph. What he says to you, do.” </a:t>
            </a:r>
            <a:r>
              <a:rPr lang="en-US" sz="3600" baseline="30000" dirty="0">
                <a:solidFill>
                  <a:schemeClr val="bg1">
                    <a:lumMod val="95000"/>
                  </a:schemeClr>
                </a:solidFill>
                <a:latin typeface="Arial Narrow" panose="020B0606020202030204" pitchFamily="34" charset="0"/>
              </a:rPr>
              <a:t>56</a:t>
            </a:r>
            <a:r>
              <a:rPr lang="en-US" sz="3600" dirty="0">
                <a:solidFill>
                  <a:schemeClr val="bg1">
                    <a:lumMod val="95000"/>
                  </a:schemeClr>
                </a:solidFill>
                <a:latin typeface="Arial Narrow" panose="020B0606020202030204" pitchFamily="34" charset="0"/>
              </a:rPr>
              <a:t> So when the famine had spread over all the land, Joseph opened all the storehouses and sold to the Egyptians, for the famine was severe in the land of Egypt.             </a:t>
            </a:r>
            <a:r>
              <a:rPr lang="en-US" sz="3600" baseline="30000" dirty="0">
                <a:solidFill>
                  <a:schemeClr val="bg1">
                    <a:lumMod val="95000"/>
                  </a:schemeClr>
                </a:solidFill>
                <a:latin typeface="Arial Narrow" panose="020B0606020202030204" pitchFamily="34" charset="0"/>
              </a:rPr>
              <a:t>57</a:t>
            </a:r>
            <a:r>
              <a:rPr lang="en-US" sz="3600" dirty="0">
                <a:solidFill>
                  <a:schemeClr val="bg1">
                    <a:lumMod val="95000"/>
                  </a:schemeClr>
                </a:solidFill>
                <a:latin typeface="Arial Narrow" panose="020B0606020202030204" pitchFamily="34" charset="0"/>
              </a:rPr>
              <a:t> Moreover, all the earth came to Egypt to Joseph to buy grain, because the famine was severe over all the earth.</a:t>
            </a:r>
          </a:p>
          <a:p>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2142545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1877437"/>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45:15</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15</a:t>
            </a:r>
            <a:r>
              <a:rPr lang="en-US" sz="3600" dirty="0">
                <a:solidFill>
                  <a:schemeClr val="bg1">
                    <a:lumMod val="95000"/>
                  </a:schemeClr>
                </a:solidFill>
                <a:latin typeface="Arial Narrow" panose="020B0606020202030204" pitchFamily="34" charset="0"/>
              </a:rPr>
              <a:t> And he kissed all his brothers and wept upon them. After that his brothers talked with him.</a:t>
            </a:r>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336223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6032421"/>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Two Thoughts </a:t>
            </a:r>
          </a:p>
          <a:p>
            <a:endParaRPr lang="en-US" sz="1400" b="1" i="1" dirty="0">
              <a:solidFill>
                <a:schemeClr val="bg1">
                  <a:lumMod val="95000"/>
                </a:schemeClr>
              </a:solidFill>
              <a:latin typeface="Arial Narrow" panose="020B0606020202030204" pitchFamily="34" charset="0"/>
            </a:endParaRPr>
          </a:p>
          <a:p>
            <a:pPr marL="742950" indent="-742950">
              <a:buFont typeface="+mj-lt"/>
              <a:buAutoNum type="arabicPeriod"/>
            </a:pPr>
            <a:r>
              <a:rPr lang="en-US" sz="3200" b="1" dirty="0">
                <a:solidFill>
                  <a:schemeClr val="bg1">
                    <a:lumMod val="95000"/>
                  </a:schemeClr>
                </a:solidFill>
                <a:latin typeface="Arial Narrow" panose="020B0606020202030204" pitchFamily="34" charset="0"/>
              </a:rPr>
              <a:t>In times of suffering, God is with His people </a:t>
            </a:r>
            <a:r>
              <a:rPr lang="en-US" sz="3200" dirty="0">
                <a:solidFill>
                  <a:schemeClr val="bg1">
                    <a:lumMod val="95000"/>
                  </a:schemeClr>
                </a:solidFill>
                <a:latin typeface="Arial Narrow" panose="020B0606020202030204" pitchFamily="34" charset="0"/>
              </a:rPr>
              <a:t>(Gen. 39:2; Heb. 13:5)</a:t>
            </a:r>
          </a:p>
          <a:p>
            <a:pPr marL="914400" lvl="1" indent="-457200">
              <a:buFontTx/>
              <a:buChar char="-"/>
            </a:pPr>
            <a:r>
              <a:rPr lang="en-US" sz="3200" dirty="0">
                <a:solidFill>
                  <a:schemeClr val="bg1">
                    <a:lumMod val="95000"/>
                  </a:schemeClr>
                </a:solidFill>
                <a:latin typeface="Arial Narrow" panose="020B0606020202030204" pitchFamily="34" charset="0"/>
              </a:rPr>
              <a:t>May not always feel that way, but feelings don’t equal reality (Ps. 22:1-2, 24; Heb. 13:5)</a:t>
            </a:r>
          </a:p>
          <a:p>
            <a:pPr marL="742950" indent="-742950">
              <a:buFont typeface="+mj-lt"/>
              <a:buAutoNum type="arabicPeriod"/>
            </a:pPr>
            <a:endParaRPr lang="en-US" sz="1600" dirty="0">
              <a:solidFill>
                <a:schemeClr val="bg1">
                  <a:lumMod val="95000"/>
                </a:schemeClr>
              </a:solidFill>
              <a:latin typeface="Arial Narrow" panose="020B0606020202030204" pitchFamily="34" charset="0"/>
            </a:endParaRPr>
          </a:p>
          <a:p>
            <a:pPr marL="742950" indent="-742950">
              <a:buFont typeface="+mj-lt"/>
              <a:buAutoNum type="arabicPeriod"/>
            </a:pPr>
            <a:r>
              <a:rPr lang="en-US" sz="3200" b="1" dirty="0">
                <a:solidFill>
                  <a:schemeClr val="bg1">
                    <a:lumMod val="95000"/>
                  </a:schemeClr>
                </a:solidFill>
                <a:latin typeface="Arial Narrow" panose="020B0606020202030204" pitchFamily="34" charset="0"/>
              </a:rPr>
              <a:t>God can bring about good through evil and suffering </a:t>
            </a:r>
            <a:r>
              <a:rPr lang="en-US" sz="3200" dirty="0">
                <a:solidFill>
                  <a:schemeClr val="bg1">
                    <a:lumMod val="95000"/>
                  </a:schemeClr>
                </a:solidFill>
                <a:latin typeface="Arial Narrow" panose="020B0606020202030204" pitchFamily="34" charset="0"/>
              </a:rPr>
              <a:t>(see Gen. 50:15-20)</a:t>
            </a:r>
          </a:p>
          <a:p>
            <a:pPr marL="914400" lvl="1" indent="-457200">
              <a:buFontTx/>
              <a:buChar char="-"/>
            </a:pPr>
            <a:r>
              <a:rPr lang="en-US" sz="3200" dirty="0">
                <a:solidFill>
                  <a:schemeClr val="bg1">
                    <a:lumMod val="95000"/>
                  </a:schemeClr>
                </a:solidFill>
                <a:latin typeface="Arial Narrow" panose="020B0606020202030204" pitchFamily="34" charset="0"/>
              </a:rPr>
              <a:t>Examples can be seen in Esther; Jonah, Acts, Philemon, the Gospels… </a:t>
            </a:r>
          </a:p>
          <a:p>
            <a:pPr marL="914400" lvl="1" indent="-457200">
              <a:buFontTx/>
              <a:buChar char="-"/>
            </a:pPr>
            <a:r>
              <a:rPr lang="en-US" sz="3200" dirty="0">
                <a:solidFill>
                  <a:schemeClr val="bg1">
                    <a:lumMod val="95000"/>
                  </a:schemeClr>
                </a:solidFill>
                <a:latin typeface="Arial Narrow" panose="020B0606020202030204" pitchFamily="34" charset="0"/>
              </a:rPr>
              <a:t>We must recognize our limitations and TRUST! (Job 38; Rom. 8:28)</a:t>
            </a:r>
          </a:p>
        </p:txBody>
      </p:sp>
    </p:spTree>
    <p:extLst>
      <p:ext uri="{BB962C8B-B14F-4D97-AF65-F5344CB8AC3E}">
        <p14:creationId xmlns:p14="http://schemas.microsoft.com/office/powerpoint/2010/main" val="347643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00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00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000"/>
                                        <p:tgtEl>
                                          <p:spTgt spid="4">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fade">
                                      <p:cBhvr>
                                        <p:cTn id="24"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6309420"/>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Hebrews 2:9-10</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9</a:t>
            </a:r>
            <a:r>
              <a:rPr lang="en-US" sz="3600" dirty="0">
                <a:solidFill>
                  <a:schemeClr val="bg1">
                    <a:lumMod val="95000"/>
                  </a:schemeClr>
                </a:solidFill>
                <a:latin typeface="Arial Narrow" panose="020B0606020202030204" pitchFamily="34" charset="0"/>
              </a:rPr>
              <a:t> But we see him who for a little while was made lower than the angels, namely Jesus, crowned with glory and honor because of the suffering of death, so that by the grace of God he might taste death for everyone. </a:t>
            </a:r>
            <a:r>
              <a:rPr lang="en-US" sz="3600" baseline="30000" dirty="0">
                <a:solidFill>
                  <a:schemeClr val="bg1">
                    <a:lumMod val="95000"/>
                  </a:schemeClr>
                </a:solidFill>
                <a:latin typeface="Arial Narrow" panose="020B0606020202030204" pitchFamily="34" charset="0"/>
              </a:rPr>
              <a:t>10</a:t>
            </a:r>
            <a:r>
              <a:rPr lang="en-US" sz="3600" dirty="0">
                <a:solidFill>
                  <a:schemeClr val="bg1">
                    <a:lumMod val="95000"/>
                  </a:schemeClr>
                </a:solidFill>
                <a:latin typeface="Arial Narrow" panose="020B0606020202030204" pitchFamily="34" charset="0"/>
              </a:rPr>
              <a:t> For it was fitting that he, for whom and by whom all things exist, in bringing many sons to glory, should make the founder of their salvation perfect through suffering. </a:t>
            </a:r>
          </a:p>
          <a:p>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269373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D3D11C-3837-4287-A3EA-E5F08653FA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1449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1985889" y="2490281"/>
            <a:ext cx="5172222" cy="1877437"/>
          </a:xfrm>
          <a:prstGeom prst="rect">
            <a:avLst/>
          </a:prstGeom>
          <a:noFill/>
        </p:spPr>
        <p:txBody>
          <a:bodyPr wrap="square" rtlCol="0">
            <a:spAutoFit/>
          </a:bodyPr>
          <a:lstStyle/>
          <a:p>
            <a:pPr algn="ctr"/>
            <a:r>
              <a:rPr lang="en-US" sz="3600" b="1" dirty="0">
                <a:solidFill>
                  <a:schemeClr val="bg1">
                    <a:lumMod val="95000"/>
                  </a:schemeClr>
                </a:solidFill>
                <a:latin typeface="Arial Narrow" panose="020B0606020202030204" pitchFamily="34" charset="0"/>
              </a:rPr>
              <a:t>God did not create evil nor is He a proponent of it.</a:t>
            </a:r>
          </a:p>
          <a:p>
            <a:pPr algn="ctr"/>
            <a:endParaRPr lang="en-US" sz="800" b="1" dirty="0">
              <a:solidFill>
                <a:schemeClr val="bg1">
                  <a:lumMod val="95000"/>
                </a:schemeClr>
              </a:solidFill>
              <a:latin typeface="Arial Narrow" panose="020B0606020202030204" pitchFamily="34" charset="0"/>
            </a:endParaRPr>
          </a:p>
          <a:p>
            <a:pPr algn="ctr"/>
            <a:r>
              <a:rPr lang="en-US" sz="3600" dirty="0">
                <a:solidFill>
                  <a:schemeClr val="bg1">
                    <a:lumMod val="95000"/>
                  </a:schemeClr>
                </a:solidFill>
                <a:latin typeface="Arial Narrow" panose="020B0606020202030204" pitchFamily="34" charset="0"/>
              </a:rPr>
              <a:t>1 John 1:5; Hab. 1:13</a:t>
            </a:r>
          </a:p>
        </p:txBody>
      </p:sp>
    </p:spTree>
    <p:extLst>
      <p:ext uri="{BB962C8B-B14F-4D97-AF65-F5344CB8AC3E}">
        <p14:creationId xmlns:p14="http://schemas.microsoft.com/office/powerpoint/2010/main" val="290522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1985889" y="2490281"/>
            <a:ext cx="5172222" cy="1323439"/>
          </a:xfrm>
          <a:prstGeom prst="rect">
            <a:avLst/>
          </a:prstGeom>
          <a:noFill/>
        </p:spPr>
        <p:txBody>
          <a:bodyPr wrap="square" rtlCol="0">
            <a:spAutoFit/>
          </a:bodyPr>
          <a:lstStyle/>
          <a:p>
            <a:pPr algn="ctr"/>
            <a:r>
              <a:rPr lang="en-US" sz="3600" b="1" dirty="0">
                <a:solidFill>
                  <a:schemeClr val="bg1">
                    <a:lumMod val="95000"/>
                  </a:schemeClr>
                </a:solidFill>
                <a:latin typeface="Arial Narrow" panose="020B0606020202030204" pitchFamily="34" charset="0"/>
              </a:rPr>
              <a:t>The Story of Joseph</a:t>
            </a:r>
          </a:p>
          <a:p>
            <a:pPr algn="ctr"/>
            <a:endParaRPr lang="en-US" sz="800" b="1" dirty="0">
              <a:solidFill>
                <a:schemeClr val="bg1">
                  <a:lumMod val="95000"/>
                </a:schemeClr>
              </a:solidFill>
              <a:latin typeface="Arial Narrow" panose="020B0606020202030204" pitchFamily="34" charset="0"/>
            </a:endParaRPr>
          </a:p>
          <a:p>
            <a:pPr algn="ctr"/>
            <a:r>
              <a:rPr lang="en-US" sz="3600" dirty="0">
                <a:solidFill>
                  <a:schemeClr val="bg1">
                    <a:lumMod val="95000"/>
                  </a:schemeClr>
                </a:solidFill>
                <a:latin typeface="Arial Narrow" panose="020B0606020202030204" pitchFamily="34" charset="0"/>
              </a:rPr>
              <a:t>Genesis 37-50</a:t>
            </a:r>
          </a:p>
        </p:txBody>
      </p:sp>
    </p:spTree>
    <p:extLst>
      <p:ext uri="{BB962C8B-B14F-4D97-AF65-F5344CB8AC3E}">
        <p14:creationId xmlns:p14="http://schemas.microsoft.com/office/powerpoint/2010/main" val="2305172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2985433"/>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37:4</a:t>
            </a:r>
          </a:p>
          <a:p>
            <a:endParaRPr lang="en-US" sz="800" b="1" dirty="0">
              <a:solidFill>
                <a:schemeClr val="bg1">
                  <a:lumMod val="95000"/>
                </a:schemeClr>
              </a:solidFill>
              <a:latin typeface="Arial Narrow" panose="020B0606020202030204" pitchFamily="34" charset="0"/>
            </a:endParaRPr>
          </a:p>
          <a:p>
            <a:r>
              <a:rPr lang="en-US" sz="3600" dirty="0">
                <a:solidFill>
                  <a:schemeClr val="bg1">
                    <a:lumMod val="95000"/>
                  </a:schemeClr>
                </a:solidFill>
                <a:latin typeface="Arial Narrow" panose="020B0606020202030204" pitchFamily="34" charset="0"/>
              </a:rPr>
              <a:t>But when his brothers saw that their father loved him more than all his brothers, they hated him and could not speak peacefully to him.</a:t>
            </a:r>
          </a:p>
          <a:p>
            <a:pPr algn="ctr"/>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12384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4647426"/>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37:5-7</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5</a:t>
            </a:r>
            <a:r>
              <a:rPr lang="en-US" sz="3600" dirty="0">
                <a:solidFill>
                  <a:schemeClr val="bg1">
                    <a:lumMod val="95000"/>
                  </a:schemeClr>
                </a:solidFill>
                <a:latin typeface="Arial Narrow" panose="020B0606020202030204" pitchFamily="34" charset="0"/>
              </a:rPr>
              <a:t> Now Joseph had a dream, and when he told it to his brothers they hated him even more. </a:t>
            </a:r>
            <a:r>
              <a:rPr lang="en-US" sz="3600" baseline="30000" dirty="0">
                <a:solidFill>
                  <a:schemeClr val="bg1">
                    <a:lumMod val="95000"/>
                  </a:schemeClr>
                </a:solidFill>
                <a:latin typeface="Arial Narrow" panose="020B0606020202030204" pitchFamily="34" charset="0"/>
              </a:rPr>
              <a:t>6 </a:t>
            </a:r>
            <a:r>
              <a:rPr lang="en-US" sz="3600" dirty="0">
                <a:solidFill>
                  <a:schemeClr val="bg1">
                    <a:lumMod val="95000"/>
                  </a:schemeClr>
                </a:solidFill>
                <a:latin typeface="Arial Narrow" panose="020B0606020202030204" pitchFamily="34" charset="0"/>
              </a:rPr>
              <a:t>He said to them, “Hear this dream that I have dreamed: </a:t>
            </a:r>
            <a:r>
              <a:rPr lang="en-US" sz="3600" baseline="30000" dirty="0">
                <a:solidFill>
                  <a:schemeClr val="bg1">
                    <a:lumMod val="95000"/>
                  </a:schemeClr>
                </a:solidFill>
                <a:latin typeface="Arial Narrow" panose="020B0606020202030204" pitchFamily="34" charset="0"/>
              </a:rPr>
              <a:t>7 </a:t>
            </a:r>
            <a:r>
              <a:rPr lang="en-US" sz="3600" dirty="0">
                <a:solidFill>
                  <a:schemeClr val="bg1">
                    <a:lumMod val="95000"/>
                  </a:schemeClr>
                </a:solidFill>
                <a:latin typeface="Arial Narrow" panose="020B0606020202030204" pitchFamily="34" charset="0"/>
              </a:rPr>
              <a:t>Behold, we were binding sheaves in the field, and behold, my sheaf arose and stood upright. And behold, your sheaves gathered around it and bowed down to my sheaf.”</a:t>
            </a:r>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330873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2985433"/>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37:8</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8</a:t>
            </a:r>
            <a:r>
              <a:rPr lang="en-US" sz="3600" dirty="0">
                <a:solidFill>
                  <a:schemeClr val="bg1">
                    <a:lumMod val="95000"/>
                  </a:schemeClr>
                </a:solidFill>
                <a:latin typeface="Arial Narrow" panose="020B0606020202030204" pitchFamily="34" charset="0"/>
              </a:rPr>
              <a:t> His brothers said to him, “Are you indeed to reign over us? Or are you indeed to rule over us?” So they hated him even more for his dreams and for his words. </a:t>
            </a:r>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935169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4647426"/>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37:18-20</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18</a:t>
            </a:r>
            <a:r>
              <a:rPr lang="en-US" sz="3600" dirty="0">
                <a:solidFill>
                  <a:schemeClr val="bg1">
                    <a:lumMod val="95000"/>
                  </a:schemeClr>
                </a:solidFill>
                <a:latin typeface="Arial Narrow" panose="020B0606020202030204" pitchFamily="34" charset="0"/>
              </a:rPr>
              <a:t> They saw him from afar, and before he came near to them they conspired against him to kill him. </a:t>
            </a:r>
            <a:r>
              <a:rPr lang="en-US" sz="3600" baseline="30000" dirty="0">
                <a:solidFill>
                  <a:schemeClr val="bg1">
                    <a:lumMod val="95000"/>
                  </a:schemeClr>
                </a:solidFill>
                <a:latin typeface="Arial Narrow" panose="020B0606020202030204" pitchFamily="34" charset="0"/>
              </a:rPr>
              <a:t>19</a:t>
            </a:r>
            <a:r>
              <a:rPr lang="en-US" sz="3600" dirty="0">
                <a:solidFill>
                  <a:schemeClr val="bg1">
                    <a:lumMod val="95000"/>
                  </a:schemeClr>
                </a:solidFill>
                <a:latin typeface="Arial Narrow" panose="020B0606020202030204" pitchFamily="34" charset="0"/>
              </a:rPr>
              <a:t> They said to one another, “Here comes this dreamer. </a:t>
            </a:r>
            <a:r>
              <a:rPr lang="en-US" sz="3600" baseline="30000" dirty="0">
                <a:solidFill>
                  <a:schemeClr val="bg1">
                    <a:lumMod val="95000"/>
                  </a:schemeClr>
                </a:solidFill>
                <a:latin typeface="Arial Narrow" panose="020B0606020202030204" pitchFamily="34" charset="0"/>
              </a:rPr>
              <a:t>20</a:t>
            </a:r>
            <a:r>
              <a:rPr lang="en-US" sz="3600" dirty="0">
                <a:solidFill>
                  <a:schemeClr val="bg1">
                    <a:lumMod val="95000"/>
                  </a:schemeClr>
                </a:solidFill>
                <a:latin typeface="Arial Narrow" panose="020B0606020202030204" pitchFamily="34" charset="0"/>
              </a:rPr>
              <a:t> Come now, let us kill him and throw him into one of the pits. Then we will say that a fierce animal has devoured him, and we will see what will become of his dreams.” </a:t>
            </a:r>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142106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3539430"/>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37:23-25</a:t>
            </a:r>
          </a:p>
          <a:p>
            <a:endParaRPr lang="en-US" sz="800" b="1" dirty="0">
              <a:solidFill>
                <a:schemeClr val="bg1">
                  <a:lumMod val="95000"/>
                </a:schemeClr>
              </a:solidFill>
              <a:latin typeface="Arial Narrow" panose="020B0606020202030204" pitchFamily="34" charset="0"/>
            </a:endParaRPr>
          </a:p>
          <a:p>
            <a:r>
              <a:rPr lang="en-US" sz="3600" baseline="30000" dirty="0">
                <a:solidFill>
                  <a:schemeClr val="bg1">
                    <a:lumMod val="95000"/>
                  </a:schemeClr>
                </a:solidFill>
                <a:latin typeface="Arial Narrow" panose="020B0606020202030204" pitchFamily="34" charset="0"/>
              </a:rPr>
              <a:t>23</a:t>
            </a:r>
            <a:r>
              <a:rPr lang="en-US" sz="3600" dirty="0">
                <a:solidFill>
                  <a:schemeClr val="bg1">
                    <a:lumMod val="95000"/>
                  </a:schemeClr>
                </a:solidFill>
                <a:latin typeface="Arial Narrow" panose="020B0606020202030204" pitchFamily="34" charset="0"/>
              </a:rPr>
              <a:t> So when Joseph came to his brothers, they stripped him of his robe, the robe of many colors that he wore. </a:t>
            </a:r>
            <a:r>
              <a:rPr lang="en-US" sz="3600" baseline="30000" dirty="0">
                <a:solidFill>
                  <a:schemeClr val="bg1">
                    <a:lumMod val="95000"/>
                  </a:schemeClr>
                </a:solidFill>
                <a:latin typeface="Arial Narrow" panose="020B0606020202030204" pitchFamily="34" charset="0"/>
              </a:rPr>
              <a:t>24 </a:t>
            </a:r>
            <a:r>
              <a:rPr lang="en-US" sz="3600" dirty="0">
                <a:solidFill>
                  <a:schemeClr val="bg1">
                    <a:lumMod val="95000"/>
                  </a:schemeClr>
                </a:solidFill>
                <a:latin typeface="Arial Narrow" panose="020B0606020202030204" pitchFamily="34" charset="0"/>
              </a:rPr>
              <a:t>And they took him and threw him into a pit. The pit was empty; there was no water in it. </a:t>
            </a:r>
            <a:r>
              <a:rPr lang="en-US" sz="3600" baseline="30000" dirty="0">
                <a:solidFill>
                  <a:schemeClr val="bg1">
                    <a:lumMod val="95000"/>
                  </a:schemeClr>
                </a:solidFill>
                <a:latin typeface="Arial Narrow" panose="020B0606020202030204" pitchFamily="34" charset="0"/>
              </a:rPr>
              <a:t>25</a:t>
            </a:r>
            <a:r>
              <a:rPr lang="en-US" sz="3600" dirty="0">
                <a:solidFill>
                  <a:schemeClr val="bg1">
                    <a:lumMod val="95000"/>
                  </a:schemeClr>
                </a:solidFill>
                <a:latin typeface="Arial Narrow" panose="020B0606020202030204" pitchFamily="34" charset="0"/>
              </a:rPr>
              <a:t> Then they sat down to eat.</a:t>
            </a:r>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3106538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89DA73-01A3-4E42-8913-A50C0680CAA0}"/>
              </a:ext>
            </a:extLst>
          </p:cNvPr>
          <p:cNvSpPr txBox="1"/>
          <p:nvPr/>
        </p:nvSpPr>
        <p:spPr>
          <a:xfrm>
            <a:off x="439615" y="467886"/>
            <a:ext cx="8264770" cy="2431435"/>
          </a:xfrm>
          <a:prstGeom prst="rect">
            <a:avLst/>
          </a:prstGeom>
          <a:noFill/>
        </p:spPr>
        <p:txBody>
          <a:bodyPr wrap="square" rtlCol="0">
            <a:spAutoFit/>
          </a:bodyPr>
          <a:lstStyle/>
          <a:p>
            <a:r>
              <a:rPr lang="en-US" sz="3600" b="1" dirty="0">
                <a:solidFill>
                  <a:schemeClr val="bg1">
                    <a:lumMod val="95000"/>
                  </a:schemeClr>
                </a:solidFill>
                <a:latin typeface="Arial Narrow" panose="020B0606020202030204" pitchFamily="34" charset="0"/>
              </a:rPr>
              <a:t>Genesis 42:21</a:t>
            </a:r>
          </a:p>
          <a:p>
            <a:endParaRPr lang="en-US" sz="800" b="1" dirty="0">
              <a:solidFill>
                <a:schemeClr val="bg1">
                  <a:lumMod val="95000"/>
                </a:schemeClr>
              </a:solidFill>
              <a:latin typeface="Arial Narrow" panose="020B0606020202030204" pitchFamily="34" charset="0"/>
            </a:endParaRPr>
          </a:p>
          <a:p>
            <a:r>
              <a:rPr lang="en-US" sz="3600" dirty="0">
                <a:solidFill>
                  <a:schemeClr val="bg1">
                    <a:lumMod val="95000"/>
                  </a:schemeClr>
                </a:solidFill>
                <a:latin typeface="Arial Narrow" panose="020B0606020202030204" pitchFamily="34" charset="0"/>
              </a:rPr>
              <a:t>“In truth we are guilty concerning our brother, in that we saw the distress of his soul, when he begged us and we did not listen.”</a:t>
            </a:r>
            <a:endParaRPr lang="en-US" sz="3600" i="1"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23594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766</Words>
  <Application>Microsoft Office PowerPoint</Application>
  <PresentationFormat>On-screen Show (4:3)</PresentationFormat>
  <Paragraphs>49</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13</cp:revision>
  <dcterms:created xsi:type="dcterms:W3CDTF">2020-11-15T19:03:49Z</dcterms:created>
  <dcterms:modified xsi:type="dcterms:W3CDTF">2020-11-15T22:51:12Z</dcterms:modified>
</cp:coreProperties>
</file>