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9" r:id="rId3"/>
    <p:sldId id="270" r:id="rId4"/>
    <p:sldId id="271" r:id="rId5"/>
    <p:sldId id="273" r:id="rId6"/>
    <p:sldId id="274" r:id="rId7"/>
    <p:sldId id="275" r:id="rId8"/>
    <p:sldId id="276" r:id="rId9"/>
    <p:sldId id="277" r:id="rId10"/>
    <p:sldId id="278" r:id="rId11"/>
    <p:sldId id="27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02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106" d="100"/>
          <a:sy n="106" d="100"/>
        </p:scale>
        <p:origin x="588" y="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95194B-49AB-4D14-BA05-AC3C514C5EB7}"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76346-AE62-46AC-9CF7-A8E3B6A5ACD6}" type="slidenum">
              <a:rPr lang="en-US" smtClean="0"/>
              <a:t>‹#›</a:t>
            </a:fld>
            <a:endParaRPr lang="en-US"/>
          </a:p>
        </p:txBody>
      </p:sp>
    </p:spTree>
    <p:extLst>
      <p:ext uri="{BB962C8B-B14F-4D97-AF65-F5344CB8AC3E}">
        <p14:creationId xmlns:p14="http://schemas.microsoft.com/office/powerpoint/2010/main" val="1345282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95194B-49AB-4D14-BA05-AC3C514C5EB7}"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76346-AE62-46AC-9CF7-A8E3B6A5ACD6}" type="slidenum">
              <a:rPr lang="en-US" smtClean="0"/>
              <a:t>‹#›</a:t>
            </a:fld>
            <a:endParaRPr lang="en-US"/>
          </a:p>
        </p:txBody>
      </p:sp>
    </p:spTree>
    <p:extLst>
      <p:ext uri="{BB962C8B-B14F-4D97-AF65-F5344CB8AC3E}">
        <p14:creationId xmlns:p14="http://schemas.microsoft.com/office/powerpoint/2010/main" val="2344317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95194B-49AB-4D14-BA05-AC3C514C5EB7}"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76346-AE62-46AC-9CF7-A8E3B6A5ACD6}" type="slidenum">
              <a:rPr lang="en-US" smtClean="0"/>
              <a:t>‹#›</a:t>
            </a:fld>
            <a:endParaRPr lang="en-US"/>
          </a:p>
        </p:txBody>
      </p:sp>
    </p:spTree>
    <p:extLst>
      <p:ext uri="{BB962C8B-B14F-4D97-AF65-F5344CB8AC3E}">
        <p14:creationId xmlns:p14="http://schemas.microsoft.com/office/powerpoint/2010/main" val="589034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95194B-49AB-4D14-BA05-AC3C514C5EB7}"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76346-AE62-46AC-9CF7-A8E3B6A5ACD6}" type="slidenum">
              <a:rPr lang="en-US" smtClean="0"/>
              <a:t>‹#›</a:t>
            </a:fld>
            <a:endParaRPr lang="en-US"/>
          </a:p>
        </p:txBody>
      </p:sp>
    </p:spTree>
    <p:extLst>
      <p:ext uri="{BB962C8B-B14F-4D97-AF65-F5344CB8AC3E}">
        <p14:creationId xmlns:p14="http://schemas.microsoft.com/office/powerpoint/2010/main" val="4031295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95194B-49AB-4D14-BA05-AC3C514C5EB7}"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76346-AE62-46AC-9CF7-A8E3B6A5ACD6}" type="slidenum">
              <a:rPr lang="en-US" smtClean="0"/>
              <a:t>‹#›</a:t>
            </a:fld>
            <a:endParaRPr lang="en-US"/>
          </a:p>
        </p:txBody>
      </p:sp>
    </p:spTree>
    <p:extLst>
      <p:ext uri="{BB962C8B-B14F-4D97-AF65-F5344CB8AC3E}">
        <p14:creationId xmlns:p14="http://schemas.microsoft.com/office/powerpoint/2010/main" val="2553074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95194B-49AB-4D14-BA05-AC3C514C5EB7}"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76346-AE62-46AC-9CF7-A8E3B6A5ACD6}" type="slidenum">
              <a:rPr lang="en-US" smtClean="0"/>
              <a:t>‹#›</a:t>
            </a:fld>
            <a:endParaRPr lang="en-US"/>
          </a:p>
        </p:txBody>
      </p:sp>
    </p:spTree>
    <p:extLst>
      <p:ext uri="{BB962C8B-B14F-4D97-AF65-F5344CB8AC3E}">
        <p14:creationId xmlns:p14="http://schemas.microsoft.com/office/powerpoint/2010/main" val="433827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95194B-49AB-4D14-BA05-AC3C514C5EB7}" type="datetimeFigureOut">
              <a:rPr lang="en-US" smtClean="0"/>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176346-AE62-46AC-9CF7-A8E3B6A5ACD6}" type="slidenum">
              <a:rPr lang="en-US" smtClean="0"/>
              <a:t>‹#›</a:t>
            </a:fld>
            <a:endParaRPr lang="en-US"/>
          </a:p>
        </p:txBody>
      </p:sp>
    </p:spTree>
    <p:extLst>
      <p:ext uri="{BB962C8B-B14F-4D97-AF65-F5344CB8AC3E}">
        <p14:creationId xmlns:p14="http://schemas.microsoft.com/office/powerpoint/2010/main" val="3478931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95194B-49AB-4D14-BA05-AC3C514C5EB7}" type="datetimeFigureOut">
              <a:rPr lang="en-US" smtClean="0"/>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176346-AE62-46AC-9CF7-A8E3B6A5ACD6}" type="slidenum">
              <a:rPr lang="en-US" smtClean="0"/>
              <a:t>‹#›</a:t>
            </a:fld>
            <a:endParaRPr lang="en-US"/>
          </a:p>
        </p:txBody>
      </p:sp>
    </p:spTree>
    <p:extLst>
      <p:ext uri="{BB962C8B-B14F-4D97-AF65-F5344CB8AC3E}">
        <p14:creationId xmlns:p14="http://schemas.microsoft.com/office/powerpoint/2010/main" val="93397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5194B-49AB-4D14-BA05-AC3C514C5EB7}" type="datetimeFigureOut">
              <a:rPr lang="en-US" smtClean="0"/>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176346-AE62-46AC-9CF7-A8E3B6A5ACD6}" type="slidenum">
              <a:rPr lang="en-US" smtClean="0"/>
              <a:t>‹#›</a:t>
            </a:fld>
            <a:endParaRPr lang="en-US"/>
          </a:p>
        </p:txBody>
      </p:sp>
    </p:spTree>
    <p:extLst>
      <p:ext uri="{BB962C8B-B14F-4D97-AF65-F5344CB8AC3E}">
        <p14:creationId xmlns:p14="http://schemas.microsoft.com/office/powerpoint/2010/main" val="3250584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95194B-49AB-4D14-BA05-AC3C514C5EB7}"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76346-AE62-46AC-9CF7-A8E3B6A5ACD6}" type="slidenum">
              <a:rPr lang="en-US" smtClean="0"/>
              <a:t>‹#›</a:t>
            </a:fld>
            <a:endParaRPr lang="en-US"/>
          </a:p>
        </p:txBody>
      </p:sp>
    </p:spTree>
    <p:extLst>
      <p:ext uri="{BB962C8B-B14F-4D97-AF65-F5344CB8AC3E}">
        <p14:creationId xmlns:p14="http://schemas.microsoft.com/office/powerpoint/2010/main" val="1319726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95194B-49AB-4D14-BA05-AC3C514C5EB7}"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76346-AE62-46AC-9CF7-A8E3B6A5ACD6}" type="slidenum">
              <a:rPr lang="en-US" smtClean="0"/>
              <a:t>‹#›</a:t>
            </a:fld>
            <a:endParaRPr lang="en-US"/>
          </a:p>
        </p:txBody>
      </p:sp>
    </p:spTree>
    <p:extLst>
      <p:ext uri="{BB962C8B-B14F-4D97-AF65-F5344CB8AC3E}">
        <p14:creationId xmlns:p14="http://schemas.microsoft.com/office/powerpoint/2010/main" val="2047930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5194B-49AB-4D14-BA05-AC3C514C5EB7}" type="datetimeFigureOut">
              <a:rPr lang="en-US" smtClean="0"/>
              <a:t>11/1/2020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176346-AE62-46AC-9CF7-A8E3B6A5ACD6}" type="slidenum">
              <a:rPr lang="en-US" smtClean="0"/>
              <a:t>‹#›</a:t>
            </a:fld>
            <a:endParaRPr lang="en-US"/>
          </a:p>
        </p:txBody>
      </p:sp>
    </p:spTree>
    <p:extLst>
      <p:ext uri="{BB962C8B-B14F-4D97-AF65-F5344CB8AC3E}">
        <p14:creationId xmlns:p14="http://schemas.microsoft.com/office/powerpoint/2010/main" val="42595486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8A16EC0-AEA3-4604-A2AB-CB6CDA772C80}"/>
              </a:ext>
            </a:extLst>
          </p:cNvPr>
          <p:cNvPicPr>
            <a:picLocks noChangeAspect="1"/>
          </p:cNvPicPr>
          <p:nvPr/>
        </p:nvPicPr>
        <p:blipFill rotWithShape="1">
          <a:blip r:embed="rId2">
            <a:duotone>
              <a:schemeClr val="accent2">
                <a:shade val="45000"/>
                <a:satMod val="135000"/>
              </a:schemeClr>
              <a:prstClr val="white"/>
            </a:duotone>
            <a:alphaModFix amt="51000"/>
          </a:blip>
          <a:srcRect l="34448" t="14069" r="14707" b="19625"/>
          <a:stretch/>
        </p:blipFill>
        <p:spPr>
          <a:xfrm>
            <a:off x="1898263" y="-505759"/>
            <a:ext cx="7826762" cy="6812897"/>
          </a:xfrm>
          <a:prstGeom prst="rect">
            <a:avLst/>
          </a:prstGeom>
          <a:effectLst>
            <a:softEdge rad="635000"/>
          </a:effectLst>
        </p:spPr>
      </p:pic>
      <p:sp>
        <p:nvSpPr>
          <p:cNvPr id="5" name="TextBox 4">
            <a:extLst>
              <a:ext uri="{FF2B5EF4-FFF2-40B4-BE49-F238E27FC236}">
                <a16:creationId xmlns:a16="http://schemas.microsoft.com/office/drawing/2014/main" id="{2310A11F-5386-4E69-B606-C348C606903A}"/>
              </a:ext>
            </a:extLst>
          </p:cNvPr>
          <p:cNvSpPr txBox="1"/>
          <p:nvPr/>
        </p:nvSpPr>
        <p:spPr>
          <a:xfrm>
            <a:off x="1" y="2517116"/>
            <a:ext cx="9144000" cy="1323439"/>
          </a:xfrm>
          <a:prstGeom prst="rect">
            <a:avLst/>
          </a:prstGeom>
          <a:noFill/>
        </p:spPr>
        <p:txBody>
          <a:bodyPr wrap="square" rtlCol="0">
            <a:spAutoFit/>
          </a:bodyPr>
          <a:lstStyle/>
          <a:p>
            <a:pPr algn="ctr"/>
            <a:r>
              <a:rPr lang="en-US" sz="8000" spc="920" dirty="0">
                <a:solidFill>
                  <a:schemeClr val="tx2">
                    <a:lumMod val="75000"/>
                    <a:lumOff val="25000"/>
                  </a:schemeClr>
                </a:solidFill>
                <a:latin typeface="Aharoni" panose="02010803020104030203" pitchFamily="2" charset="-79"/>
                <a:cs typeface="Aharoni" panose="02010803020104030203" pitchFamily="2" charset="-79"/>
              </a:rPr>
              <a:t>APOLOGETICS</a:t>
            </a:r>
          </a:p>
        </p:txBody>
      </p:sp>
      <p:sp>
        <p:nvSpPr>
          <p:cNvPr id="7" name="TextBox 6">
            <a:extLst>
              <a:ext uri="{FF2B5EF4-FFF2-40B4-BE49-F238E27FC236}">
                <a16:creationId xmlns:a16="http://schemas.microsoft.com/office/drawing/2014/main" id="{37CE324B-051F-446D-BE7E-798B715619F8}"/>
              </a:ext>
            </a:extLst>
          </p:cNvPr>
          <p:cNvSpPr txBox="1"/>
          <p:nvPr/>
        </p:nvSpPr>
        <p:spPr>
          <a:xfrm>
            <a:off x="-60957" y="3483695"/>
            <a:ext cx="9144000" cy="523220"/>
          </a:xfrm>
          <a:prstGeom prst="rect">
            <a:avLst/>
          </a:prstGeom>
          <a:noFill/>
        </p:spPr>
        <p:txBody>
          <a:bodyPr wrap="square">
            <a:spAutoFit/>
          </a:bodyPr>
          <a:lstStyle/>
          <a:p>
            <a:pPr algn="ctr"/>
            <a:r>
              <a:rPr lang="en-US" sz="2800" spc="600" dirty="0">
                <a:solidFill>
                  <a:schemeClr val="tx2">
                    <a:lumMod val="75000"/>
                    <a:lumOff val="25000"/>
                  </a:schemeClr>
                </a:solidFill>
                <a:latin typeface="Avenir Next LT Pro" panose="020B0504020202020204" pitchFamily="34" charset="0"/>
              </a:rPr>
              <a:t>BEING READY TO GIVE A DEFENSE</a:t>
            </a:r>
            <a:endParaRPr lang="en-US" sz="2800" spc="600" dirty="0">
              <a:solidFill>
                <a:schemeClr val="tx2">
                  <a:lumMod val="75000"/>
                  <a:lumOff val="25000"/>
                </a:schemeClr>
              </a:solidFill>
            </a:endParaRPr>
          </a:p>
        </p:txBody>
      </p:sp>
      <p:pic>
        <p:nvPicPr>
          <p:cNvPr id="4" name="Picture 3">
            <a:extLst>
              <a:ext uri="{FF2B5EF4-FFF2-40B4-BE49-F238E27FC236}">
                <a16:creationId xmlns:a16="http://schemas.microsoft.com/office/drawing/2014/main" id="{C55A34BF-9C23-474F-BA24-595EB9A6A4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30524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accent1">
                <a:lumMod val="5000"/>
                <a:lumOff val="9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184682" y="641422"/>
            <a:ext cx="8774636" cy="5632311"/>
          </a:xfrm>
          <a:prstGeom prst="rect">
            <a:avLst/>
          </a:prstGeom>
          <a:noFill/>
        </p:spPr>
        <p:txBody>
          <a:bodyPr wrap="square" rtlCol="0">
            <a:spAutoFit/>
          </a:bodyPr>
          <a:lstStyle/>
          <a:p>
            <a:pPr algn="ctr"/>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b="1" dirty="0">
                <a:solidFill>
                  <a:srgbClr val="2E02AE"/>
                </a:solidFill>
                <a:latin typeface="Arial Narrow" panose="020B0606020202030204" pitchFamily="34" charset="0"/>
                <a:cs typeface="Aharoni" panose="02010803020104030203" pitchFamily="2" charset="-79"/>
              </a:rPr>
              <a:t>The resurrection is the ultimate proof that Jesus is God. </a:t>
            </a:r>
          </a:p>
          <a:p>
            <a:pPr algn="ctr"/>
            <a:endParaRPr lang="en-US" sz="3600" b="1" dirty="0">
              <a:solidFill>
                <a:srgbClr val="2E02AE"/>
              </a:solidFill>
              <a:latin typeface="Arial Narrow" panose="020B0606020202030204" pitchFamily="34" charset="0"/>
              <a:cs typeface="Aharoni" panose="02010803020104030203" pitchFamily="2" charset="-79"/>
            </a:endParaRPr>
          </a:p>
          <a:p>
            <a:pPr algn="ctr"/>
            <a:r>
              <a:rPr lang="en-US" sz="3600" b="1" i="1" dirty="0">
                <a:solidFill>
                  <a:srgbClr val="2E02AE"/>
                </a:solidFill>
                <a:latin typeface="Arial Narrow" panose="020B0606020202030204" pitchFamily="34" charset="0"/>
                <a:cs typeface="Aharoni" panose="02010803020104030203" pitchFamily="2" charset="-79"/>
              </a:rPr>
              <a:t>Romans 1:4</a:t>
            </a:r>
          </a:p>
          <a:p>
            <a:pPr algn="ctr"/>
            <a:r>
              <a:rPr lang="en-US" sz="3600" i="1">
                <a:solidFill>
                  <a:srgbClr val="2E02AE"/>
                </a:solidFill>
                <a:latin typeface="Arial Narrow" panose="020B0606020202030204" pitchFamily="34" charset="0"/>
                <a:cs typeface="Aharoni" panose="02010803020104030203" pitchFamily="2" charset="-79"/>
              </a:rPr>
              <a:t>[Jesus] was </a:t>
            </a:r>
            <a:r>
              <a:rPr lang="en-US" sz="3600" i="1" dirty="0">
                <a:solidFill>
                  <a:srgbClr val="2E02AE"/>
                </a:solidFill>
                <a:latin typeface="Arial Narrow" panose="020B0606020202030204" pitchFamily="34" charset="0"/>
                <a:cs typeface="Aharoni" panose="02010803020104030203" pitchFamily="2" charset="-79"/>
              </a:rPr>
              <a:t>declared to be the Son of God in power according to the Spirit of holiness by his resurrection from the dead, Jesus Christ our Lord…</a:t>
            </a:r>
          </a:p>
          <a:p>
            <a:pPr algn="ctr"/>
            <a:endParaRPr lang="en-US" sz="3600" dirty="0">
              <a:solidFill>
                <a:srgbClr val="2E02AE"/>
              </a:solidFill>
              <a:latin typeface="Arial Narrow" panose="020B0606020202030204" pitchFamily="34" charset="0"/>
              <a:cs typeface="Aharoni" panose="02010803020104030203" pitchFamily="2" charset="-79"/>
            </a:endParaRPr>
          </a:p>
          <a:p>
            <a:pPr marL="571500" indent="-571500">
              <a:buFont typeface="Arial" panose="020B0604020202020204" pitchFamily="34" charset="0"/>
              <a:buChar char="•"/>
            </a:pPr>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p:txBody>
      </p:sp>
    </p:spTree>
    <p:extLst>
      <p:ext uri="{BB962C8B-B14F-4D97-AF65-F5344CB8AC3E}">
        <p14:creationId xmlns:p14="http://schemas.microsoft.com/office/powerpoint/2010/main" val="109490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8A16EC0-AEA3-4604-A2AB-CB6CDA772C80}"/>
              </a:ext>
            </a:extLst>
          </p:cNvPr>
          <p:cNvPicPr>
            <a:picLocks noChangeAspect="1"/>
          </p:cNvPicPr>
          <p:nvPr/>
        </p:nvPicPr>
        <p:blipFill rotWithShape="1">
          <a:blip r:embed="rId2">
            <a:duotone>
              <a:schemeClr val="accent2">
                <a:shade val="45000"/>
                <a:satMod val="135000"/>
              </a:schemeClr>
              <a:prstClr val="white"/>
            </a:duotone>
            <a:alphaModFix amt="51000"/>
          </a:blip>
          <a:srcRect l="34448" t="14069" r="14707" b="19625"/>
          <a:stretch/>
        </p:blipFill>
        <p:spPr>
          <a:xfrm>
            <a:off x="1898263" y="-505759"/>
            <a:ext cx="7826762" cy="6812897"/>
          </a:xfrm>
          <a:prstGeom prst="rect">
            <a:avLst/>
          </a:prstGeom>
          <a:effectLst>
            <a:softEdge rad="635000"/>
          </a:effectLst>
        </p:spPr>
      </p:pic>
      <p:sp>
        <p:nvSpPr>
          <p:cNvPr id="5" name="TextBox 4">
            <a:extLst>
              <a:ext uri="{FF2B5EF4-FFF2-40B4-BE49-F238E27FC236}">
                <a16:creationId xmlns:a16="http://schemas.microsoft.com/office/drawing/2014/main" id="{2310A11F-5386-4E69-B606-C348C606903A}"/>
              </a:ext>
            </a:extLst>
          </p:cNvPr>
          <p:cNvSpPr txBox="1"/>
          <p:nvPr/>
        </p:nvSpPr>
        <p:spPr>
          <a:xfrm>
            <a:off x="1" y="2517116"/>
            <a:ext cx="9144000" cy="1323439"/>
          </a:xfrm>
          <a:prstGeom prst="rect">
            <a:avLst/>
          </a:prstGeom>
          <a:noFill/>
        </p:spPr>
        <p:txBody>
          <a:bodyPr wrap="square" rtlCol="0">
            <a:spAutoFit/>
          </a:bodyPr>
          <a:lstStyle/>
          <a:p>
            <a:pPr algn="ctr"/>
            <a:r>
              <a:rPr lang="en-US" sz="8000" spc="920" dirty="0">
                <a:solidFill>
                  <a:schemeClr val="tx2">
                    <a:lumMod val="75000"/>
                    <a:lumOff val="25000"/>
                  </a:schemeClr>
                </a:solidFill>
                <a:latin typeface="Aharoni" panose="02010803020104030203" pitchFamily="2" charset="-79"/>
                <a:cs typeface="Aharoni" panose="02010803020104030203" pitchFamily="2" charset="-79"/>
              </a:rPr>
              <a:t>APOLOGETICS</a:t>
            </a:r>
          </a:p>
        </p:txBody>
      </p:sp>
      <p:sp>
        <p:nvSpPr>
          <p:cNvPr id="7" name="TextBox 6">
            <a:extLst>
              <a:ext uri="{FF2B5EF4-FFF2-40B4-BE49-F238E27FC236}">
                <a16:creationId xmlns:a16="http://schemas.microsoft.com/office/drawing/2014/main" id="{37CE324B-051F-446D-BE7E-798B715619F8}"/>
              </a:ext>
            </a:extLst>
          </p:cNvPr>
          <p:cNvSpPr txBox="1"/>
          <p:nvPr/>
        </p:nvSpPr>
        <p:spPr>
          <a:xfrm>
            <a:off x="-60957" y="3483695"/>
            <a:ext cx="9144000" cy="523220"/>
          </a:xfrm>
          <a:prstGeom prst="rect">
            <a:avLst/>
          </a:prstGeom>
          <a:noFill/>
        </p:spPr>
        <p:txBody>
          <a:bodyPr wrap="square">
            <a:spAutoFit/>
          </a:bodyPr>
          <a:lstStyle/>
          <a:p>
            <a:pPr algn="ctr"/>
            <a:r>
              <a:rPr lang="en-US" sz="2800" spc="600" dirty="0">
                <a:solidFill>
                  <a:schemeClr val="tx2">
                    <a:lumMod val="75000"/>
                    <a:lumOff val="25000"/>
                  </a:schemeClr>
                </a:solidFill>
                <a:latin typeface="Avenir Next LT Pro" panose="020B0504020202020204" pitchFamily="34" charset="0"/>
              </a:rPr>
              <a:t>BEING READY TO GIVE A DEFENSE</a:t>
            </a:r>
            <a:endParaRPr lang="en-US" sz="2800" spc="600" dirty="0">
              <a:solidFill>
                <a:schemeClr val="tx2">
                  <a:lumMod val="75000"/>
                  <a:lumOff val="25000"/>
                </a:schemeClr>
              </a:solidFill>
            </a:endParaRPr>
          </a:p>
        </p:txBody>
      </p:sp>
      <p:pic>
        <p:nvPicPr>
          <p:cNvPr id="4" name="Picture 3">
            <a:extLst>
              <a:ext uri="{FF2B5EF4-FFF2-40B4-BE49-F238E27FC236}">
                <a16:creationId xmlns:a16="http://schemas.microsoft.com/office/drawing/2014/main" id="{C55A34BF-9C23-474F-BA24-595EB9A6A4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5848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accent1">
                <a:lumMod val="5000"/>
                <a:lumOff val="9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369364" y="-141714"/>
            <a:ext cx="8774636" cy="1754326"/>
          </a:xfrm>
          <a:prstGeom prst="rect">
            <a:avLst/>
          </a:prstGeom>
          <a:noFill/>
        </p:spPr>
        <p:txBody>
          <a:bodyPr wrap="square" rtlCol="0">
            <a:spAutoFit/>
          </a:bodyPr>
          <a:lstStyle/>
          <a:p>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a:p>
            <a:r>
              <a:rPr lang="en-US" sz="3600" b="1" dirty="0">
                <a:solidFill>
                  <a:srgbClr val="2E02AE"/>
                </a:solidFill>
                <a:latin typeface="Arial Narrow" panose="020B0606020202030204" pitchFamily="34" charset="0"/>
                <a:cs typeface="Aharoni" panose="02010803020104030203" pitchFamily="2" charset="-79"/>
              </a:rPr>
              <a:t>Jesus: A Real Historical Figure</a:t>
            </a:r>
            <a:endParaRPr lang="en-US" sz="3600" dirty="0">
              <a:solidFill>
                <a:srgbClr val="2E02AE"/>
              </a:solidFill>
              <a:latin typeface="Arial Narrow" panose="020B0606020202030204" pitchFamily="34" charset="0"/>
              <a:cs typeface="Aharoni" panose="02010803020104030203" pitchFamily="2" charset="-79"/>
            </a:endParaRPr>
          </a:p>
          <a:p>
            <a:pPr marL="571500" indent="-571500">
              <a:buFont typeface="Arial" panose="020B0604020202020204" pitchFamily="34" charset="0"/>
              <a:buChar char="•"/>
            </a:pPr>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CAA8A8F-6003-4588-BC46-D7CD749A4D28}"/>
              </a:ext>
            </a:extLst>
          </p:cNvPr>
          <p:cNvSpPr txBox="1"/>
          <p:nvPr/>
        </p:nvSpPr>
        <p:spPr>
          <a:xfrm>
            <a:off x="625230" y="1612612"/>
            <a:ext cx="8057662" cy="4154984"/>
          </a:xfrm>
          <a:prstGeom prst="rect">
            <a:avLst/>
          </a:prstGeom>
          <a:noFill/>
        </p:spPr>
        <p:txBody>
          <a:bodyPr wrap="square">
            <a:spAutoFit/>
          </a:bodyPr>
          <a:lstStyle/>
          <a:p>
            <a:pPr algn="ctr"/>
            <a:r>
              <a:rPr lang="en-US" sz="3200" i="1"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rPr>
              <a:t>Consequently, to get rid of the report, Nero fastened the guilt and inflicted the most exquisite tortures on a class hated for their abominations, called Christians by the populace. Christus, from whom the name had its origin, suffered the extreme penalty during the reign of Tiberius at the hands of one of our procurators, Pontius Pilatus… </a:t>
            </a:r>
          </a:p>
          <a:p>
            <a:pPr algn="ctr"/>
            <a:endParaRPr lang="en-US" sz="800" i="1"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i="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 Tacitus, </a:t>
            </a:r>
            <a:r>
              <a:rPr lang="en-US" sz="3200" i="1"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rPr>
              <a:t>Annals 15.44</a:t>
            </a:r>
          </a:p>
        </p:txBody>
      </p:sp>
    </p:spTree>
    <p:extLst>
      <p:ext uri="{BB962C8B-B14F-4D97-AF65-F5344CB8AC3E}">
        <p14:creationId xmlns:p14="http://schemas.microsoft.com/office/powerpoint/2010/main" val="276109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accent1">
                <a:lumMod val="5000"/>
                <a:lumOff val="9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369364" y="-141714"/>
            <a:ext cx="8774636" cy="1754326"/>
          </a:xfrm>
          <a:prstGeom prst="rect">
            <a:avLst/>
          </a:prstGeom>
          <a:noFill/>
        </p:spPr>
        <p:txBody>
          <a:bodyPr wrap="square" rtlCol="0">
            <a:spAutoFit/>
          </a:bodyPr>
          <a:lstStyle/>
          <a:p>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a:p>
            <a:r>
              <a:rPr lang="en-US" sz="3600" b="1" dirty="0">
                <a:solidFill>
                  <a:srgbClr val="2E02AE"/>
                </a:solidFill>
                <a:latin typeface="Arial Narrow" panose="020B0606020202030204" pitchFamily="34" charset="0"/>
                <a:cs typeface="Aharoni" panose="02010803020104030203" pitchFamily="2" charset="-79"/>
              </a:rPr>
              <a:t>Jesus: A Real Historical Figure</a:t>
            </a:r>
            <a:endParaRPr lang="en-US" sz="3600" dirty="0">
              <a:solidFill>
                <a:srgbClr val="2E02AE"/>
              </a:solidFill>
              <a:latin typeface="Arial Narrow" panose="020B0606020202030204" pitchFamily="34" charset="0"/>
              <a:cs typeface="Aharoni" panose="02010803020104030203" pitchFamily="2" charset="-79"/>
            </a:endParaRPr>
          </a:p>
          <a:p>
            <a:pPr marL="571500" indent="-571500">
              <a:buFont typeface="Arial" panose="020B0604020202020204" pitchFamily="34" charset="0"/>
              <a:buChar char="•"/>
            </a:pPr>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CAA8A8F-6003-4588-BC46-D7CD749A4D28}"/>
              </a:ext>
            </a:extLst>
          </p:cNvPr>
          <p:cNvSpPr txBox="1"/>
          <p:nvPr/>
        </p:nvSpPr>
        <p:spPr>
          <a:xfrm>
            <a:off x="625230" y="1612612"/>
            <a:ext cx="8057662" cy="2185214"/>
          </a:xfrm>
          <a:prstGeom prst="rect">
            <a:avLst/>
          </a:prstGeom>
          <a:noFill/>
        </p:spPr>
        <p:txBody>
          <a:bodyPr wrap="square">
            <a:spAutoFit/>
          </a:bodyPr>
          <a:lstStyle/>
          <a:p>
            <a:pPr algn="ctr"/>
            <a:r>
              <a:rPr lang="en-US" sz="3200" i="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Because the Jews at Rome caused contentious disturbances at the instigation of </a:t>
            </a:r>
            <a:r>
              <a:rPr lang="en-US" sz="3200" i="1" dirty="0" err="1">
                <a:solidFill>
                  <a:srgbClr val="2E02AE"/>
                </a:solidFill>
                <a:latin typeface="Arial Narrow" panose="020B0606020202030204" pitchFamily="34" charset="0"/>
                <a:ea typeface="Calibri" panose="020F0502020204030204" pitchFamily="34" charset="0"/>
                <a:cs typeface="Times New Roman" panose="02020603050405020304" pitchFamily="18" charset="0"/>
              </a:rPr>
              <a:t>Chrestus</a:t>
            </a:r>
            <a:r>
              <a:rPr lang="en-US" sz="3200" i="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 he expelled them from the city.</a:t>
            </a:r>
          </a:p>
          <a:p>
            <a:pPr algn="ctr"/>
            <a:endParaRPr lang="en-US" sz="800" i="1"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i="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 Suetonius, </a:t>
            </a:r>
            <a:r>
              <a:rPr lang="en-US" sz="3200" i="1" dirty="0" err="1">
                <a:solidFill>
                  <a:srgbClr val="2E02AE"/>
                </a:solidFill>
                <a:latin typeface="Arial Narrow" panose="020B0606020202030204" pitchFamily="34" charset="0"/>
                <a:ea typeface="Calibri" panose="020F0502020204030204" pitchFamily="34" charset="0"/>
                <a:cs typeface="Times New Roman" panose="02020603050405020304" pitchFamily="18" charset="0"/>
              </a:rPr>
              <a:t>Divius</a:t>
            </a:r>
            <a:r>
              <a:rPr lang="en-US" sz="3200" i="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 Claudius 25</a:t>
            </a:r>
            <a:endParaRPr lang="en-US" sz="3200" i="1"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46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accent1">
                <a:lumMod val="5000"/>
                <a:lumOff val="9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369364" y="-141714"/>
            <a:ext cx="8774636" cy="1754326"/>
          </a:xfrm>
          <a:prstGeom prst="rect">
            <a:avLst/>
          </a:prstGeom>
          <a:noFill/>
        </p:spPr>
        <p:txBody>
          <a:bodyPr wrap="square" rtlCol="0">
            <a:spAutoFit/>
          </a:bodyPr>
          <a:lstStyle/>
          <a:p>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a:p>
            <a:r>
              <a:rPr lang="en-US" sz="3600" b="1" dirty="0">
                <a:solidFill>
                  <a:srgbClr val="2E02AE"/>
                </a:solidFill>
                <a:latin typeface="Arial Narrow" panose="020B0606020202030204" pitchFamily="34" charset="0"/>
                <a:cs typeface="Aharoni" panose="02010803020104030203" pitchFamily="2" charset="-79"/>
              </a:rPr>
              <a:t>Jesus: A Real Historical Figure</a:t>
            </a:r>
            <a:endParaRPr lang="en-US" sz="3600" dirty="0">
              <a:solidFill>
                <a:srgbClr val="2E02AE"/>
              </a:solidFill>
              <a:latin typeface="Arial Narrow" panose="020B0606020202030204" pitchFamily="34" charset="0"/>
              <a:cs typeface="Aharoni" panose="02010803020104030203" pitchFamily="2" charset="-79"/>
            </a:endParaRPr>
          </a:p>
          <a:p>
            <a:pPr marL="571500" indent="-571500">
              <a:buFont typeface="Arial" panose="020B0604020202020204" pitchFamily="34" charset="0"/>
              <a:buChar char="•"/>
            </a:pPr>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CAA8A8F-6003-4588-BC46-D7CD749A4D28}"/>
              </a:ext>
            </a:extLst>
          </p:cNvPr>
          <p:cNvSpPr txBox="1"/>
          <p:nvPr/>
        </p:nvSpPr>
        <p:spPr>
          <a:xfrm>
            <a:off x="625230" y="1612612"/>
            <a:ext cx="8057662" cy="1200329"/>
          </a:xfrm>
          <a:prstGeom prst="rect">
            <a:avLst/>
          </a:prstGeom>
          <a:noFill/>
        </p:spPr>
        <p:txBody>
          <a:bodyPr wrap="square">
            <a:spAutoFit/>
          </a:bodyPr>
          <a:lstStyle/>
          <a:p>
            <a:pPr algn="ctr"/>
            <a:r>
              <a:rPr lang="en-US" sz="3200" i="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[James,] the brother of Jesus who is called Christ…</a:t>
            </a:r>
          </a:p>
          <a:p>
            <a:pPr algn="ctr"/>
            <a:endParaRPr lang="en-US" sz="800" i="1"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i="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 Josephus, Antiquities 18, </a:t>
            </a:r>
            <a:endParaRPr lang="en-US" sz="3200" i="1"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475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accent1">
                <a:lumMod val="5000"/>
                <a:lumOff val="9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369364" y="-141714"/>
            <a:ext cx="8774636" cy="1754326"/>
          </a:xfrm>
          <a:prstGeom prst="rect">
            <a:avLst/>
          </a:prstGeom>
          <a:noFill/>
        </p:spPr>
        <p:txBody>
          <a:bodyPr wrap="square" rtlCol="0">
            <a:spAutoFit/>
          </a:bodyPr>
          <a:lstStyle/>
          <a:p>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a:p>
            <a:r>
              <a:rPr lang="en-US" sz="3600" b="1" dirty="0">
                <a:solidFill>
                  <a:srgbClr val="2E02AE"/>
                </a:solidFill>
                <a:latin typeface="Arial Narrow" panose="020B0606020202030204" pitchFamily="34" charset="0"/>
                <a:cs typeface="Aharoni" panose="02010803020104030203" pitchFamily="2" charset="-79"/>
              </a:rPr>
              <a:t>Who Did Jesus Claim to Be?</a:t>
            </a:r>
            <a:endParaRPr lang="en-US" sz="3600" dirty="0">
              <a:solidFill>
                <a:srgbClr val="2E02AE"/>
              </a:solidFill>
              <a:latin typeface="Arial Narrow" panose="020B0606020202030204" pitchFamily="34" charset="0"/>
              <a:cs typeface="Aharoni" panose="02010803020104030203" pitchFamily="2" charset="-79"/>
            </a:endParaRPr>
          </a:p>
          <a:p>
            <a:pPr marL="571500" indent="-571500">
              <a:buFont typeface="Arial" panose="020B0604020202020204" pitchFamily="34" charset="0"/>
              <a:buChar char="•"/>
            </a:pPr>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CAA8A8F-6003-4588-BC46-D7CD749A4D28}"/>
              </a:ext>
            </a:extLst>
          </p:cNvPr>
          <p:cNvSpPr txBox="1"/>
          <p:nvPr/>
        </p:nvSpPr>
        <p:spPr>
          <a:xfrm>
            <a:off x="369364" y="1214027"/>
            <a:ext cx="8057662" cy="4154984"/>
          </a:xfrm>
          <a:prstGeom prst="rect">
            <a:avLst/>
          </a:prstGeom>
          <a:noFill/>
        </p:spPr>
        <p:txBody>
          <a:bodyPr wrap="square">
            <a:spAutoFit/>
          </a:bodyPr>
          <a:lstStyle/>
          <a:p>
            <a:endParaRPr lang="en-US" sz="800" dirty="0">
              <a:solidFill>
                <a:srgbClr val="2E02AE"/>
              </a:solidFill>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b="1"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rPr>
              <a:t>Sinless </a:t>
            </a:r>
            <a:r>
              <a:rPr lang="en-US" sz="3200"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rPr>
              <a:t>(John 8:29;18:23 cf. Heb. 4:15)</a:t>
            </a:r>
          </a:p>
          <a:p>
            <a:pPr marL="514350" indent="-514350">
              <a:buFont typeface="+mj-lt"/>
              <a:buAutoNum type="arabicPeriod"/>
            </a:pPr>
            <a:endParaRPr lang="en-US" sz="800"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b="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Forgiver of sins </a:t>
            </a:r>
            <a:r>
              <a:rPr lang="en-US" sz="3200"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(Mk. 2:5-11)</a:t>
            </a:r>
          </a:p>
          <a:p>
            <a:pPr marL="514350" indent="-514350">
              <a:buFont typeface="+mj-lt"/>
              <a:buAutoNum type="arabicPeriod"/>
            </a:pPr>
            <a:endParaRPr lang="en-US" sz="800" dirty="0">
              <a:solidFill>
                <a:srgbClr val="2E02AE"/>
              </a:solidFill>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b="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Giver of eternal life </a:t>
            </a:r>
            <a:r>
              <a:rPr lang="en-US" sz="3200"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(Jn. 5:21; 14:6; 6:48; 11:25)</a:t>
            </a:r>
          </a:p>
          <a:p>
            <a:pPr marL="514350" indent="-514350">
              <a:buFont typeface="+mj-lt"/>
              <a:buAutoNum type="arabicPeriod"/>
            </a:pPr>
            <a:endParaRPr lang="en-US" sz="800" dirty="0">
              <a:solidFill>
                <a:srgbClr val="2E02AE"/>
              </a:solidFill>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b="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One with the Father </a:t>
            </a:r>
            <a:r>
              <a:rPr lang="en-US" sz="3200"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(Jn. 10:27-33)</a:t>
            </a:r>
          </a:p>
          <a:p>
            <a:pPr marL="514350" indent="-514350">
              <a:buFont typeface="+mj-lt"/>
              <a:buAutoNum type="arabicPeriod"/>
            </a:pPr>
            <a:endParaRPr lang="en-US" sz="800" dirty="0">
              <a:solidFill>
                <a:srgbClr val="2E02AE"/>
              </a:solidFill>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b="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GOD </a:t>
            </a:r>
            <a:r>
              <a:rPr lang="en-US" sz="3200"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(Jn. 8:58; 10:30; Matt. 24:35)</a:t>
            </a:r>
          </a:p>
          <a:p>
            <a:pPr marL="514350" indent="-514350">
              <a:buFont typeface="+mj-lt"/>
              <a:buAutoNum type="arabicPeriod"/>
            </a:pPr>
            <a:endParaRPr lang="en-US" sz="3200"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endParaRPr lang="en-US" sz="3200"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090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1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10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1000"/>
                                        <p:tgtEl>
                                          <p:spTgt spid="4">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1000"/>
                                        <p:tgtEl>
                                          <p:spTgt spid="4">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9" end="9"/>
                                            </p:txEl>
                                          </p:spTgt>
                                        </p:tgtEl>
                                        <p:attrNameLst>
                                          <p:attrName>style.visibility</p:attrName>
                                        </p:attrNameLst>
                                      </p:cBhvr>
                                      <p:to>
                                        <p:strVal val="visible"/>
                                      </p:to>
                                    </p:set>
                                    <p:animEffect transition="in" filter="fade">
                                      <p:cBhvr>
                                        <p:cTn id="30" dur="1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accent1">
                <a:lumMod val="5000"/>
                <a:lumOff val="9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9DAEAD0-6EB0-4D2D-AC74-A4AA7E4AFAF2}"/>
              </a:ext>
            </a:extLst>
          </p:cNvPr>
          <p:cNvSpPr txBox="1"/>
          <p:nvPr/>
        </p:nvSpPr>
        <p:spPr>
          <a:xfrm>
            <a:off x="519193" y="1351508"/>
            <a:ext cx="8105614" cy="4154984"/>
          </a:xfrm>
          <a:prstGeom prst="rect">
            <a:avLst/>
          </a:prstGeom>
          <a:noFill/>
        </p:spPr>
        <p:txBody>
          <a:bodyPr wrap="square">
            <a:spAutoFit/>
          </a:bodyPr>
          <a:lstStyle/>
          <a:p>
            <a:pPr algn="ctr"/>
            <a:r>
              <a:rPr lang="en-US" sz="3200" i="1"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rPr>
              <a:t>“Either this man was, and is, the Son of God: or else a madman or something worse. You can shut Him up for a fool, you can spit at Him and kill Him as a demon; or you can fall at His feet and call Him Lord and God. But let us not come with any </a:t>
            </a:r>
            <a:r>
              <a:rPr lang="en-US" sz="3200" i="1" dirty="0" err="1">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rPr>
              <a:t>patronising</a:t>
            </a:r>
            <a:r>
              <a:rPr lang="en-US" sz="3200" i="1"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rPr>
              <a:t> nonsense about His being a great human teacher. He has not left that open to us. He did not intend to.”</a:t>
            </a:r>
          </a:p>
          <a:p>
            <a:endParaRPr lang="en-US" sz="800" i="1"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r>
              <a:rPr lang="en-US" sz="3200" i="1" dirty="0">
                <a:solidFill>
                  <a:srgbClr val="2E02AE"/>
                </a:solidFill>
                <a:latin typeface="Arial Narrow" panose="020B0606020202030204" pitchFamily="34" charset="0"/>
                <a:cs typeface="Times New Roman" panose="02020603050405020304" pitchFamily="18" charset="0"/>
              </a:rPr>
              <a:t>- C.S. Lewis</a:t>
            </a:r>
            <a:endParaRPr lang="en-US" sz="3200" i="1" dirty="0">
              <a:solidFill>
                <a:srgbClr val="2E02AE"/>
              </a:solidFill>
              <a:latin typeface="Arial Narrow" panose="020B0606020202030204" pitchFamily="34" charset="0"/>
            </a:endParaRPr>
          </a:p>
        </p:txBody>
      </p:sp>
    </p:spTree>
    <p:extLst>
      <p:ext uri="{BB962C8B-B14F-4D97-AF65-F5344CB8AC3E}">
        <p14:creationId xmlns:p14="http://schemas.microsoft.com/office/powerpoint/2010/main" val="231444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accent1">
                <a:lumMod val="5000"/>
                <a:lumOff val="9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184682" y="2274838"/>
            <a:ext cx="8774636" cy="2308324"/>
          </a:xfrm>
          <a:prstGeom prst="rect">
            <a:avLst/>
          </a:prstGeom>
          <a:noFill/>
        </p:spPr>
        <p:txBody>
          <a:bodyPr wrap="square" rtlCol="0">
            <a:spAutoFit/>
          </a:bodyPr>
          <a:lstStyle/>
          <a:p>
            <a:pPr algn="ctr"/>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b="1" dirty="0">
                <a:solidFill>
                  <a:srgbClr val="2E02AE"/>
                </a:solidFill>
                <a:latin typeface="Arial Narrow" panose="020B0606020202030204" pitchFamily="34" charset="0"/>
                <a:cs typeface="Aharoni" panose="02010803020104030203" pitchFamily="2" charset="-79"/>
              </a:rPr>
              <a:t>How can we know that Jesus’ claims are true?</a:t>
            </a:r>
          </a:p>
          <a:p>
            <a:pPr algn="ctr"/>
            <a:r>
              <a:rPr lang="en-US" sz="3600" b="1" dirty="0">
                <a:solidFill>
                  <a:srgbClr val="2E02AE"/>
                </a:solidFill>
                <a:latin typeface="Arial Narrow" panose="020B0606020202030204" pitchFamily="34" charset="0"/>
                <a:cs typeface="Aharoni" panose="02010803020104030203" pitchFamily="2" charset="-79"/>
              </a:rPr>
              <a:t>The resurrection.</a:t>
            </a:r>
            <a:endParaRPr lang="en-US" sz="3600" dirty="0">
              <a:solidFill>
                <a:srgbClr val="2E02AE"/>
              </a:solidFill>
              <a:latin typeface="Arial Narrow" panose="020B0606020202030204" pitchFamily="34" charset="0"/>
              <a:cs typeface="Aharoni" panose="02010803020104030203" pitchFamily="2" charset="-79"/>
            </a:endParaRPr>
          </a:p>
          <a:p>
            <a:pPr marL="571500" indent="-571500">
              <a:buFont typeface="Arial" panose="020B0604020202020204" pitchFamily="34" charset="0"/>
              <a:buChar char="•"/>
            </a:pPr>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p:txBody>
      </p:sp>
    </p:spTree>
    <p:extLst>
      <p:ext uri="{BB962C8B-B14F-4D97-AF65-F5344CB8AC3E}">
        <p14:creationId xmlns:p14="http://schemas.microsoft.com/office/powerpoint/2010/main" val="349523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accent1">
                <a:lumMod val="5000"/>
                <a:lumOff val="9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369364" y="-141714"/>
            <a:ext cx="8774636" cy="1754326"/>
          </a:xfrm>
          <a:prstGeom prst="rect">
            <a:avLst/>
          </a:prstGeom>
          <a:noFill/>
        </p:spPr>
        <p:txBody>
          <a:bodyPr wrap="square" rtlCol="0">
            <a:spAutoFit/>
          </a:bodyPr>
          <a:lstStyle/>
          <a:p>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a:p>
            <a:r>
              <a:rPr lang="en-US" sz="3600" b="1" dirty="0">
                <a:solidFill>
                  <a:srgbClr val="2E02AE"/>
                </a:solidFill>
                <a:latin typeface="Arial Narrow" panose="020B0606020202030204" pitchFamily="34" charset="0"/>
                <a:cs typeface="Aharoni" panose="02010803020104030203" pitchFamily="2" charset="-79"/>
              </a:rPr>
              <a:t>Evidence for The Resurrection</a:t>
            </a:r>
            <a:endParaRPr lang="en-US" sz="3600" dirty="0">
              <a:solidFill>
                <a:srgbClr val="2E02AE"/>
              </a:solidFill>
              <a:latin typeface="Arial Narrow" panose="020B0606020202030204" pitchFamily="34" charset="0"/>
              <a:cs typeface="Aharoni" panose="02010803020104030203" pitchFamily="2" charset="-79"/>
            </a:endParaRPr>
          </a:p>
          <a:p>
            <a:pPr marL="571500" indent="-571500">
              <a:buFont typeface="Arial" panose="020B0604020202020204" pitchFamily="34" charset="0"/>
              <a:buChar char="•"/>
            </a:pPr>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CAA8A8F-6003-4588-BC46-D7CD749A4D28}"/>
              </a:ext>
            </a:extLst>
          </p:cNvPr>
          <p:cNvSpPr txBox="1"/>
          <p:nvPr/>
        </p:nvSpPr>
        <p:spPr>
          <a:xfrm>
            <a:off x="369364" y="1105539"/>
            <a:ext cx="8057662" cy="7109639"/>
          </a:xfrm>
          <a:prstGeom prst="rect">
            <a:avLst/>
          </a:prstGeom>
          <a:noFill/>
        </p:spPr>
        <p:txBody>
          <a:bodyPr wrap="square">
            <a:spAutoFit/>
          </a:bodyPr>
          <a:lstStyle/>
          <a:p>
            <a:pPr marL="514350" indent="-514350">
              <a:buFont typeface="+mj-lt"/>
              <a:buAutoNum type="arabicPeriod"/>
            </a:pPr>
            <a:r>
              <a:rPr lang="en-US" sz="3200" b="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Early disciples’ willingness to die</a:t>
            </a:r>
          </a:p>
          <a:p>
            <a:pPr marL="914400" lvl="1" indent="-457200">
              <a:buFontTx/>
              <a:buChar char="-"/>
            </a:pPr>
            <a:r>
              <a:rPr lang="en-US" sz="3200"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Dying for a belief does not mean that belief is true.</a:t>
            </a:r>
          </a:p>
          <a:p>
            <a:pPr marL="914400" lvl="1" indent="-457200">
              <a:buFontTx/>
              <a:buChar char="-"/>
            </a:pPr>
            <a:r>
              <a:rPr lang="en-US" sz="3200"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Early disciples didn’t die based on what they had heard, but </a:t>
            </a:r>
            <a:r>
              <a:rPr lang="en-US" sz="3200" i="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had seen firsthand.</a:t>
            </a:r>
          </a:p>
          <a:p>
            <a:pPr marL="514350" indent="-514350">
              <a:buFont typeface="+mj-lt"/>
              <a:buAutoNum type="arabicPeriod"/>
            </a:pPr>
            <a:endParaRPr lang="en-US" sz="800" dirty="0">
              <a:solidFill>
                <a:srgbClr val="2E02AE"/>
              </a:solidFill>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b="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Paul’s Testimony</a:t>
            </a:r>
          </a:p>
          <a:p>
            <a:pPr marL="914400" lvl="1" indent="-457200">
              <a:buFontTx/>
              <a:buChar char="-"/>
            </a:pPr>
            <a:r>
              <a:rPr lang="en-US" sz="3200"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“Undisputed” writer of 1 Corinthians (written</a:t>
            </a:r>
            <a:r>
              <a:rPr lang="en-US" sz="3200"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rPr>
              <a:t> within 25 years of Jesus’ death). Contains a detailed defense of the resurrection. </a:t>
            </a:r>
          </a:p>
          <a:p>
            <a:pPr marL="914400" lvl="1" indent="-457200">
              <a:buFontTx/>
              <a:buChar char="-"/>
            </a:pPr>
            <a:r>
              <a:rPr lang="en-US" sz="3200"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Because of proximity, many could have challenged Paul’s account; seems none did. </a:t>
            </a:r>
            <a:endParaRPr lang="en-US" sz="3200"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endParaRPr lang="en-US" sz="3200"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endParaRPr lang="en-US" sz="3200"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492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10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1000"/>
                                        <p:tgtEl>
                                          <p:spTgt spid="4">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accent1">
                <a:lumMod val="5000"/>
                <a:lumOff val="9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369364" y="-141714"/>
            <a:ext cx="8774636" cy="1754326"/>
          </a:xfrm>
          <a:prstGeom prst="rect">
            <a:avLst/>
          </a:prstGeom>
          <a:noFill/>
        </p:spPr>
        <p:txBody>
          <a:bodyPr wrap="square" rtlCol="0">
            <a:spAutoFit/>
          </a:bodyPr>
          <a:lstStyle/>
          <a:p>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a:p>
            <a:r>
              <a:rPr lang="en-US" sz="3600" b="1" dirty="0">
                <a:solidFill>
                  <a:srgbClr val="2E02AE"/>
                </a:solidFill>
                <a:latin typeface="Arial Narrow" panose="020B0606020202030204" pitchFamily="34" charset="0"/>
                <a:cs typeface="Aharoni" panose="02010803020104030203" pitchFamily="2" charset="-79"/>
              </a:rPr>
              <a:t>Evidence for The Resurrection</a:t>
            </a:r>
            <a:endParaRPr lang="en-US" sz="3600" dirty="0">
              <a:solidFill>
                <a:srgbClr val="2E02AE"/>
              </a:solidFill>
              <a:latin typeface="Arial Narrow" panose="020B0606020202030204" pitchFamily="34" charset="0"/>
              <a:cs typeface="Aharoni" panose="02010803020104030203" pitchFamily="2" charset="-79"/>
            </a:endParaRPr>
          </a:p>
          <a:p>
            <a:pPr marL="571500" indent="-571500">
              <a:buFont typeface="Arial" panose="020B0604020202020204" pitchFamily="34" charset="0"/>
              <a:buChar char="•"/>
            </a:pPr>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CAA8A8F-6003-4588-BC46-D7CD749A4D28}"/>
              </a:ext>
            </a:extLst>
          </p:cNvPr>
          <p:cNvSpPr txBox="1"/>
          <p:nvPr/>
        </p:nvSpPr>
        <p:spPr>
          <a:xfrm>
            <a:off x="369364" y="1105539"/>
            <a:ext cx="8057662" cy="6740307"/>
          </a:xfrm>
          <a:prstGeom prst="rect">
            <a:avLst/>
          </a:prstGeom>
          <a:noFill/>
        </p:spPr>
        <p:txBody>
          <a:bodyPr wrap="square">
            <a:spAutoFit/>
          </a:bodyPr>
          <a:lstStyle/>
          <a:p>
            <a:pPr marL="514350" indent="-514350">
              <a:buFont typeface="+mj-lt"/>
              <a:buAutoNum type="arabicPeriod"/>
            </a:pPr>
            <a:endParaRPr lang="en-US" sz="800" dirty="0">
              <a:solidFill>
                <a:srgbClr val="2E02AE"/>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2.  Paul’s Testimony</a:t>
            </a:r>
          </a:p>
          <a:p>
            <a:pPr marL="914400" lvl="1" indent="-457200">
              <a:buFontTx/>
              <a:buChar char="-"/>
            </a:pPr>
            <a:r>
              <a:rPr lang="en-US" sz="3200"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Paul’s transformation from persecutor to preacher was based on his witness of the resurrected Christ (Acts 9, 22. 26).</a:t>
            </a:r>
          </a:p>
          <a:p>
            <a:endParaRPr lang="en-US" sz="800"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a:p>
            <a:pPr marL="514350" indent="-514350">
              <a:buAutoNum type="arabicPeriod" startAt="3"/>
            </a:pPr>
            <a:r>
              <a:rPr lang="en-US" sz="3200" b="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The Empty Tomb</a:t>
            </a:r>
          </a:p>
          <a:p>
            <a:pPr marL="914400" lvl="1" indent="-457200">
              <a:buFontTx/>
              <a:buChar char="-"/>
            </a:pPr>
            <a:r>
              <a:rPr lang="en-US" sz="3200"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rPr>
              <a:t>Many alternate explanations, all unfounded</a:t>
            </a:r>
          </a:p>
          <a:p>
            <a:pPr marL="914400" lvl="1" indent="-457200">
              <a:buFontTx/>
              <a:buChar char="-"/>
            </a:pPr>
            <a:r>
              <a:rPr lang="en-US" sz="3200"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Alternate explanations can serve as proof </a:t>
            </a:r>
            <a:r>
              <a:rPr lang="en-US" sz="3200" i="1"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for </a:t>
            </a:r>
            <a:r>
              <a:rPr lang="en-US" sz="3200"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the resurrection.</a:t>
            </a:r>
          </a:p>
          <a:p>
            <a:pPr marL="914400" lvl="1" indent="-457200">
              <a:buFontTx/>
              <a:buChar char="-"/>
            </a:pPr>
            <a:r>
              <a:rPr lang="en-US" sz="3200"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rPr>
              <a:t>The empty tomb wasn</a:t>
            </a:r>
            <a:r>
              <a:rPr lang="en-US" sz="3200" dirty="0">
                <a:solidFill>
                  <a:srgbClr val="2E02AE"/>
                </a:solidFill>
                <a:latin typeface="Arial Narrow" panose="020B0606020202030204" pitchFamily="34" charset="0"/>
                <a:ea typeface="Calibri" panose="020F0502020204030204" pitchFamily="34" charset="0"/>
                <a:cs typeface="Times New Roman" panose="02020603050405020304" pitchFamily="18" charset="0"/>
              </a:rPr>
              <a:t>’t what produced belief in the resurrection (see Jn. 20:1-2),seeing the risen Christ did! </a:t>
            </a:r>
            <a:endParaRPr lang="en-US" sz="3200"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endParaRPr lang="en-US" sz="3200"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endParaRPr lang="en-US" sz="3200" dirty="0">
              <a:solidFill>
                <a:srgbClr val="2E02AE"/>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693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0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1000"/>
                                        <p:tgtEl>
                                          <p:spTgt spid="4">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1000"/>
                                        <p:tgtEl>
                                          <p:spTgt spid="4">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1000"/>
                                        <p:tgtEl>
                                          <p:spTgt spid="4">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animEffect transition="in" filter="fade">
                                      <p:cBhvr>
                                        <p:cTn id="24"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TotalTime>
  <Words>512</Words>
  <Application>Microsoft Office PowerPoint</Application>
  <PresentationFormat>On-screen Show (4:3)</PresentationFormat>
  <Paragraphs>62</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Aharoni</vt:lpstr>
      <vt:lpstr>Arial</vt:lpstr>
      <vt:lpstr>Arial Narrow</vt:lpstr>
      <vt:lpstr>Avenir Next LT Pro</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7</cp:revision>
  <dcterms:created xsi:type="dcterms:W3CDTF">2020-11-01T20:31:05Z</dcterms:created>
  <dcterms:modified xsi:type="dcterms:W3CDTF">2020-11-01T22:55:28Z</dcterms:modified>
</cp:coreProperties>
</file>