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61" r:id="rId4"/>
    <p:sldId id="263" r:id="rId5"/>
    <p:sldId id="272" r:id="rId6"/>
    <p:sldId id="273" r:id="rId7"/>
    <p:sldId id="274" r:id="rId8"/>
    <p:sldId id="262" r:id="rId9"/>
    <p:sldId id="276" r:id="rId10"/>
    <p:sldId id="256" r:id="rId11"/>
    <p:sldId id="257" r:id="rId12"/>
    <p:sldId id="258" r:id="rId13"/>
    <p:sldId id="270" r:id="rId14"/>
    <p:sldId id="278" r:id="rId15"/>
    <p:sldId id="277" r:id="rId16"/>
    <p:sldId id="259" r:id="rId17"/>
    <p:sldId id="26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2D02B3"/>
    <a:srgbClr val="E2E2F6"/>
    <a:srgbClr val="C6C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6015" autoAdjust="0"/>
  </p:normalViewPr>
  <p:slideViewPr>
    <p:cSldViewPr snapToGrid="0">
      <p:cViewPr varScale="1">
        <p:scale>
          <a:sx n="61" d="100"/>
          <a:sy n="61" d="100"/>
        </p:scale>
        <p:origin x="27" y="10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2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0">
              <a:srgbClr val="E2E2F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275E9-73F7-4B39-8EF6-AC3CABE79B8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9B54-708B-4017-B1D9-7927EC9C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16EC0-AEA3-4604-A2AB-CB6CDA772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34448" t="14069" r="14707" b="19625"/>
          <a:stretch/>
        </p:blipFill>
        <p:spPr>
          <a:xfrm>
            <a:off x="1898263" y="-505759"/>
            <a:ext cx="7826762" cy="68128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0A11F-5386-4E69-B606-C348C606903A}"/>
              </a:ext>
            </a:extLst>
          </p:cNvPr>
          <p:cNvSpPr txBox="1"/>
          <p:nvPr/>
        </p:nvSpPr>
        <p:spPr>
          <a:xfrm>
            <a:off x="1" y="25171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920" dirty="0">
                <a:solidFill>
                  <a:schemeClr val="tx2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APOLOGETICS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E324B-051F-446D-BE7E-798B715619F8}"/>
              </a:ext>
            </a:extLst>
          </p:cNvPr>
          <p:cNvSpPr txBox="1"/>
          <p:nvPr/>
        </p:nvSpPr>
        <p:spPr>
          <a:xfrm>
            <a:off x="-60957" y="348369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600" dirty="0">
                <a:solidFill>
                  <a:schemeClr val="tx2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BEING READY TO GIVE A DEFENSE</a:t>
            </a:r>
            <a:endParaRPr lang="en-US" sz="2800" spc="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A34BF-9C23-474F-BA24-595EB9A6A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B38972-4581-442A-898B-F56E4FFE6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" y="890596"/>
            <a:ext cx="8386763" cy="5591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5D00DD-61EE-4601-AFE6-8B7513EE1865}"/>
              </a:ext>
            </a:extLst>
          </p:cNvPr>
          <p:cNvSpPr/>
          <p:nvPr/>
        </p:nvSpPr>
        <p:spPr>
          <a:xfrm>
            <a:off x="3133724" y="3508609"/>
            <a:ext cx="2605089" cy="7477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CD4C3-A0B0-4753-8AB5-5B22CA2C9CFE}"/>
              </a:ext>
            </a:extLst>
          </p:cNvPr>
          <p:cNvSpPr txBox="1"/>
          <p:nvPr/>
        </p:nvSpPr>
        <p:spPr>
          <a:xfrm>
            <a:off x="4860038" y="6204772"/>
            <a:ext cx="390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Holylandphotos.wordpress.com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7766F-3FBD-4865-A5B9-16A53C981380}"/>
              </a:ext>
            </a:extLst>
          </p:cNvPr>
          <p:cNvSpPr txBox="1"/>
          <p:nvPr/>
        </p:nvSpPr>
        <p:spPr>
          <a:xfrm>
            <a:off x="273751" y="137716"/>
            <a:ext cx="4545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Gallio Inscription</a:t>
            </a:r>
          </a:p>
        </p:txBody>
      </p:sp>
    </p:spTree>
    <p:extLst>
      <p:ext uri="{BB962C8B-B14F-4D97-AF65-F5344CB8AC3E}">
        <p14:creationId xmlns:p14="http://schemas.microsoft.com/office/powerpoint/2010/main" val="31711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B38972-4581-442A-898B-F56E4FFE6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773" y="381000"/>
            <a:ext cx="4050453" cy="609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5D00DD-61EE-4601-AFE6-8B7513EE1865}"/>
              </a:ext>
            </a:extLst>
          </p:cNvPr>
          <p:cNvSpPr/>
          <p:nvPr/>
        </p:nvSpPr>
        <p:spPr>
          <a:xfrm>
            <a:off x="4648575" y="2472933"/>
            <a:ext cx="1297277" cy="55855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CD4C3-A0B0-4753-8AB5-5B22CA2C9CFE}"/>
              </a:ext>
            </a:extLst>
          </p:cNvPr>
          <p:cNvSpPr txBox="1"/>
          <p:nvPr/>
        </p:nvSpPr>
        <p:spPr>
          <a:xfrm>
            <a:off x="2734192" y="6231532"/>
            <a:ext cx="390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Holylandphotos.wordpress.com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B1E90-DC98-4120-950F-DEF2E9498908}"/>
              </a:ext>
            </a:extLst>
          </p:cNvPr>
          <p:cNvSpPr txBox="1"/>
          <p:nvPr/>
        </p:nvSpPr>
        <p:spPr>
          <a:xfrm>
            <a:off x="273751" y="137716"/>
            <a:ext cx="39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Pilate Stone</a:t>
            </a:r>
          </a:p>
        </p:txBody>
      </p:sp>
    </p:spTree>
    <p:extLst>
      <p:ext uri="{BB962C8B-B14F-4D97-AF65-F5344CB8AC3E}">
        <p14:creationId xmlns:p14="http://schemas.microsoft.com/office/powerpoint/2010/main" val="37611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B38972-4581-442A-898B-F56E4FFE6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05" y="928698"/>
            <a:ext cx="8593990" cy="5710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8CD4C3-A0B0-4753-8AB5-5B22CA2C9CFE}"/>
              </a:ext>
            </a:extLst>
          </p:cNvPr>
          <p:cNvSpPr txBox="1"/>
          <p:nvPr/>
        </p:nvSpPr>
        <p:spPr>
          <a:xfrm>
            <a:off x="4926069" y="6304786"/>
            <a:ext cx="390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Holylandphotos.wordpress.com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18797-0A56-47FC-96F5-F906CBD5F8A7}"/>
              </a:ext>
            </a:extLst>
          </p:cNvPr>
          <p:cNvSpPr txBox="1"/>
          <p:nvPr/>
        </p:nvSpPr>
        <p:spPr>
          <a:xfrm>
            <a:off x="273751" y="137716"/>
            <a:ext cx="39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Caiaphas Ossuary</a:t>
            </a:r>
          </a:p>
        </p:txBody>
      </p:sp>
    </p:spTree>
    <p:extLst>
      <p:ext uri="{BB962C8B-B14F-4D97-AF65-F5344CB8AC3E}">
        <p14:creationId xmlns:p14="http://schemas.microsoft.com/office/powerpoint/2010/main" val="10208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10A11F-5386-4E69-B606-C348C606903A}"/>
              </a:ext>
            </a:extLst>
          </p:cNvPr>
          <p:cNvSpPr txBox="1"/>
          <p:nvPr/>
        </p:nvSpPr>
        <p:spPr>
          <a:xfrm>
            <a:off x="492369" y="551289"/>
            <a:ext cx="81592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Internal Evidence</a:t>
            </a:r>
          </a:p>
          <a:p>
            <a:endParaRPr lang="en-US" sz="800" b="1" dirty="0">
              <a:solidFill>
                <a:srgbClr val="2D02B3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No indication of “sugar coating”</a:t>
            </a:r>
          </a:p>
          <a:p>
            <a:pPr marL="571500" indent="-571500">
              <a:buFontTx/>
              <a:buChar char="-"/>
            </a:pPr>
            <a:endParaRPr lang="en-US" sz="800" dirty="0">
              <a:solidFill>
                <a:srgbClr val="2D02B3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Jesus rejected by family and friends    (Mk. 3:21; 7:5)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2D02B3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Jesus rejected by His hometown        (Mk. 6:2-4)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2D02B3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Repeated failures of the apostles        (Mk. 9:18, 34; Gal. 2:11-14 </a:t>
            </a:r>
          </a:p>
          <a:p>
            <a:pPr algn="ctr"/>
            <a:endParaRPr lang="en-US" sz="800" b="1" dirty="0">
              <a:solidFill>
                <a:srgbClr val="2D02B3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05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10A11F-5386-4E69-B606-C348C606903A}"/>
              </a:ext>
            </a:extLst>
          </p:cNvPr>
          <p:cNvSpPr txBox="1"/>
          <p:nvPr/>
        </p:nvSpPr>
        <p:spPr>
          <a:xfrm>
            <a:off x="492369" y="551289"/>
            <a:ext cx="81592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The evidence suggests more than just a reliable book, but an </a:t>
            </a:r>
            <a:r>
              <a:rPr lang="en-US" sz="3600" b="1" i="1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inspired</a:t>
            </a:r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book. </a:t>
            </a:r>
          </a:p>
          <a:p>
            <a:endParaRPr lang="en-US" sz="3600" b="1" dirty="0">
              <a:solidFill>
                <a:srgbClr val="2D02B3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 Timothy 3:16-17</a:t>
            </a:r>
          </a:p>
          <a:p>
            <a:pPr algn="ctr"/>
            <a:endParaRPr lang="en-US" sz="800" b="1" dirty="0">
              <a:solidFill>
                <a:srgbClr val="2D02B3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aseline="300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16</a:t>
            </a:r>
            <a:r>
              <a:rPr lang="en-US" sz="36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All Scripture is breathed out by God and profitable for teaching, for reproof, for correction, and for training in righteousness, </a:t>
            </a:r>
            <a:r>
              <a:rPr lang="en-US" sz="3600" baseline="300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17</a:t>
            </a:r>
            <a:r>
              <a:rPr lang="en-US" sz="3600" dirty="0">
                <a:solidFill>
                  <a:srgbClr val="2D02B3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that the man of God may be complete, equipped for every good work.</a:t>
            </a:r>
          </a:p>
          <a:p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16EC0-AEA3-4604-A2AB-CB6CDA772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34448" t="14069" r="14707" b="19625"/>
          <a:stretch/>
        </p:blipFill>
        <p:spPr>
          <a:xfrm>
            <a:off x="1898263" y="-505759"/>
            <a:ext cx="7826762" cy="68128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0A11F-5386-4E69-B606-C348C606903A}"/>
              </a:ext>
            </a:extLst>
          </p:cNvPr>
          <p:cNvSpPr txBox="1"/>
          <p:nvPr/>
        </p:nvSpPr>
        <p:spPr>
          <a:xfrm>
            <a:off x="1" y="25171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920" dirty="0">
                <a:solidFill>
                  <a:schemeClr val="tx2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APOLOGETICS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E324B-051F-446D-BE7E-798B715619F8}"/>
              </a:ext>
            </a:extLst>
          </p:cNvPr>
          <p:cNvSpPr txBox="1"/>
          <p:nvPr/>
        </p:nvSpPr>
        <p:spPr>
          <a:xfrm>
            <a:off x="-60957" y="348369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600" dirty="0">
                <a:solidFill>
                  <a:schemeClr val="tx2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BEING READY TO GIVE A DEFENSE</a:t>
            </a:r>
            <a:endParaRPr lang="en-US" sz="2800" spc="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A34BF-9C23-474F-BA24-595EB9A6A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B38972-4581-442A-898B-F56E4FFE6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54" y="1415500"/>
            <a:ext cx="8703891" cy="4026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8CD4C3-A0B0-4753-8AB5-5B22CA2C9CFE}"/>
              </a:ext>
            </a:extLst>
          </p:cNvPr>
          <p:cNvSpPr txBox="1"/>
          <p:nvPr/>
        </p:nvSpPr>
        <p:spPr>
          <a:xfrm>
            <a:off x="-2231968" y="1369787"/>
            <a:ext cx="390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drivethruhistory.com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72E8F-F2B0-430F-B7DD-0A7F33468130}"/>
              </a:ext>
            </a:extLst>
          </p:cNvPr>
          <p:cNvSpPr txBox="1"/>
          <p:nvPr/>
        </p:nvSpPr>
        <p:spPr>
          <a:xfrm>
            <a:off x="273751" y="137716"/>
            <a:ext cx="39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Pool of Bethesda</a:t>
            </a:r>
          </a:p>
        </p:txBody>
      </p:sp>
    </p:spTree>
    <p:extLst>
      <p:ext uri="{BB962C8B-B14F-4D97-AF65-F5344CB8AC3E}">
        <p14:creationId xmlns:p14="http://schemas.microsoft.com/office/powerpoint/2010/main" val="257307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B44B4-8D8F-4F2F-83CF-8F4F395C0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" y="1017667"/>
            <a:ext cx="8510587" cy="4822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8CD4C3-A0B0-4753-8AB5-5B22CA2C9CFE}"/>
              </a:ext>
            </a:extLst>
          </p:cNvPr>
          <p:cNvSpPr txBox="1"/>
          <p:nvPr/>
        </p:nvSpPr>
        <p:spPr>
          <a:xfrm>
            <a:off x="401695" y="5522688"/>
            <a:ext cx="390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bibliauthenticity.com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372E2-53E8-48C1-8DE0-F35A7D00827B}"/>
              </a:ext>
            </a:extLst>
          </p:cNvPr>
          <p:cNvSpPr txBox="1"/>
          <p:nvPr/>
        </p:nvSpPr>
        <p:spPr>
          <a:xfrm>
            <a:off x="273751" y="137716"/>
            <a:ext cx="39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Pool of Siloam</a:t>
            </a:r>
          </a:p>
        </p:txBody>
      </p:sp>
    </p:spTree>
    <p:extLst>
      <p:ext uri="{BB962C8B-B14F-4D97-AF65-F5344CB8AC3E}">
        <p14:creationId xmlns:p14="http://schemas.microsoft.com/office/powerpoint/2010/main" val="859822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3FFA27-A4C3-4703-A113-7229C22F4E53}"/>
              </a:ext>
            </a:extLst>
          </p:cNvPr>
          <p:cNvSpPr txBox="1"/>
          <p:nvPr/>
        </p:nvSpPr>
        <p:spPr>
          <a:xfrm>
            <a:off x="323733" y="2790363"/>
            <a:ext cx="849653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</a:rPr>
              <a:t>Synonym Variations</a:t>
            </a:r>
          </a:p>
          <a:p>
            <a:pPr algn="ctr"/>
            <a:endParaRPr lang="en-US" sz="900" b="1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“Jesus Christ” vs. “Christ Jesus”</a:t>
            </a:r>
            <a:endParaRPr lang="en-US" sz="3200" dirty="0">
              <a:solidFill>
                <a:srgbClr val="2D02B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9F90E-C7C9-4EEE-9A23-E368EF9BA2B2}"/>
              </a:ext>
            </a:extLst>
          </p:cNvPr>
          <p:cNvSpPr txBox="1"/>
          <p:nvPr/>
        </p:nvSpPr>
        <p:spPr>
          <a:xfrm>
            <a:off x="323733" y="37022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Types of Variants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42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3FFA27-A4C3-4703-A113-7229C22F4E53}"/>
              </a:ext>
            </a:extLst>
          </p:cNvPr>
          <p:cNvSpPr txBox="1"/>
          <p:nvPr/>
        </p:nvSpPr>
        <p:spPr>
          <a:xfrm>
            <a:off x="828816" y="1597729"/>
            <a:ext cx="748636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[If we are going to discredit the NT for lack of the originals], “then we must deny that most facts of ancient history can be recovered, because whatever doubts we cast on the text of the NT must be cast a hundredfold on virtually any other ancient text.” </a:t>
            </a:r>
          </a:p>
          <a:p>
            <a:pPr algn="ctr"/>
            <a:endParaRPr lang="en-US" sz="800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– J. Ed </a:t>
            </a:r>
            <a:r>
              <a:rPr lang="en-US" sz="2800" dirty="0" err="1">
                <a:solidFill>
                  <a:srgbClr val="2D02B3"/>
                </a:solidFill>
                <a:latin typeface="Arial Narrow" panose="020B0606020202030204" pitchFamily="34" charset="0"/>
              </a:rPr>
              <a:t>Komoszewski</a:t>
            </a:r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, </a:t>
            </a:r>
            <a:r>
              <a:rPr lang="en-US" sz="2800" i="1" dirty="0">
                <a:solidFill>
                  <a:srgbClr val="2D02B3"/>
                </a:solidFill>
                <a:latin typeface="Arial Narrow" panose="020B0606020202030204" pitchFamily="34" charset="0"/>
              </a:rPr>
              <a:t>Reinventing Jesus: How Contemporary Skeptics Miss the Real Jesus and Mislead Popular Culture</a:t>
            </a:r>
          </a:p>
        </p:txBody>
      </p:sp>
    </p:spTree>
    <p:extLst>
      <p:ext uri="{BB962C8B-B14F-4D97-AF65-F5344CB8AC3E}">
        <p14:creationId xmlns:p14="http://schemas.microsoft.com/office/powerpoint/2010/main" val="25163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9372E2-53E8-48C1-8DE0-F35A7D00827B}"/>
              </a:ext>
            </a:extLst>
          </p:cNvPr>
          <p:cNvSpPr txBox="1"/>
          <p:nvPr/>
        </p:nvSpPr>
        <p:spPr>
          <a:xfrm>
            <a:off x="1284638" y="266303"/>
            <a:ext cx="657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New Testament Manuscript Authority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3F2B9BE-7FB7-493F-9E62-2CAB43669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09339"/>
              </p:ext>
            </p:extLst>
          </p:nvPr>
        </p:nvGraphicFramePr>
        <p:xfrm>
          <a:off x="280987" y="1068752"/>
          <a:ext cx="8644180" cy="375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36">
                  <a:extLst>
                    <a:ext uri="{9D8B030D-6E8A-4147-A177-3AD203B41FA5}">
                      <a16:colId xmlns:a16="http://schemas.microsoft.com/office/drawing/2014/main" val="1060566914"/>
                    </a:ext>
                  </a:extLst>
                </a:gridCol>
                <a:gridCol w="1728836">
                  <a:extLst>
                    <a:ext uri="{9D8B030D-6E8A-4147-A177-3AD203B41FA5}">
                      <a16:colId xmlns:a16="http://schemas.microsoft.com/office/drawing/2014/main" val="453267199"/>
                    </a:ext>
                  </a:extLst>
                </a:gridCol>
                <a:gridCol w="1728836">
                  <a:extLst>
                    <a:ext uri="{9D8B030D-6E8A-4147-A177-3AD203B41FA5}">
                      <a16:colId xmlns:a16="http://schemas.microsoft.com/office/drawing/2014/main" val="2723513045"/>
                    </a:ext>
                  </a:extLst>
                </a:gridCol>
                <a:gridCol w="1728836">
                  <a:extLst>
                    <a:ext uri="{9D8B030D-6E8A-4147-A177-3AD203B41FA5}">
                      <a16:colId xmlns:a16="http://schemas.microsoft.com/office/drawing/2014/main" val="430891773"/>
                    </a:ext>
                  </a:extLst>
                </a:gridCol>
                <a:gridCol w="1728836">
                  <a:extLst>
                    <a:ext uri="{9D8B030D-6E8A-4147-A177-3AD203B41FA5}">
                      <a16:colId xmlns:a16="http://schemas.microsoft.com/office/drawing/2014/main" val="3985631917"/>
                    </a:ext>
                  </a:extLst>
                </a:gridCol>
              </a:tblGrid>
              <a:tr h="7780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Author and/or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 Written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Earliest Known 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 Between Original and Earliest 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Known Copies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70932"/>
                  </a:ext>
                </a:extLst>
              </a:tr>
              <a:tr h="5749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Homer’s </a:t>
                      </a:r>
                      <a:r>
                        <a:rPr lang="en-US" i="1" dirty="0"/>
                        <a:t>Iliad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18493"/>
                  </a:ext>
                </a:extLst>
              </a:tr>
              <a:tr h="5749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Aristotle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 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59220"/>
                  </a:ext>
                </a:extLst>
              </a:tr>
              <a:tr h="7780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Plato’s </a:t>
                      </a:r>
                      <a:r>
                        <a:rPr lang="en-US" i="1" dirty="0"/>
                        <a:t>Tetralogies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29357"/>
                  </a:ext>
                </a:extLst>
              </a:tr>
              <a:tr h="7780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Testament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 40-100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 350</a:t>
                      </a:r>
                    </a:p>
                    <a:p>
                      <a:pPr algn="ctr"/>
                      <a:r>
                        <a:rPr lang="en-US" dirty="0"/>
                        <a:t>(Codex Sinaiticus)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7420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3EA731-F61B-4A4D-B166-E0F6202EFBC9}"/>
              </a:ext>
            </a:extLst>
          </p:cNvPr>
          <p:cNvSpPr txBox="1"/>
          <p:nvPr/>
        </p:nvSpPr>
        <p:spPr>
          <a:xfrm>
            <a:off x="218831" y="5033108"/>
            <a:ext cx="8706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D02B3"/>
                </a:solidFill>
              </a:rPr>
              <a:t>*Earliest known NT fragment is from the gospel of John and is dated from AD 125-130. Depending on the dating of John’s writing, this fragment could be only 40 years older than the original.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6E3A0-69C7-4BB1-A182-6246560F5A3F}"/>
              </a:ext>
            </a:extLst>
          </p:cNvPr>
          <p:cNvSpPr txBox="1"/>
          <p:nvPr/>
        </p:nvSpPr>
        <p:spPr>
          <a:xfrm>
            <a:off x="3305908" y="6407031"/>
            <a:ext cx="631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02B3"/>
                </a:solidFill>
              </a:rPr>
              <a:t>Source: </a:t>
            </a:r>
            <a:r>
              <a:rPr lang="en-US" i="1" dirty="0">
                <a:solidFill>
                  <a:srgbClr val="2D02B3"/>
                </a:solidFill>
              </a:rPr>
              <a:t>Holman </a:t>
            </a:r>
            <a:r>
              <a:rPr lang="en-US" i="1" dirty="0" err="1">
                <a:solidFill>
                  <a:srgbClr val="2D02B3"/>
                </a:solidFill>
              </a:rPr>
              <a:t>QuickSource</a:t>
            </a:r>
            <a:r>
              <a:rPr lang="en-US" i="1" dirty="0">
                <a:solidFill>
                  <a:srgbClr val="2D02B3"/>
                </a:solidFill>
              </a:rPr>
              <a:t> Guide to Christian Apologetics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19CC2-51F3-4747-A809-4C26C35A55B1}"/>
              </a:ext>
            </a:extLst>
          </p:cNvPr>
          <p:cNvSpPr/>
          <p:nvPr/>
        </p:nvSpPr>
        <p:spPr>
          <a:xfrm>
            <a:off x="296617" y="3931138"/>
            <a:ext cx="8582026" cy="894330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3FFA27-A4C3-4703-A113-7229C22F4E53}"/>
              </a:ext>
            </a:extLst>
          </p:cNvPr>
          <p:cNvSpPr txBox="1"/>
          <p:nvPr/>
        </p:nvSpPr>
        <p:spPr>
          <a:xfrm>
            <a:off x="429571" y="418285"/>
            <a:ext cx="837957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D02B3"/>
                </a:solidFill>
                <a:latin typeface="Arial Narrow" panose="020B0606020202030204" pitchFamily="34" charset="0"/>
              </a:rPr>
              <a:t>What About the Variants?</a:t>
            </a:r>
          </a:p>
          <a:p>
            <a:endParaRPr lang="en-US" sz="800" b="1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Variants refer to differences between the manuscripts</a:t>
            </a:r>
          </a:p>
          <a:p>
            <a:pPr marL="457200" indent="-457200">
              <a:buFontTx/>
              <a:buChar char="-"/>
            </a:pPr>
            <a:endParaRPr lang="en-US" sz="800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There are some 20,000 variants in about 10,000 different locations</a:t>
            </a:r>
          </a:p>
          <a:p>
            <a:pPr marL="457200" indent="-457200">
              <a:buFontTx/>
              <a:buChar char="-"/>
            </a:pPr>
            <a:endParaRPr lang="en-US" sz="800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The number of variants are no cause for concern when we realize </a:t>
            </a:r>
            <a:r>
              <a:rPr lang="en-US" sz="2800" i="1" dirty="0">
                <a:solidFill>
                  <a:srgbClr val="2D02B3"/>
                </a:solidFill>
                <a:latin typeface="Arial Narrow" panose="020B0606020202030204" pitchFamily="34" charset="0"/>
              </a:rPr>
              <a:t>what </a:t>
            </a:r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the variants are. </a:t>
            </a:r>
          </a:p>
          <a:p>
            <a:pPr lvl="1"/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 </a:t>
            </a:r>
          </a:p>
          <a:p>
            <a:endParaRPr lang="en-US" sz="2800" dirty="0">
              <a:solidFill>
                <a:srgbClr val="2D02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3FFA27-A4C3-4703-A113-7229C22F4E53}"/>
              </a:ext>
            </a:extLst>
          </p:cNvPr>
          <p:cNvSpPr txBox="1"/>
          <p:nvPr/>
        </p:nvSpPr>
        <p:spPr>
          <a:xfrm>
            <a:off x="323733" y="2790363"/>
            <a:ext cx="849653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</a:rPr>
              <a:t>Misspellings and Spelling Differences</a:t>
            </a:r>
          </a:p>
          <a:p>
            <a:pPr algn="ctr"/>
            <a:endParaRPr lang="en-US" sz="900" b="1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“Barnabas” vs. “</a:t>
            </a:r>
            <a:r>
              <a:rPr lang="en-US" sz="3200" b="1" dirty="0" err="1">
                <a:solidFill>
                  <a:srgbClr val="2D02B3"/>
                </a:solidFill>
                <a:latin typeface="Arial Narrow" panose="020B0606020202030204" pitchFamily="34" charset="0"/>
              </a:rPr>
              <a:t>Barnabus</a:t>
            </a:r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”</a:t>
            </a:r>
            <a:endParaRPr lang="en-US" sz="3200" dirty="0">
              <a:solidFill>
                <a:srgbClr val="2D02B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6AC04-B1D6-47B2-904A-AB04B11C747D}"/>
              </a:ext>
            </a:extLst>
          </p:cNvPr>
          <p:cNvSpPr txBox="1"/>
          <p:nvPr/>
        </p:nvSpPr>
        <p:spPr>
          <a:xfrm>
            <a:off x="323733" y="37022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Types of Variants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7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3FFA27-A4C3-4703-A113-7229C22F4E53}"/>
              </a:ext>
            </a:extLst>
          </p:cNvPr>
          <p:cNvSpPr txBox="1"/>
          <p:nvPr/>
        </p:nvSpPr>
        <p:spPr>
          <a:xfrm>
            <a:off x="323733" y="2790363"/>
            <a:ext cx="849653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</a:rPr>
              <a:t>Misspellings and Spelling Differences</a:t>
            </a:r>
          </a:p>
          <a:p>
            <a:pPr algn="ctr"/>
            <a:endParaRPr lang="en-US" sz="900" b="1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“You all” vs. “</a:t>
            </a:r>
            <a:r>
              <a:rPr lang="en-US" sz="3200" b="1" dirty="0" err="1">
                <a:solidFill>
                  <a:srgbClr val="2D02B3"/>
                </a:solidFill>
                <a:latin typeface="Arial Narrow" panose="020B0606020202030204" pitchFamily="34" charset="0"/>
              </a:rPr>
              <a:t>Y’all</a:t>
            </a:r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”</a:t>
            </a:r>
            <a:endParaRPr lang="en-US" sz="3200" dirty="0">
              <a:solidFill>
                <a:srgbClr val="2D02B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02CE5-E6DE-4798-8366-CA175DD22C10}"/>
              </a:ext>
            </a:extLst>
          </p:cNvPr>
          <p:cNvSpPr txBox="1"/>
          <p:nvPr/>
        </p:nvSpPr>
        <p:spPr>
          <a:xfrm>
            <a:off x="323733" y="37022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Types of Variants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9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3FFA27-A4C3-4703-A113-7229C22F4E53}"/>
              </a:ext>
            </a:extLst>
          </p:cNvPr>
          <p:cNvSpPr txBox="1"/>
          <p:nvPr/>
        </p:nvSpPr>
        <p:spPr>
          <a:xfrm>
            <a:off x="323733" y="2790363"/>
            <a:ext cx="849653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D02B3"/>
                </a:solidFill>
                <a:latin typeface="Arial Narrow" panose="020B0606020202030204" pitchFamily="34" charset="0"/>
              </a:rPr>
              <a:t>Inadvertent Differences</a:t>
            </a:r>
          </a:p>
          <a:p>
            <a:pPr algn="ctr"/>
            <a:endParaRPr lang="en-US" sz="900" b="1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“Landon loves pizza” vs. “London loves pizza”</a:t>
            </a:r>
            <a:endParaRPr lang="en-US" sz="3200" dirty="0">
              <a:solidFill>
                <a:srgbClr val="2D02B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4C644-60FF-436A-9E8B-447E5C7707FA}"/>
              </a:ext>
            </a:extLst>
          </p:cNvPr>
          <p:cNvSpPr txBox="1"/>
          <p:nvPr/>
        </p:nvSpPr>
        <p:spPr>
          <a:xfrm>
            <a:off x="323733" y="37022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Types of Variants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93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8CD4C3-A0B0-4753-8AB5-5B22CA2C9CFE}"/>
              </a:ext>
            </a:extLst>
          </p:cNvPr>
          <p:cNvSpPr txBox="1"/>
          <p:nvPr/>
        </p:nvSpPr>
        <p:spPr>
          <a:xfrm>
            <a:off x="4851851" y="6225128"/>
            <a:ext cx="390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D02B3"/>
                </a:solidFill>
              </a:rPr>
              <a:t>ESV Study Bible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66D46-2289-42C8-AA3F-B5E97F5C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6" y="849167"/>
            <a:ext cx="8370388" cy="5375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BE588-C478-4E4F-9D7D-9AF3A2BE916B}"/>
              </a:ext>
            </a:extLst>
          </p:cNvPr>
          <p:cNvSpPr/>
          <p:nvPr/>
        </p:nvSpPr>
        <p:spPr>
          <a:xfrm>
            <a:off x="2306270" y="950436"/>
            <a:ext cx="468010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D12F4-8A17-402B-A05D-906FD8F7DB78}"/>
              </a:ext>
            </a:extLst>
          </p:cNvPr>
          <p:cNvSpPr/>
          <p:nvPr/>
        </p:nvSpPr>
        <p:spPr>
          <a:xfrm>
            <a:off x="1264993" y="1692921"/>
            <a:ext cx="198948" cy="2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5F584D-635C-4013-A52D-057AEE36DC41}"/>
              </a:ext>
            </a:extLst>
          </p:cNvPr>
          <p:cNvSpPr/>
          <p:nvPr/>
        </p:nvSpPr>
        <p:spPr>
          <a:xfrm>
            <a:off x="8142514" y="5796117"/>
            <a:ext cx="19068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9CC1F-9CCD-4E5B-9086-B5544634CAA3}"/>
              </a:ext>
            </a:extLst>
          </p:cNvPr>
          <p:cNvSpPr txBox="1"/>
          <p:nvPr/>
        </p:nvSpPr>
        <p:spPr>
          <a:xfrm>
            <a:off x="279850" y="131268"/>
            <a:ext cx="8370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D02B3"/>
                </a:solidFill>
                <a:latin typeface="Arial Narrow" panose="020B0606020202030204" pitchFamily="34" charset="0"/>
              </a:rPr>
              <a:t>Types of Variants – textual inclusions/exclusions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86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7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3FFA27-A4C3-4703-A113-7229C22F4E53}"/>
              </a:ext>
            </a:extLst>
          </p:cNvPr>
          <p:cNvSpPr txBox="1"/>
          <p:nvPr/>
        </p:nvSpPr>
        <p:spPr>
          <a:xfrm>
            <a:off x="828816" y="2440268"/>
            <a:ext cx="7486368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“Most historians accept the textual accuracy of other ancient works on far less adequate manuscript grounds than is available for the New Testament.” </a:t>
            </a:r>
          </a:p>
          <a:p>
            <a:pPr algn="ctr"/>
            <a:endParaRPr lang="en-US" sz="1050" dirty="0">
              <a:solidFill>
                <a:srgbClr val="2D02B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dirty="0">
                <a:solidFill>
                  <a:srgbClr val="2D02B3"/>
                </a:solidFill>
                <a:latin typeface="Arial Narrow" panose="020B0606020202030204" pitchFamily="34" charset="0"/>
              </a:rPr>
              <a:t>– J.P. Moreland, </a:t>
            </a:r>
            <a:r>
              <a:rPr lang="en-US" sz="2800" i="1" dirty="0">
                <a:solidFill>
                  <a:srgbClr val="2D02B3"/>
                </a:solidFill>
                <a:latin typeface="Arial Narrow" panose="020B0606020202030204" pitchFamily="34" charset="0"/>
              </a:rPr>
              <a:t>Scaling the Secular City </a:t>
            </a:r>
          </a:p>
        </p:txBody>
      </p:sp>
    </p:spTree>
    <p:extLst>
      <p:ext uri="{BB962C8B-B14F-4D97-AF65-F5344CB8AC3E}">
        <p14:creationId xmlns:p14="http://schemas.microsoft.com/office/powerpoint/2010/main" val="32600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2884</TotalTime>
  <Words>485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Arial Narrow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18</cp:revision>
  <dcterms:created xsi:type="dcterms:W3CDTF">2020-11-06T14:55:50Z</dcterms:created>
  <dcterms:modified xsi:type="dcterms:W3CDTF">2020-11-08T15:00:13Z</dcterms:modified>
</cp:coreProperties>
</file>