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38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150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Litmer" userId="13ebbef6a10c85c5" providerId="LiveId" clId="{A952CCE7-B31D-4316-AC35-8358599B24AB}"/>
    <pc:docChg chg="custSel addSld delSld modSld sldOrd">
      <pc:chgData name="Adam Litmer" userId="13ebbef6a10c85c5" providerId="LiveId" clId="{A952CCE7-B31D-4316-AC35-8358599B24AB}" dt="2020-09-11T14:10:02.135" v="2869" actId="20577"/>
      <pc:docMkLst>
        <pc:docMk/>
      </pc:docMkLst>
      <pc:sldChg chg="modSp">
        <pc:chgData name="Adam Litmer" userId="13ebbef6a10c85c5" providerId="LiveId" clId="{A952CCE7-B31D-4316-AC35-8358599B24AB}" dt="2020-09-11T14:08:22.749" v="2865" actId="20577"/>
        <pc:sldMkLst>
          <pc:docMk/>
          <pc:sldMk cId="1815933717" sldId="263"/>
        </pc:sldMkLst>
        <pc:spChg chg="mod">
          <ac:chgData name="Adam Litmer" userId="13ebbef6a10c85c5" providerId="LiveId" clId="{A952CCE7-B31D-4316-AC35-8358599B24AB}" dt="2020-09-11T14:08:22.749" v="2865" actId="20577"/>
          <ac:spMkLst>
            <pc:docMk/>
            <pc:sldMk cId="1815933717" sldId="263"/>
            <ac:spMk id="4" creationId="{C7870E1A-FACD-4DF1-87DA-5FC9E2D46BF3}"/>
          </ac:spMkLst>
        </pc:spChg>
      </pc:sldChg>
      <pc:sldChg chg="modSp modAnim">
        <pc:chgData name="Adam Litmer" userId="13ebbef6a10c85c5" providerId="LiveId" clId="{A952CCE7-B31D-4316-AC35-8358599B24AB}" dt="2020-09-11T13:27:28.701" v="110" actId="20577"/>
        <pc:sldMkLst>
          <pc:docMk/>
          <pc:sldMk cId="1511249243" sldId="265"/>
        </pc:sldMkLst>
        <pc:spChg chg="mod">
          <ac:chgData name="Adam Litmer" userId="13ebbef6a10c85c5" providerId="LiveId" clId="{A952CCE7-B31D-4316-AC35-8358599B24AB}" dt="2020-09-11T13:27:28.701" v="110" actId="20577"/>
          <ac:spMkLst>
            <pc:docMk/>
            <pc:sldMk cId="1511249243" sldId="265"/>
            <ac:spMk id="4" creationId="{C7870E1A-FACD-4DF1-87DA-5FC9E2D46BF3}"/>
          </ac:spMkLst>
        </pc:spChg>
      </pc:sldChg>
      <pc:sldChg chg="modSp add modAnim">
        <pc:chgData name="Adam Litmer" userId="13ebbef6a10c85c5" providerId="LiveId" clId="{A952CCE7-B31D-4316-AC35-8358599B24AB}" dt="2020-09-11T13:36:54.936" v="698"/>
        <pc:sldMkLst>
          <pc:docMk/>
          <pc:sldMk cId="1644421279" sldId="266"/>
        </pc:sldMkLst>
        <pc:spChg chg="mod">
          <ac:chgData name="Adam Litmer" userId="13ebbef6a10c85c5" providerId="LiveId" clId="{A952CCE7-B31D-4316-AC35-8358599B24AB}" dt="2020-09-11T13:35:53.672" v="693" actId="114"/>
          <ac:spMkLst>
            <pc:docMk/>
            <pc:sldMk cId="1644421279" sldId="266"/>
            <ac:spMk id="4" creationId="{C7870E1A-FACD-4DF1-87DA-5FC9E2D46BF3}"/>
          </ac:spMkLst>
        </pc:spChg>
      </pc:sldChg>
      <pc:sldChg chg="modSp add modAnim">
        <pc:chgData name="Adam Litmer" userId="13ebbef6a10c85c5" providerId="LiveId" clId="{A952CCE7-B31D-4316-AC35-8358599B24AB}" dt="2020-09-11T13:43:23.856" v="1412"/>
        <pc:sldMkLst>
          <pc:docMk/>
          <pc:sldMk cId="3132697420" sldId="267"/>
        </pc:sldMkLst>
        <pc:spChg chg="mod">
          <ac:chgData name="Adam Litmer" userId="13ebbef6a10c85c5" providerId="LiveId" clId="{A952CCE7-B31D-4316-AC35-8358599B24AB}" dt="2020-09-11T13:42:35.705" v="1410" actId="122"/>
          <ac:spMkLst>
            <pc:docMk/>
            <pc:sldMk cId="3132697420" sldId="267"/>
            <ac:spMk id="4" creationId="{C7870E1A-FACD-4DF1-87DA-5FC9E2D46BF3}"/>
          </ac:spMkLst>
        </pc:spChg>
      </pc:sldChg>
      <pc:sldChg chg="add del">
        <pc:chgData name="Adam Litmer" userId="13ebbef6a10c85c5" providerId="LiveId" clId="{A952CCE7-B31D-4316-AC35-8358599B24AB}" dt="2020-09-11T13:36:06.201" v="694" actId="2696"/>
        <pc:sldMkLst>
          <pc:docMk/>
          <pc:sldMk cId="3469154104" sldId="267"/>
        </pc:sldMkLst>
      </pc:sldChg>
      <pc:sldChg chg="modSp add">
        <pc:chgData name="Adam Litmer" userId="13ebbef6a10c85c5" providerId="LiveId" clId="{A952CCE7-B31D-4316-AC35-8358599B24AB}" dt="2020-09-11T14:10:02.135" v="2869" actId="20577"/>
        <pc:sldMkLst>
          <pc:docMk/>
          <pc:sldMk cId="337344703" sldId="268"/>
        </pc:sldMkLst>
        <pc:spChg chg="mod">
          <ac:chgData name="Adam Litmer" userId="13ebbef6a10c85c5" providerId="LiveId" clId="{A952CCE7-B31D-4316-AC35-8358599B24AB}" dt="2020-09-11T14:10:02.135" v="2869" actId="20577"/>
          <ac:spMkLst>
            <pc:docMk/>
            <pc:sldMk cId="337344703" sldId="268"/>
            <ac:spMk id="4" creationId="{C7870E1A-FACD-4DF1-87DA-5FC9E2D46BF3}"/>
          </ac:spMkLst>
        </pc:spChg>
      </pc:sldChg>
      <pc:sldChg chg="modSp add mod">
        <pc:chgData name="Adam Litmer" userId="13ebbef6a10c85c5" providerId="LiveId" clId="{A952CCE7-B31D-4316-AC35-8358599B24AB}" dt="2020-09-11T13:51:43.269" v="2402" actId="948"/>
        <pc:sldMkLst>
          <pc:docMk/>
          <pc:sldMk cId="2740332479" sldId="269"/>
        </pc:sldMkLst>
        <pc:spChg chg="mod">
          <ac:chgData name="Adam Litmer" userId="13ebbef6a10c85c5" providerId="LiveId" clId="{A952CCE7-B31D-4316-AC35-8358599B24AB}" dt="2020-09-11T13:51:43.269" v="2402" actId="948"/>
          <ac:spMkLst>
            <pc:docMk/>
            <pc:sldMk cId="2740332479" sldId="269"/>
            <ac:spMk id="4" creationId="{C7870E1A-FACD-4DF1-87DA-5FC9E2D46BF3}"/>
          </ac:spMkLst>
        </pc:spChg>
      </pc:sldChg>
      <pc:sldChg chg="modSp add ord modAnim">
        <pc:chgData name="Adam Litmer" userId="13ebbef6a10c85c5" providerId="LiveId" clId="{A952CCE7-B31D-4316-AC35-8358599B24AB}" dt="2020-09-11T13:54:29.534" v="2846"/>
        <pc:sldMkLst>
          <pc:docMk/>
          <pc:sldMk cId="1136441146" sldId="270"/>
        </pc:sldMkLst>
        <pc:spChg chg="mod">
          <ac:chgData name="Adam Litmer" userId="13ebbef6a10c85c5" providerId="LiveId" clId="{A952CCE7-B31D-4316-AC35-8358599B24AB}" dt="2020-09-11T13:54:05.557" v="2839" actId="122"/>
          <ac:spMkLst>
            <pc:docMk/>
            <pc:sldMk cId="1136441146" sldId="270"/>
            <ac:spMk id="4" creationId="{C7870E1A-FACD-4DF1-87DA-5FC9E2D46BF3}"/>
          </ac:spMkLst>
        </pc:spChg>
      </pc:sldChg>
      <pc:sldChg chg="add ord modAnim">
        <pc:chgData name="Adam Litmer" userId="13ebbef6a10c85c5" providerId="LiveId" clId="{A952CCE7-B31D-4316-AC35-8358599B24AB}" dt="2020-09-11T13:54:19.375" v="2843"/>
        <pc:sldMkLst>
          <pc:docMk/>
          <pc:sldMk cId="3781719136" sldId="27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2EC3C1-42B4-4252-90AE-3D15E0CF3EC7}"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E4C30-12A7-42B0-AB7C-843B87A89065}" type="slidenum">
              <a:rPr lang="en-US" smtClean="0"/>
              <a:t>‹#›</a:t>
            </a:fld>
            <a:endParaRPr lang="en-US"/>
          </a:p>
        </p:txBody>
      </p:sp>
    </p:spTree>
    <p:extLst>
      <p:ext uri="{BB962C8B-B14F-4D97-AF65-F5344CB8AC3E}">
        <p14:creationId xmlns:p14="http://schemas.microsoft.com/office/powerpoint/2010/main" val="44466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2EC3C1-42B4-4252-90AE-3D15E0CF3EC7}"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E4C30-12A7-42B0-AB7C-843B87A89065}" type="slidenum">
              <a:rPr lang="en-US" smtClean="0"/>
              <a:t>‹#›</a:t>
            </a:fld>
            <a:endParaRPr lang="en-US"/>
          </a:p>
        </p:txBody>
      </p:sp>
    </p:spTree>
    <p:extLst>
      <p:ext uri="{BB962C8B-B14F-4D97-AF65-F5344CB8AC3E}">
        <p14:creationId xmlns:p14="http://schemas.microsoft.com/office/powerpoint/2010/main" val="407644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2EC3C1-42B4-4252-90AE-3D15E0CF3EC7}"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E4C30-12A7-42B0-AB7C-843B87A89065}" type="slidenum">
              <a:rPr lang="en-US" smtClean="0"/>
              <a:t>‹#›</a:t>
            </a:fld>
            <a:endParaRPr lang="en-US"/>
          </a:p>
        </p:txBody>
      </p:sp>
    </p:spTree>
    <p:extLst>
      <p:ext uri="{BB962C8B-B14F-4D97-AF65-F5344CB8AC3E}">
        <p14:creationId xmlns:p14="http://schemas.microsoft.com/office/powerpoint/2010/main" val="312886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2EC3C1-42B4-4252-90AE-3D15E0CF3EC7}"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E4C30-12A7-42B0-AB7C-843B87A89065}" type="slidenum">
              <a:rPr lang="en-US" smtClean="0"/>
              <a:t>‹#›</a:t>
            </a:fld>
            <a:endParaRPr lang="en-US"/>
          </a:p>
        </p:txBody>
      </p:sp>
    </p:spTree>
    <p:extLst>
      <p:ext uri="{BB962C8B-B14F-4D97-AF65-F5344CB8AC3E}">
        <p14:creationId xmlns:p14="http://schemas.microsoft.com/office/powerpoint/2010/main" val="321156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2EC3C1-42B4-4252-90AE-3D15E0CF3EC7}"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E4C30-12A7-42B0-AB7C-843B87A89065}" type="slidenum">
              <a:rPr lang="en-US" smtClean="0"/>
              <a:t>‹#›</a:t>
            </a:fld>
            <a:endParaRPr lang="en-US"/>
          </a:p>
        </p:txBody>
      </p:sp>
    </p:spTree>
    <p:extLst>
      <p:ext uri="{BB962C8B-B14F-4D97-AF65-F5344CB8AC3E}">
        <p14:creationId xmlns:p14="http://schemas.microsoft.com/office/powerpoint/2010/main" val="328240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2EC3C1-42B4-4252-90AE-3D15E0CF3EC7}" type="datetimeFigureOut">
              <a:rPr lang="en-US" smtClean="0"/>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E4C30-12A7-42B0-AB7C-843B87A89065}" type="slidenum">
              <a:rPr lang="en-US" smtClean="0"/>
              <a:t>‹#›</a:t>
            </a:fld>
            <a:endParaRPr lang="en-US"/>
          </a:p>
        </p:txBody>
      </p:sp>
    </p:spTree>
    <p:extLst>
      <p:ext uri="{BB962C8B-B14F-4D97-AF65-F5344CB8AC3E}">
        <p14:creationId xmlns:p14="http://schemas.microsoft.com/office/powerpoint/2010/main" val="60249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2EC3C1-42B4-4252-90AE-3D15E0CF3EC7}" type="datetimeFigureOut">
              <a:rPr lang="en-US" smtClean="0"/>
              <a:t>9/11/2020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3E4C30-12A7-42B0-AB7C-843B87A89065}" type="slidenum">
              <a:rPr lang="en-US" smtClean="0"/>
              <a:t>‹#›</a:t>
            </a:fld>
            <a:endParaRPr lang="en-US"/>
          </a:p>
        </p:txBody>
      </p:sp>
    </p:spTree>
    <p:extLst>
      <p:ext uri="{BB962C8B-B14F-4D97-AF65-F5344CB8AC3E}">
        <p14:creationId xmlns:p14="http://schemas.microsoft.com/office/powerpoint/2010/main" val="425933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2EC3C1-42B4-4252-90AE-3D15E0CF3EC7}" type="datetimeFigureOut">
              <a:rPr lang="en-US" smtClean="0"/>
              <a:t>9/11/2020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3E4C30-12A7-42B0-AB7C-843B87A89065}" type="slidenum">
              <a:rPr lang="en-US" smtClean="0"/>
              <a:t>‹#›</a:t>
            </a:fld>
            <a:endParaRPr lang="en-US"/>
          </a:p>
        </p:txBody>
      </p:sp>
    </p:spTree>
    <p:extLst>
      <p:ext uri="{BB962C8B-B14F-4D97-AF65-F5344CB8AC3E}">
        <p14:creationId xmlns:p14="http://schemas.microsoft.com/office/powerpoint/2010/main" val="377445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2EC3C1-42B4-4252-90AE-3D15E0CF3EC7}" type="datetimeFigureOut">
              <a:rPr lang="en-US" smtClean="0"/>
              <a:t>9/11/2020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3E4C30-12A7-42B0-AB7C-843B87A89065}" type="slidenum">
              <a:rPr lang="en-US" smtClean="0"/>
              <a:t>‹#›</a:t>
            </a:fld>
            <a:endParaRPr lang="en-US"/>
          </a:p>
        </p:txBody>
      </p:sp>
    </p:spTree>
    <p:extLst>
      <p:ext uri="{BB962C8B-B14F-4D97-AF65-F5344CB8AC3E}">
        <p14:creationId xmlns:p14="http://schemas.microsoft.com/office/powerpoint/2010/main" val="322389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2EC3C1-42B4-4252-90AE-3D15E0CF3EC7}" type="datetimeFigureOut">
              <a:rPr lang="en-US" smtClean="0"/>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E4C30-12A7-42B0-AB7C-843B87A89065}" type="slidenum">
              <a:rPr lang="en-US" smtClean="0"/>
              <a:t>‹#›</a:t>
            </a:fld>
            <a:endParaRPr lang="en-US"/>
          </a:p>
        </p:txBody>
      </p:sp>
    </p:spTree>
    <p:extLst>
      <p:ext uri="{BB962C8B-B14F-4D97-AF65-F5344CB8AC3E}">
        <p14:creationId xmlns:p14="http://schemas.microsoft.com/office/powerpoint/2010/main" val="231157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2EC3C1-42B4-4252-90AE-3D15E0CF3EC7}" type="datetimeFigureOut">
              <a:rPr lang="en-US" smtClean="0"/>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E4C30-12A7-42B0-AB7C-843B87A89065}" type="slidenum">
              <a:rPr lang="en-US" smtClean="0"/>
              <a:t>‹#›</a:t>
            </a:fld>
            <a:endParaRPr lang="en-US"/>
          </a:p>
        </p:txBody>
      </p:sp>
    </p:spTree>
    <p:extLst>
      <p:ext uri="{BB962C8B-B14F-4D97-AF65-F5344CB8AC3E}">
        <p14:creationId xmlns:p14="http://schemas.microsoft.com/office/powerpoint/2010/main" val="155119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2EC3C1-42B4-4252-90AE-3D15E0CF3EC7}" type="datetimeFigureOut">
              <a:rPr lang="en-US" smtClean="0"/>
              <a:t>9/11/2020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E4C30-12A7-42B0-AB7C-843B87A89065}" type="slidenum">
              <a:rPr lang="en-US" smtClean="0"/>
              <a:t>‹#›</a:t>
            </a:fld>
            <a:endParaRPr lang="en-US"/>
          </a:p>
        </p:txBody>
      </p:sp>
    </p:spTree>
    <p:extLst>
      <p:ext uri="{BB962C8B-B14F-4D97-AF65-F5344CB8AC3E}">
        <p14:creationId xmlns:p14="http://schemas.microsoft.com/office/powerpoint/2010/main" val="35313887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A19E38-195F-4A4D-8700-90E957C6E82D}"/>
              </a:ext>
            </a:extLst>
          </p:cNvPr>
          <p:cNvSpPr txBox="1"/>
          <p:nvPr/>
        </p:nvSpPr>
        <p:spPr>
          <a:xfrm>
            <a:off x="0" y="369116"/>
            <a:ext cx="9144000" cy="923330"/>
          </a:xfrm>
          <a:prstGeom prst="rect">
            <a:avLst/>
          </a:prstGeom>
          <a:noFill/>
        </p:spPr>
        <p:txBody>
          <a:bodyPr wrap="square" rtlCol="0">
            <a:spAutoFit/>
          </a:bodyPr>
          <a:lstStyle/>
          <a:p>
            <a:pPr algn="ctr"/>
            <a:r>
              <a:rPr lang="en-US" sz="5400" b="1" dirty="0">
                <a:solidFill>
                  <a:schemeClr val="bg1"/>
                </a:solidFill>
              </a:rPr>
              <a:t>Lights In A Dark World</a:t>
            </a:r>
            <a:r>
              <a:rPr lang="en-US" sz="5400" b="1" dirty="0"/>
              <a:t> </a:t>
            </a:r>
          </a:p>
        </p:txBody>
      </p:sp>
      <p:sp>
        <p:nvSpPr>
          <p:cNvPr id="5" name="TextBox 4">
            <a:extLst>
              <a:ext uri="{FF2B5EF4-FFF2-40B4-BE49-F238E27FC236}">
                <a16:creationId xmlns:a16="http://schemas.microsoft.com/office/drawing/2014/main" id="{2E4A6BB8-B83B-4BED-A3A6-2BA127B2119A}"/>
              </a:ext>
            </a:extLst>
          </p:cNvPr>
          <p:cNvSpPr txBox="1"/>
          <p:nvPr/>
        </p:nvSpPr>
        <p:spPr>
          <a:xfrm>
            <a:off x="1317072" y="1879134"/>
            <a:ext cx="6509856" cy="1446550"/>
          </a:xfrm>
          <a:prstGeom prst="rect">
            <a:avLst/>
          </a:prstGeom>
          <a:noFill/>
        </p:spPr>
        <p:txBody>
          <a:bodyPr wrap="square" rtlCol="0">
            <a:spAutoFit/>
          </a:bodyPr>
          <a:lstStyle/>
          <a:p>
            <a:pPr algn="ctr"/>
            <a:r>
              <a:rPr lang="en-US" sz="4400" b="1" dirty="0">
                <a:solidFill>
                  <a:srgbClr val="FFFF00"/>
                </a:solidFill>
                <a:latin typeface="Eras Demi ITC" panose="020B0805030504020804" pitchFamily="34" charset="0"/>
              </a:rPr>
              <a:t>Shining as sons and daughters</a:t>
            </a:r>
          </a:p>
        </p:txBody>
      </p:sp>
    </p:spTree>
    <p:extLst>
      <p:ext uri="{BB962C8B-B14F-4D97-AF65-F5344CB8AC3E}">
        <p14:creationId xmlns:p14="http://schemas.microsoft.com/office/powerpoint/2010/main" val="209726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5786199"/>
          </a:xfrm>
          <a:prstGeom prst="rect">
            <a:avLst/>
          </a:prstGeom>
          <a:noFill/>
        </p:spPr>
        <p:txBody>
          <a:bodyPr wrap="square" rtlCol="0">
            <a:spAutoFit/>
          </a:bodyPr>
          <a:lstStyle/>
          <a:p>
            <a:pPr>
              <a:spcAft>
                <a:spcPts val="1200"/>
              </a:spcAft>
            </a:pPr>
            <a:r>
              <a:rPr lang="en-US" sz="3000" b="1" dirty="0">
                <a:solidFill>
                  <a:srgbClr val="FFFF00"/>
                </a:solidFill>
              </a:rPr>
              <a:t>The honor of a child to a parent must increase as the years pass. Why?</a:t>
            </a:r>
          </a:p>
          <a:p>
            <a:pPr>
              <a:spcAft>
                <a:spcPts val="1200"/>
              </a:spcAft>
            </a:pPr>
            <a:r>
              <a:rPr lang="en-US" sz="3000" dirty="0">
                <a:solidFill>
                  <a:schemeClr val="bg1"/>
                </a:solidFill>
              </a:rPr>
              <a:t>Increased recognition of the sacrifices their parents made for them over the years.</a:t>
            </a:r>
          </a:p>
          <a:p>
            <a:pPr>
              <a:spcAft>
                <a:spcPts val="2400"/>
              </a:spcAft>
            </a:pPr>
            <a:r>
              <a:rPr lang="en-US" sz="3000" dirty="0">
                <a:solidFill>
                  <a:schemeClr val="bg1"/>
                </a:solidFill>
              </a:rPr>
              <a:t>	*Should result in a loving and grateful desire to 	reciprocate. (1 Timothy 5:3-4)</a:t>
            </a:r>
          </a:p>
          <a:p>
            <a:pPr algn="ctr">
              <a:spcAft>
                <a:spcPts val="2400"/>
              </a:spcAft>
            </a:pPr>
            <a:r>
              <a:rPr lang="en-US" sz="3000" i="1" dirty="0">
                <a:solidFill>
                  <a:schemeClr val="bg1"/>
                </a:solidFill>
              </a:rPr>
              <a:t>Honor widows who are truly widows. But if a widow has children or grandchildren, let them first learn to show godliness to their own household and to make some return to their parents, for this is pleasing in the sight of God.</a:t>
            </a:r>
          </a:p>
        </p:txBody>
      </p:sp>
    </p:spTree>
    <p:extLst>
      <p:ext uri="{BB962C8B-B14F-4D97-AF65-F5344CB8AC3E}">
        <p14:creationId xmlns:p14="http://schemas.microsoft.com/office/powerpoint/2010/main" val="1644421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6401753"/>
          </a:xfrm>
          <a:prstGeom prst="rect">
            <a:avLst/>
          </a:prstGeom>
          <a:noFill/>
        </p:spPr>
        <p:txBody>
          <a:bodyPr wrap="square" rtlCol="0">
            <a:spAutoFit/>
          </a:bodyPr>
          <a:lstStyle/>
          <a:p>
            <a:pPr>
              <a:spcAft>
                <a:spcPts val="1200"/>
              </a:spcAft>
            </a:pPr>
            <a:r>
              <a:rPr lang="en-US" sz="3000" b="1" dirty="0">
                <a:solidFill>
                  <a:srgbClr val="FFFF00"/>
                </a:solidFill>
              </a:rPr>
              <a:t>The honor of a child to a parent must increase as the years pass. Why?</a:t>
            </a:r>
          </a:p>
          <a:p>
            <a:pPr>
              <a:spcAft>
                <a:spcPts val="1200"/>
              </a:spcAft>
            </a:pPr>
            <a:r>
              <a:rPr lang="en-US" sz="3000" dirty="0">
                <a:solidFill>
                  <a:schemeClr val="bg1"/>
                </a:solidFill>
              </a:rPr>
              <a:t>Refusing to honor parents is a grave sin in the eyes of God. </a:t>
            </a:r>
          </a:p>
          <a:p>
            <a:pPr algn="ctr">
              <a:spcAft>
                <a:spcPts val="1200"/>
              </a:spcAft>
            </a:pPr>
            <a:r>
              <a:rPr lang="en-US" sz="3000" i="1" dirty="0">
                <a:solidFill>
                  <a:schemeClr val="bg1"/>
                </a:solidFill>
              </a:rPr>
              <a:t>But if anyone does not provide for his relatives, and especially for members of his own household, he has denied the faith and is worse than an unbeliever. </a:t>
            </a:r>
            <a:r>
              <a:rPr lang="en-US" sz="3000" dirty="0">
                <a:solidFill>
                  <a:schemeClr val="bg1"/>
                </a:solidFill>
              </a:rPr>
              <a:t>(1 Timothy 5:8) </a:t>
            </a:r>
            <a:r>
              <a:rPr lang="en-US" sz="3000" i="1" dirty="0">
                <a:solidFill>
                  <a:srgbClr val="FFC000"/>
                </a:solidFill>
              </a:rPr>
              <a:t>There are those who curse their fathers and do not bless their mothers. There are those who are clean in their own eyes but are not washed of their filth. </a:t>
            </a:r>
            <a:r>
              <a:rPr lang="en-US" sz="3000" dirty="0">
                <a:solidFill>
                  <a:srgbClr val="FFC000"/>
                </a:solidFill>
              </a:rPr>
              <a:t>(Proverbs 30:11-12) </a:t>
            </a:r>
            <a:r>
              <a:rPr lang="en-US" sz="3000" i="1" dirty="0">
                <a:solidFill>
                  <a:srgbClr val="92D050"/>
                </a:solidFill>
              </a:rPr>
              <a:t>Whoever robs his father or mother and says, “That is no transgression,” is companion to a man who destroys. </a:t>
            </a:r>
            <a:r>
              <a:rPr lang="en-US" sz="3000" dirty="0">
                <a:solidFill>
                  <a:srgbClr val="92D050"/>
                </a:solidFill>
              </a:rPr>
              <a:t>(28:24)</a:t>
            </a:r>
            <a:endParaRPr lang="en-US" sz="3000" i="1" dirty="0">
              <a:solidFill>
                <a:srgbClr val="92D050"/>
              </a:solidFill>
            </a:endParaRPr>
          </a:p>
        </p:txBody>
      </p:sp>
    </p:spTree>
    <p:extLst>
      <p:ext uri="{BB962C8B-B14F-4D97-AF65-F5344CB8AC3E}">
        <p14:creationId xmlns:p14="http://schemas.microsoft.com/office/powerpoint/2010/main" val="3132697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6401753"/>
          </a:xfrm>
          <a:prstGeom prst="rect">
            <a:avLst/>
          </a:prstGeom>
          <a:noFill/>
        </p:spPr>
        <p:txBody>
          <a:bodyPr wrap="square" rtlCol="0">
            <a:spAutoFit/>
          </a:bodyPr>
          <a:lstStyle/>
          <a:p>
            <a:pPr>
              <a:spcAft>
                <a:spcPts val="1200"/>
              </a:spcAft>
            </a:pPr>
            <a:r>
              <a:rPr lang="en-US" sz="3000" b="1" dirty="0">
                <a:solidFill>
                  <a:srgbClr val="FFFF00"/>
                </a:solidFill>
              </a:rPr>
              <a:t>The honor of a child to a parent must increase as the years pass. Why?</a:t>
            </a:r>
          </a:p>
          <a:p>
            <a:pPr>
              <a:spcAft>
                <a:spcPts val="1200"/>
              </a:spcAft>
            </a:pPr>
            <a:r>
              <a:rPr lang="en-US" sz="3000" dirty="0">
                <a:solidFill>
                  <a:schemeClr val="bg1"/>
                </a:solidFill>
              </a:rPr>
              <a:t>Refusing to honor parents is a grave sin in the eyes of God. </a:t>
            </a:r>
          </a:p>
          <a:p>
            <a:pPr algn="ctr">
              <a:spcAft>
                <a:spcPts val="1200"/>
              </a:spcAft>
            </a:pPr>
            <a:r>
              <a:rPr lang="en-US" sz="3000" i="1" dirty="0">
                <a:solidFill>
                  <a:schemeClr val="bg1"/>
                </a:solidFill>
              </a:rPr>
              <a:t>If one curses his father or his mother, his lamp </a:t>
            </a:r>
            <a:r>
              <a:rPr lang="en-US" sz="3000" i="1">
                <a:solidFill>
                  <a:schemeClr val="bg1"/>
                </a:solidFill>
              </a:rPr>
              <a:t>will be put </a:t>
            </a:r>
            <a:r>
              <a:rPr lang="en-US" sz="3000" i="1" dirty="0">
                <a:solidFill>
                  <a:schemeClr val="bg1"/>
                </a:solidFill>
              </a:rPr>
              <a:t>out in utter darkness. </a:t>
            </a:r>
            <a:r>
              <a:rPr lang="en-US" sz="3000" dirty="0">
                <a:solidFill>
                  <a:schemeClr val="bg1"/>
                </a:solidFill>
              </a:rPr>
              <a:t>(20:20) </a:t>
            </a:r>
            <a:r>
              <a:rPr lang="en-US" sz="3000" i="1" dirty="0">
                <a:solidFill>
                  <a:srgbClr val="FFC000"/>
                </a:solidFill>
              </a:rPr>
              <a:t>He who does violence to his father and chases away his mother is a son who brings shame and reproach. </a:t>
            </a:r>
            <a:r>
              <a:rPr lang="en-US" sz="3000" dirty="0">
                <a:solidFill>
                  <a:srgbClr val="FFC000"/>
                </a:solidFill>
              </a:rPr>
              <a:t>(19:26) </a:t>
            </a:r>
            <a:r>
              <a:rPr lang="en-US" sz="3000" i="1" dirty="0">
                <a:solidFill>
                  <a:srgbClr val="92D050"/>
                </a:solidFill>
              </a:rPr>
              <a:t>“Cursed be anyone who dishonors his father or his mother.” And all the people shall say, “Amen.” </a:t>
            </a:r>
            <a:r>
              <a:rPr lang="en-US" sz="3000" dirty="0">
                <a:solidFill>
                  <a:srgbClr val="92D050"/>
                </a:solidFill>
              </a:rPr>
              <a:t>(Deuteronomy 27:16) </a:t>
            </a:r>
            <a:r>
              <a:rPr lang="en-US" sz="3000" i="1" dirty="0">
                <a:solidFill>
                  <a:srgbClr val="E83845"/>
                </a:solidFill>
              </a:rPr>
              <a:t>You shall not mistreat any widow or fatherless child. If you do mistreat them, and they cry out to me, I will surely hear their cry.</a:t>
            </a:r>
            <a:r>
              <a:rPr lang="en-US" sz="3000" dirty="0">
                <a:solidFill>
                  <a:srgbClr val="E83845"/>
                </a:solidFill>
              </a:rPr>
              <a:t> (Exodus 22:22-23)</a:t>
            </a:r>
            <a:endParaRPr lang="en-US" sz="3000" i="1" dirty="0">
              <a:solidFill>
                <a:srgbClr val="E83845"/>
              </a:solidFill>
            </a:endParaRPr>
          </a:p>
        </p:txBody>
      </p:sp>
    </p:spTree>
    <p:extLst>
      <p:ext uri="{BB962C8B-B14F-4D97-AF65-F5344CB8AC3E}">
        <p14:creationId xmlns:p14="http://schemas.microsoft.com/office/powerpoint/2010/main" val="337344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5632311"/>
          </a:xfrm>
          <a:prstGeom prst="rect">
            <a:avLst/>
          </a:prstGeom>
          <a:noFill/>
        </p:spPr>
        <p:txBody>
          <a:bodyPr wrap="square" rtlCol="0">
            <a:spAutoFit/>
          </a:bodyPr>
          <a:lstStyle/>
          <a:p>
            <a:pPr>
              <a:spcAft>
                <a:spcPts val="1200"/>
              </a:spcAft>
            </a:pPr>
            <a:r>
              <a:rPr lang="en-US" sz="3000" b="1" dirty="0">
                <a:solidFill>
                  <a:srgbClr val="FFFF00"/>
                </a:solidFill>
              </a:rPr>
              <a:t>The honor of a child to a parent must increase as the years pass. Why?</a:t>
            </a:r>
          </a:p>
          <a:p>
            <a:pPr>
              <a:spcAft>
                <a:spcPts val="2400"/>
              </a:spcAft>
            </a:pPr>
            <a:r>
              <a:rPr lang="en-US" sz="3000" dirty="0">
                <a:solidFill>
                  <a:schemeClr val="bg1"/>
                </a:solidFill>
              </a:rPr>
              <a:t>Refusing to honor parents is a grave sin in the eyes of God. </a:t>
            </a:r>
          </a:p>
          <a:p>
            <a:pPr algn="ctr">
              <a:spcAft>
                <a:spcPts val="2400"/>
              </a:spcAft>
            </a:pPr>
            <a:r>
              <a:rPr lang="en-US" sz="3000" i="1" dirty="0">
                <a:solidFill>
                  <a:schemeClr val="bg1"/>
                </a:solidFill>
              </a:rPr>
              <a:t>Behold, the princes of Israel in you, every one according to his power, have been bent on shedding blood. Father and mother are treated with contempt in you; the sojourner suffers extortion in your midst, the fatherless and the widow are wronged in you. You have despised my holy things and profaned my Sabbaths. </a:t>
            </a:r>
            <a:r>
              <a:rPr lang="en-US" sz="3000" dirty="0">
                <a:solidFill>
                  <a:schemeClr val="bg1"/>
                </a:solidFill>
              </a:rPr>
              <a:t>(Ezekiel 22:6-8)</a:t>
            </a:r>
            <a:r>
              <a:rPr lang="en-US" sz="3000" i="1" dirty="0">
                <a:solidFill>
                  <a:schemeClr val="bg1"/>
                </a:solidFill>
              </a:rPr>
              <a:t> </a:t>
            </a:r>
            <a:endParaRPr lang="en-US" sz="3000" i="1" dirty="0">
              <a:solidFill>
                <a:srgbClr val="E83845"/>
              </a:solidFill>
            </a:endParaRPr>
          </a:p>
        </p:txBody>
      </p:sp>
    </p:spTree>
    <p:extLst>
      <p:ext uri="{BB962C8B-B14F-4D97-AF65-F5344CB8AC3E}">
        <p14:creationId xmlns:p14="http://schemas.microsoft.com/office/powerpoint/2010/main" val="2740332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5632311"/>
          </a:xfrm>
          <a:prstGeom prst="rect">
            <a:avLst/>
          </a:prstGeom>
          <a:noFill/>
        </p:spPr>
        <p:txBody>
          <a:bodyPr wrap="square" rtlCol="0">
            <a:spAutoFit/>
          </a:bodyPr>
          <a:lstStyle/>
          <a:p>
            <a:pPr>
              <a:spcAft>
                <a:spcPts val="1200"/>
              </a:spcAft>
            </a:pPr>
            <a:r>
              <a:rPr lang="en-US" sz="3000" b="1" dirty="0">
                <a:solidFill>
                  <a:srgbClr val="FFFF00"/>
                </a:solidFill>
              </a:rPr>
              <a:t>The honor of a child to a parent must increase as the years pass. Why?</a:t>
            </a:r>
          </a:p>
          <a:p>
            <a:pPr>
              <a:spcAft>
                <a:spcPts val="1200"/>
              </a:spcAft>
            </a:pPr>
            <a:r>
              <a:rPr lang="en-US" sz="3000" dirty="0">
                <a:solidFill>
                  <a:schemeClr val="bg1"/>
                </a:solidFill>
              </a:rPr>
              <a:t>The child’s honor toward God has increased over the years. (2 Peter 3:17-18)</a:t>
            </a:r>
          </a:p>
          <a:p>
            <a:pPr>
              <a:spcAft>
                <a:spcPts val="1200"/>
              </a:spcAft>
            </a:pPr>
            <a:endParaRPr lang="en-US" sz="3000" i="1" dirty="0">
              <a:solidFill>
                <a:schemeClr val="bg1"/>
              </a:solidFill>
            </a:endParaRPr>
          </a:p>
          <a:p>
            <a:pPr algn="ctr">
              <a:spcAft>
                <a:spcPts val="1200"/>
              </a:spcAft>
            </a:pPr>
            <a:r>
              <a:rPr lang="en-US" sz="3000" i="1" dirty="0">
                <a:solidFill>
                  <a:schemeClr val="bg1"/>
                </a:solidFill>
              </a:rPr>
              <a:t>You, therefore, beloved, knowing this beforehand, take care that you are not carried away with the error of lawless people and lose your own stability. But grow in the grace and knowledge of the Lord and Savior Jesus Christ. To him be the glory both now and to day of eternity. Amen.</a:t>
            </a:r>
          </a:p>
        </p:txBody>
      </p:sp>
    </p:spTree>
    <p:extLst>
      <p:ext uri="{BB962C8B-B14F-4D97-AF65-F5344CB8AC3E}">
        <p14:creationId xmlns:p14="http://schemas.microsoft.com/office/powerpoint/2010/main" val="11364411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anim calcmode="lin" valueType="num">
                                      <p:cBhvr>
                                        <p:cTn id="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A19E38-195F-4A4D-8700-90E957C6E82D}"/>
              </a:ext>
            </a:extLst>
          </p:cNvPr>
          <p:cNvSpPr txBox="1"/>
          <p:nvPr/>
        </p:nvSpPr>
        <p:spPr>
          <a:xfrm>
            <a:off x="0" y="369116"/>
            <a:ext cx="9144000" cy="923330"/>
          </a:xfrm>
          <a:prstGeom prst="rect">
            <a:avLst/>
          </a:prstGeom>
          <a:noFill/>
        </p:spPr>
        <p:txBody>
          <a:bodyPr wrap="square" rtlCol="0">
            <a:spAutoFit/>
          </a:bodyPr>
          <a:lstStyle/>
          <a:p>
            <a:pPr algn="ctr"/>
            <a:r>
              <a:rPr lang="en-US" sz="5400" b="1" dirty="0">
                <a:solidFill>
                  <a:schemeClr val="bg1"/>
                </a:solidFill>
              </a:rPr>
              <a:t>Lights In A Dark World</a:t>
            </a:r>
            <a:r>
              <a:rPr lang="en-US" sz="5400" b="1" dirty="0"/>
              <a:t> </a:t>
            </a:r>
          </a:p>
        </p:txBody>
      </p:sp>
      <p:sp>
        <p:nvSpPr>
          <p:cNvPr id="5" name="TextBox 4">
            <a:extLst>
              <a:ext uri="{FF2B5EF4-FFF2-40B4-BE49-F238E27FC236}">
                <a16:creationId xmlns:a16="http://schemas.microsoft.com/office/drawing/2014/main" id="{2E4A6BB8-B83B-4BED-A3A6-2BA127B2119A}"/>
              </a:ext>
            </a:extLst>
          </p:cNvPr>
          <p:cNvSpPr txBox="1"/>
          <p:nvPr/>
        </p:nvSpPr>
        <p:spPr>
          <a:xfrm>
            <a:off x="1317072" y="1879134"/>
            <a:ext cx="6509856" cy="1446550"/>
          </a:xfrm>
          <a:prstGeom prst="rect">
            <a:avLst/>
          </a:prstGeom>
          <a:noFill/>
        </p:spPr>
        <p:txBody>
          <a:bodyPr wrap="square" rtlCol="0">
            <a:spAutoFit/>
          </a:bodyPr>
          <a:lstStyle/>
          <a:p>
            <a:pPr algn="ctr"/>
            <a:r>
              <a:rPr lang="en-US" sz="4400" b="1" dirty="0">
                <a:solidFill>
                  <a:srgbClr val="FFFF00"/>
                </a:solidFill>
                <a:latin typeface="Eras Demi ITC" panose="020B0805030504020804" pitchFamily="34" charset="0"/>
              </a:rPr>
              <a:t>Shining as sons and daughters</a:t>
            </a:r>
          </a:p>
        </p:txBody>
      </p:sp>
    </p:spTree>
    <p:extLst>
      <p:ext uri="{BB962C8B-B14F-4D97-AF65-F5344CB8AC3E}">
        <p14:creationId xmlns:p14="http://schemas.microsoft.com/office/powerpoint/2010/main" val="3781719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5632311"/>
          </a:xfrm>
          <a:prstGeom prst="rect">
            <a:avLst/>
          </a:prstGeom>
          <a:noFill/>
        </p:spPr>
        <p:txBody>
          <a:bodyPr wrap="square" rtlCol="0">
            <a:spAutoFit/>
          </a:bodyPr>
          <a:lstStyle/>
          <a:p>
            <a:pPr algn="ctr">
              <a:spcAft>
                <a:spcPts val="3600"/>
              </a:spcAft>
            </a:pPr>
            <a:r>
              <a:rPr lang="en-US" sz="3000" b="1" dirty="0">
                <a:solidFill>
                  <a:srgbClr val="FFFF00"/>
                </a:solidFill>
              </a:rPr>
              <a:t>Matthew 5:13-16</a:t>
            </a:r>
          </a:p>
          <a:p>
            <a:pPr algn="ctr">
              <a:spcAft>
                <a:spcPts val="3600"/>
              </a:spcAft>
            </a:pPr>
            <a:r>
              <a:rPr lang="en-US" sz="3000" i="1" dirty="0">
                <a:solidFill>
                  <a:schemeClr val="bg1"/>
                </a:solidFill>
              </a:rPr>
              <a:t>You are the salt of the earth, but if salt has lost its taste, how shall its saltiness be restored? It is no longer good for anything except to be thrown out and trampled under people’s feet. You are the light of the world. A city set on a hill cannot be hidden. Nor do people light a lamp and put it under a basket, but on a stand, and it gives light to all in the house. In the same way, let your light shine before others, so that they may see your good works and give glory to your Father who is in heaven.</a:t>
            </a:r>
          </a:p>
        </p:txBody>
      </p:sp>
    </p:spTree>
    <p:extLst>
      <p:ext uri="{BB962C8B-B14F-4D97-AF65-F5344CB8AC3E}">
        <p14:creationId xmlns:p14="http://schemas.microsoft.com/office/powerpoint/2010/main" val="288143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5416868"/>
          </a:xfrm>
          <a:prstGeom prst="rect">
            <a:avLst/>
          </a:prstGeom>
          <a:noFill/>
        </p:spPr>
        <p:txBody>
          <a:bodyPr wrap="square" rtlCol="0">
            <a:spAutoFit/>
          </a:bodyPr>
          <a:lstStyle/>
          <a:p>
            <a:pPr>
              <a:spcAft>
                <a:spcPts val="1200"/>
              </a:spcAft>
            </a:pPr>
            <a:r>
              <a:rPr lang="en-US" sz="3000" b="1" dirty="0">
                <a:solidFill>
                  <a:srgbClr val="FFFF00"/>
                </a:solidFill>
              </a:rPr>
              <a:t>Opening thoughts</a:t>
            </a:r>
          </a:p>
          <a:p>
            <a:pPr>
              <a:spcAft>
                <a:spcPts val="2400"/>
              </a:spcAft>
            </a:pPr>
            <a:r>
              <a:rPr lang="en-US" sz="3000" dirty="0">
                <a:solidFill>
                  <a:schemeClr val="bg1"/>
                </a:solidFill>
              </a:rPr>
              <a:t>The attitude of younger generations toward older is deteriorating. Seen in behavior and words. Relationship of children to parents has not been spared.</a:t>
            </a:r>
          </a:p>
          <a:p>
            <a:pPr>
              <a:spcAft>
                <a:spcPts val="2400"/>
              </a:spcAft>
            </a:pPr>
            <a:r>
              <a:rPr lang="en-US" sz="3000" dirty="0">
                <a:solidFill>
                  <a:schemeClr val="bg1"/>
                </a:solidFill>
              </a:rPr>
              <a:t>God is deeply concerned with how children treat their parents and not just while the child is under their roof.</a:t>
            </a:r>
          </a:p>
          <a:p>
            <a:pPr>
              <a:spcAft>
                <a:spcPts val="2400"/>
              </a:spcAft>
            </a:pPr>
            <a:r>
              <a:rPr lang="en-US" sz="3000" dirty="0">
                <a:solidFill>
                  <a:schemeClr val="bg1"/>
                </a:solidFill>
              </a:rPr>
              <a:t>	*Saints can shine the light of Christ very brightly in 	this area.</a:t>
            </a:r>
          </a:p>
          <a:p>
            <a:pPr>
              <a:spcAft>
                <a:spcPts val="2400"/>
              </a:spcAft>
            </a:pPr>
            <a:endParaRPr lang="en-US" sz="3600" b="1" dirty="0">
              <a:solidFill>
                <a:srgbClr val="FFFF00"/>
              </a:solidFill>
            </a:endParaRPr>
          </a:p>
        </p:txBody>
      </p:sp>
    </p:spTree>
    <p:extLst>
      <p:ext uri="{BB962C8B-B14F-4D97-AF65-F5344CB8AC3E}">
        <p14:creationId xmlns:p14="http://schemas.microsoft.com/office/powerpoint/2010/main" val="49197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4031873"/>
          </a:xfrm>
          <a:prstGeom prst="rect">
            <a:avLst/>
          </a:prstGeom>
          <a:noFill/>
        </p:spPr>
        <p:txBody>
          <a:bodyPr wrap="square" rtlCol="0">
            <a:spAutoFit/>
          </a:bodyPr>
          <a:lstStyle/>
          <a:p>
            <a:pPr>
              <a:spcAft>
                <a:spcPts val="1200"/>
              </a:spcAft>
            </a:pPr>
            <a:r>
              <a:rPr lang="en-US" sz="3000" b="1" dirty="0">
                <a:solidFill>
                  <a:srgbClr val="FFFF00"/>
                </a:solidFill>
              </a:rPr>
              <a:t>Shining as a young child </a:t>
            </a:r>
            <a:r>
              <a:rPr lang="en-US" sz="3000" dirty="0">
                <a:solidFill>
                  <a:srgbClr val="FFFF00"/>
                </a:solidFill>
              </a:rPr>
              <a:t>(Exodus 20:12)</a:t>
            </a:r>
            <a:endParaRPr lang="en-US" sz="3000" b="1" dirty="0">
              <a:solidFill>
                <a:srgbClr val="FFFF00"/>
              </a:solidFill>
            </a:endParaRPr>
          </a:p>
          <a:p>
            <a:pPr algn="ctr">
              <a:spcAft>
                <a:spcPts val="2400"/>
              </a:spcAft>
            </a:pPr>
            <a:endParaRPr lang="en-US" sz="3000" i="1" dirty="0">
              <a:solidFill>
                <a:schemeClr val="bg1"/>
              </a:solidFill>
            </a:endParaRPr>
          </a:p>
          <a:p>
            <a:pPr algn="ctr">
              <a:spcAft>
                <a:spcPts val="2400"/>
              </a:spcAft>
            </a:pPr>
            <a:endParaRPr lang="en-US" sz="3000" i="1" dirty="0">
              <a:solidFill>
                <a:schemeClr val="bg1"/>
              </a:solidFill>
            </a:endParaRPr>
          </a:p>
          <a:p>
            <a:pPr algn="ctr">
              <a:spcAft>
                <a:spcPts val="2400"/>
              </a:spcAft>
            </a:pPr>
            <a:r>
              <a:rPr lang="en-US" sz="3000" i="1" dirty="0">
                <a:solidFill>
                  <a:schemeClr val="bg1"/>
                </a:solidFill>
              </a:rPr>
              <a:t>Honor your father and mother, that your days may be long in the land that the Lord your God is giving you. </a:t>
            </a:r>
          </a:p>
          <a:p>
            <a:pPr>
              <a:spcAft>
                <a:spcPts val="2400"/>
              </a:spcAft>
            </a:pPr>
            <a:endParaRPr lang="en-US" sz="3600" b="1" dirty="0">
              <a:solidFill>
                <a:srgbClr val="FFFF00"/>
              </a:solidFill>
            </a:endParaRPr>
          </a:p>
        </p:txBody>
      </p:sp>
    </p:spTree>
    <p:extLst>
      <p:ext uri="{BB962C8B-B14F-4D97-AF65-F5344CB8AC3E}">
        <p14:creationId xmlns:p14="http://schemas.microsoft.com/office/powerpoint/2010/main" val="1319897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5416868"/>
          </a:xfrm>
          <a:prstGeom prst="rect">
            <a:avLst/>
          </a:prstGeom>
          <a:noFill/>
        </p:spPr>
        <p:txBody>
          <a:bodyPr wrap="square" rtlCol="0">
            <a:spAutoFit/>
          </a:bodyPr>
          <a:lstStyle/>
          <a:p>
            <a:pPr>
              <a:spcAft>
                <a:spcPts val="1200"/>
              </a:spcAft>
            </a:pPr>
            <a:r>
              <a:rPr lang="en-US" sz="3000" b="1" dirty="0">
                <a:solidFill>
                  <a:srgbClr val="FFFF00"/>
                </a:solidFill>
              </a:rPr>
              <a:t>Shining as a young child </a:t>
            </a:r>
            <a:r>
              <a:rPr lang="en-US" sz="3000" dirty="0">
                <a:solidFill>
                  <a:srgbClr val="FFFF00"/>
                </a:solidFill>
              </a:rPr>
              <a:t>(Exodus 20:12)</a:t>
            </a:r>
            <a:endParaRPr lang="en-US" sz="3000" b="1" dirty="0">
              <a:solidFill>
                <a:srgbClr val="FFFF00"/>
              </a:solidFill>
            </a:endParaRPr>
          </a:p>
          <a:p>
            <a:pPr>
              <a:spcAft>
                <a:spcPts val="2400"/>
              </a:spcAft>
            </a:pPr>
            <a:r>
              <a:rPr lang="en-US" sz="3000" dirty="0">
                <a:solidFill>
                  <a:schemeClr val="bg1"/>
                </a:solidFill>
              </a:rPr>
              <a:t>Obedience and honor go hand in hand. (Ephesians 6:1-3)</a:t>
            </a:r>
          </a:p>
          <a:p>
            <a:pPr algn="ctr">
              <a:spcAft>
                <a:spcPts val="2400"/>
              </a:spcAft>
            </a:pPr>
            <a:endParaRPr lang="en-US" sz="3000" i="1" dirty="0">
              <a:solidFill>
                <a:schemeClr val="bg1"/>
              </a:solidFill>
            </a:endParaRPr>
          </a:p>
          <a:p>
            <a:pPr algn="ctr">
              <a:spcAft>
                <a:spcPts val="2400"/>
              </a:spcAft>
            </a:pPr>
            <a:r>
              <a:rPr lang="en-US" sz="3000" i="1" dirty="0">
                <a:solidFill>
                  <a:schemeClr val="bg1"/>
                </a:solidFill>
              </a:rPr>
              <a:t>Children, obey your parents in the Lord, for this is right. “Honor your father and mother” (this is the first commandment with a promise), “that it may go well with you and that you may live long in the land.”</a:t>
            </a:r>
          </a:p>
          <a:p>
            <a:pPr>
              <a:spcAft>
                <a:spcPts val="2400"/>
              </a:spcAft>
            </a:pPr>
            <a:endParaRPr lang="en-US" sz="3600" b="1" dirty="0">
              <a:solidFill>
                <a:srgbClr val="FFFF00"/>
              </a:solidFill>
            </a:endParaRPr>
          </a:p>
        </p:txBody>
      </p:sp>
    </p:spTree>
    <p:extLst>
      <p:ext uri="{BB962C8B-B14F-4D97-AF65-F5344CB8AC3E}">
        <p14:creationId xmlns:p14="http://schemas.microsoft.com/office/powerpoint/2010/main" val="2593922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anim calcmode="lin" valueType="num">
                                      <p:cBhvr>
                                        <p:cTn id="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5324535"/>
          </a:xfrm>
          <a:prstGeom prst="rect">
            <a:avLst/>
          </a:prstGeom>
          <a:noFill/>
        </p:spPr>
        <p:txBody>
          <a:bodyPr wrap="square" rtlCol="0">
            <a:spAutoFit/>
          </a:bodyPr>
          <a:lstStyle/>
          <a:p>
            <a:pPr>
              <a:spcAft>
                <a:spcPts val="1200"/>
              </a:spcAft>
            </a:pPr>
            <a:r>
              <a:rPr lang="en-US" sz="3000" b="1" dirty="0">
                <a:solidFill>
                  <a:srgbClr val="FFFF00"/>
                </a:solidFill>
              </a:rPr>
              <a:t>Shining as a young child </a:t>
            </a:r>
            <a:r>
              <a:rPr lang="en-US" sz="3000" dirty="0">
                <a:solidFill>
                  <a:srgbClr val="FFFF00"/>
                </a:solidFill>
              </a:rPr>
              <a:t>(Exodus 20:12)</a:t>
            </a:r>
            <a:endParaRPr lang="en-US" sz="3000" b="1" dirty="0">
              <a:solidFill>
                <a:srgbClr val="FFFF00"/>
              </a:solidFill>
            </a:endParaRPr>
          </a:p>
          <a:p>
            <a:pPr>
              <a:spcAft>
                <a:spcPts val="1200"/>
              </a:spcAft>
            </a:pPr>
            <a:r>
              <a:rPr lang="en-US" sz="3000" dirty="0">
                <a:solidFill>
                  <a:schemeClr val="bg1"/>
                </a:solidFill>
              </a:rPr>
              <a:t>Obedience and honor go hand in hand. (Ephesians 6:1-3)</a:t>
            </a:r>
            <a:endParaRPr lang="en-US" sz="3000" i="1" dirty="0">
              <a:solidFill>
                <a:schemeClr val="bg1"/>
              </a:solidFill>
            </a:endParaRPr>
          </a:p>
          <a:p>
            <a:pPr>
              <a:spcAft>
                <a:spcPts val="2400"/>
              </a:spcAft>
            </a:pPr>
            <a:r>
              <a:rPr lang="en-US" sz="3000" dirty="0">
                <a:solidFill>
                  <a:schemeClr val="bg1"/>
                </a:solidFill>
              </a:rPr>
              <a:t>	*In a sense, parents equal God to their young 	children. (Leviticus 19:2-3)</a:t>
            </a:r>
          </a:p>
          <a:p>
            <a:pPr algn="ctr">
              <a:spcAft>
                <a:spcPts val="2400"/>
              </a:spcAft>
            </a:pPr>
            <a:r>
              <a:rPr lang="en-US" sz="3000" i="1" dirty="0">
                <a:solidFill>
                  <a:schemeClr val="bg1"/>
                </a:solidFill>
              </a:rPr>
              <a:t>Speak to all the congregation of the people of Israel and say to them, “You shall be holy, for I the Lord your God am holy. Every one of you shall revere his mother and his father, and you shall keep my Sabbaths: I am the Lord your God.”</a:t>
            </a:r>
          </a:p>
        </p:txBody>
      </p:sp>
    </p:spTree>
    <p:extLst>
      <p:ext uri="{BB962C8B-B14F-4D97-AF65-F5344CB8AC3E}">
        <p14:creationId xmlns:p14="http://schemas.microsoft.com/office/powerpoint/2010/main" val="1425085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anim calcmode="lin" valueType="num">
                                      <p:cBhvr>
                                        <p:cTn id="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5940088"/>
          </a:xfrm>
          <a:prstGeom prst="rect">
            <a:avLst/>
          </a:prstGeom>
          <a:noFill/>
        </p:spPr>
        <p:txBody>
          <a:bodyPr wrap="square" rtlCol="0">
            <a:spAutoFit/>
          </a:bodyPr>
          <a:lstStyle/>
          <a:p>
            <a:pPr>
              <a:spcAft>
                <a:spcPts val="1200"/>
              </a:spcAft>
            </a:pPr>
            <a:r>
              <a:rPr lang="en-US" sz="3000" b="1" dirty="0">
                <a:solidFill>
                  <a:srgbClr val="FFFF00"/>
                </a:solidFill>
              </a:rPr>
              <a:t>Shining as a young child </a:t>
            </a:r>
            <a:r>
              <a:rPr lang="en-US" sz="3000" dirty="0">
                <a:solidFill>
                  <a:srgbClr val="FFFF00"/>
                </a:solidFill>
              </a:rPr>
              <a:t>(Exodus 20:12)</a:t>
            </a:r>
            <a:endParaRPr lang="en-US" sz="3000" b="1" dirty="0">
              <a:solidFill>
                <a:srgbClr val="FFFF00"/>
              </a:solidFill>
            </a:endParaRPr>
          </a:p>
          <a:p>
            <a:pPr>
              <a:spcAft>
                <a:spcPts val="1200"/>
              </a:spcAft>
            </a:pPr>
            <a:r>
              <a:rPr lang="en-US" sz="3000" dirty="0">
                <a:solidFill>
                  <a:schemeClr val="bg1"/>
                </a:solidFill>
              </a:rPr>
              <a:t>Obedience and honor go hand in hand. (Ephesians 6:1-3)</a:t>
            </a:r>
            <a:endParaRPr lang="en-US" sz="3000" i="1" dirty="0">
              <a:solidFill>
                <a:schemeClr val="bg1"/>
              </a:solidFill>
            </a:endParaRPr>
          </a:p>
          <a:p>
            <a:pPr>
              <a:spcAft>
                <a:spcPts val="1200"/>
              </a:spcAft>
            </a:pPr>
            <a:r>
              <a:rPr lang="en-US" sz="3000" dirty="0">
                <a:solidFill>
                  <a:schemeClr val="bg1"/>
                </a:solidFill>
              </a:rPr>
              <a:t>	*In a sense, parents equal God to their young 	children. (Leviticus 19:2-3)</a:t>
            </a:r>
          </a:p>
          <a:p>
            <a:pPr>
              <a:spcAft>
                <a:spcPts val="2400"/>
              </a:spcAft>
            </a:pPr>
            <a:r>
              <a:rPr lang="en-US" sz="3000" dirty="0">
                <a:solidFill>
                  <a:schemeClr val="bg1"/>
                </a:solidFill>
              </a:rPr>
              <a:t>		&gt;This is where children first learn obedience, 			honor, and reverence. God intends these habits 		begin </a:t>
            </a:r>
            <a:r>
              <a:rPr lang="en-US" sz="3000" i="1" dirty="0">
                <a:solidFill>
                  <a:schemeClr val="bg1"/>
                </a:solidFill>
              </a:rPr>
              <a:t>very</a:t>
            </a:r>
            <a:r>
              <a:rPr lang="en-US" sz="3000" dirty="0">
                <a:solidFill>
                  <a:schemeClr val="bg1"/>
                </a:solidFill>
              </a:rPr>
              <a:t> young. (1 Timothy 5:1-2)</a:t>
            </a:r>
          </a:p>
          <a:p>
            <a:pPr algn="ctr">
              <a:spcAft>
                <a:spcPts val="2400"/>
              </a:spcAft>
            </a:pPr>
            <a:r>
              <a:rPr lang="en-US" sz="3000" i="1" dirty="0">
                <a:solidFill>
                  <a:schemeClr val="bg1"/>
                </a:solidFill>
              </a:rPr>
              <a:t>Do not rebuke an older man but encourage him as you would a father, younger men as brothers, older women as mothers, younger women as sisters, in all purity.</a:t>
            </a:r>
          </a:p>
        </p:txBody>
      </p:sp>
    </p:spTree>
    <p:extLst>
      <p:ext uri="{BB962C8B-B14F-4D97-AF65-F5344CB8AC3E}">
        <p14:creationId xmlns:p14="http://schemas.microsoft.com/office/powerpoint/2010/main" val="18159337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1000"/>
                                        <p:tgtEl>
                                          <p:spTgt spid="4">
                                            <p:txEl>
                                              <p:pRg st="4" end="4"/>
                                            </p:txEl>
                                          </p:spTgt>
                                        </p:tgtEl>
                                      </p:cBhvr>
                                    </p:animEffect>
                                    <p:anim calcmode="lin" valueType="num">
                                      <p:cBhvr>
                                        <p:cTn id="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4862870"/>
          </a:xfrm>
          <a:prstGeom prst="rect">
            <a:avLst/>
          </a:prstGeom>
          <a:noFill/>
        </p:spPr>
        <p:txBody>
          <a:bodyPr wrap="square" rtlCol="0">
            <a:spAutoFit/>
          </a:bodyPr>
          <a:lstStyle/>
          <a:p>
            <a:pPr>
              <a:spcAft>
                <a:spcPts val="1200"/>
              </a:spcAft>
            </a:pPr>
            <a:r>
              <a:rPr lang="en-US" sz="3000" b="1" dirty="0">
                <a:solidFill>
                  <a:srgbClr val="FFFF00"/>
                </a:solidFill>
              </a:rPr>
              <a:t>Shining as a young child </a:t>
            </a:r>
            <a:r>
              <a:rPr lang="en-US" sz="3000" dirty="0">
                <a:solidFill>
                  <a:srgbClr val="FFFF00"/>
                </a:solidFill>
              </a:rPr>
              <a:t>(Exodus 20:12)</a:t>
            </a:r>
            <a:endParaRPr lang="en-US" sz="3000" b="1" dirty="0">
              <a:solidFill>
                <a:srgbClr val="FFFF00"/>
              </a:solidFill>
            </a:endParaRPr>
          </a:p>
          <a:p>
            <a:pPr>
              <a:spcAft>
                <a:spcPts val="1200"/>
              </a:spcAft>
            </a:pPr>
            <a:r>
              <a:rPr lang="en-US" sz="3000" dirty="0">
                <a:solidFill>
                  <a:schemeClr val="bg1"/>
                </a:solidFill>
              </a:rPr>
              <a:t>Obedience and honor go hand in hand. (Ephesians 6:1-3)</a:t>
            </a:r>
            <a:endParaRPr lang="en-US" sz="3000" i="1" dirty="0">
              <a:solidFill>
                <a:schemeClr val="bg1"/>
              </a:solidFill>
            </a:endParaRPr>
          </a:p>
          <a:p>
            <a:pPr>
              <a:spcAft>
                <a:spcPts val="1200"/>
              </a:spcAft>
            </a:pPr>
            <a:r>
              <a:rPr lang="en-US" sz="3000" dirty="0">
                <a:solidFill>
                  <a:schemeClr val="bg1"/>
                </a:solidFill>
              </a:rPr>
              <a:t>	*But what if I don’t </a:t>
            </a:r>
            <a:r>
              <a:rPr lang="en-US" sz="3000" i="1" dirty="0">
                <a:solidFill>
                  <a:schemeClr val="bg1"/>
                </a:solidFill>
              </a:rPr>
              <a:t>want</a:t>
            </a:r>
            <a:r>
              <a:rPr lang="en-US" sz="3000" dirty="0">
                <a:solidFill>
                  <a:schemeClr val="bg1"/>
                </a:solidFill>
              </a:rPr>
              <a:t> to obey my parents? Hear 	God. (2 Timothy 3:1-5)</a:t>
            </a:r>
          </a:p>
          <a:p>
            <a:pPr>
              <a:spcAft>
                <a:spcPts val="1200"/>
              </a:spcAft>
            </a:pPr>
            <a:endParaRPr lang="en-US" sz="3000" i="1" dirty="0">
              <a:solidFill>
                <a:schemeClr val="bg1"/>
              </a:solidFill>
            </a:endParaRPr>
          </a:p>
          <a:p>
            <a:pPr algn="ctr">
              <a:spcAft>
                <a:spcPts val="1200"/>
              </a:spcAft>
            </a:pPr>
            <a:r>
              <a:rPr lang="en-US" sz="3000" b="1" dirty="0">
                <a:solidFill>
                  <a:srgbClr val="FFFF00"/>
                </a:solidFill>
              </a:rPr>
              <a:t>Honoring and obeying parents is God’s expectation and delight. It also lays the groundwork for the child’s relationship with God as they age.</a:t>
            </a:r>
          </a:p>
        </p:txBody>
      </p:sp>
    </p:spTree>
    <p:extLst>
      <p:ext uri="{BB962C8B-B14F-4D97-AF65-F5344CB8AC3E}">
        <p14:creationId xmlns:p14="http://schemas.microsoft.com/office/powerpoint/2010/main" val="37446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p:cTn id="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70E1A-FACD-4DF1-87DA-5FC9E2D46BF3}"/>
              </a:ext>
            </a:extLst>
          </p:cNvPr>
          <p:cNvSpPr txBox="1"/>
          <p:nvPr/>
        </p:nvSpPr>
        <p:spPr>
          <a:xfrm>
            <a:off x="117566" y="156754"/>
            <a:ext cx="8817428" cy="3170099"/>
          </a:xfrm>
          <a:prstGeom prst="rect">
            <a:avLst/>
          </a:prstGeom>
          <a:noFill/>
        </p:spPr>
        <p:txBody>
          <a:bodyPr wrap="square" rtlCol="0">
            <a:spAutoFit/>
          </a:bodyPr>
          <a:lstStyle/>
          <a:p>
            <a:pPr>
              <a:spcAft>
                <a:spcPts val="1200"/>
              </a:spcAft>
            </a:pPr>
            <a:r>
              <a:rPr lang="en-US" sz="3000" b="1" dirty="0">
                <a:solidFill>
                  <a:srgbClr val="FFFF00"/>
                </a:solidFill>
              </a:rPr>
              <a:t>Shining as an adult child </a:t>
            </a:r>
            <a:r>
              <a:rPr lang="en-US" sz="3000" dirty="0">
                <a:solidFill>
                  <a:srgbClr val="FFFF00"/>
                </a:solidFill>
              </a:rPr>
              <a:t>(Proverbs 23:25)</a:t>
            </a:r>
            <a:endParaRPr lang="en-US" sz="3000" b="1" dirty="0">
              <a:solidFill>
                <a:srgbClr val="FFFF00"/>
              </a:solidFill>
            </a:endParaRPr>
          </a:p>
          <a:p>
            <a:pPr algn="ctr">
              <a:spcAft>
                <a:spcPts val="2400"/>
              </a:spcAft>
            </a:pPr>
            <a:endParaRPr lang="en-US" sz="3000" i="1" dirty="0">
              <a:solidFill>
                <a:schemeClr val="bg1"/>
              </a:solidFill>
            </a:endParaRPr>
          </a:p>
          <a:p>
            <a:pPr algn="ctr">
              <a:spcAft>
                <a:spcPts val="2400"/>
              </a:spcAft>
            </a:pPr>
            <a:endParaRPr lang="en-US" sz="3000" i="1" dirty="0">
              <a:solidFill>
                <a:schemeClr val="bg1"/>
              </a:solidFill>
            </a:endParaRPr>
          </a:p>
          <a:p>
            <a:pPr algn="ctr">
              <a:spcAft>
                <a:spcPts val="2400"/>
              </a:spcAft>
            </a:pPr>
            <a:r>
              <a:rPr lang="en-US" sz="3000" i="1" dirty="0">
                <a:solidFill>
                  <a:schemeClr val="bg1"/>
                </a:solidFill>
              </a:rPr>
              <a:t>Let your father and mother be glad; let her who bore you rejoice.</a:t>
            </a:r>
          </a:p>
        </p:txBody>
      </p:sp>
    </p:spTree>
    <p:extLst>
      <p:ext uri="{BB962C8B-B14F-4D97-AF65-F5344CB8AC3E}">
        <p14:creationId xmlns:p14="http://schemas.microsoft.com/office/powerpoint/2010/main" val="15112492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484</TotalTime>
  <Words>1156</Words>
  <Application>Microsoft Office PowerPoint</Application>
  <PresentationFormat>On-screen Show (4:3)</PresentationFormat>
  <Paragraphs>53</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Eras Demi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Litmer</dc:creator>
  <cp:lastModifiedBy>Adam Litmer</cp:lastModifiedBy>
  <cp:revision>48</cp:revision>
  <dcterms:created xsi:type="dcterms:W3CDTF">2020-08-20T14:07:20Z</dcterms:created>
  <dcterms:modified xsi:type="dcterms:W3CDTF">2020-09-11T14:10:04Z</dcterms:modified>
</cp:coreProperties>
</file>