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69" r:id="rId2"/>
    <p:sldId id="258" r:id="rId3"/>
    <p:sldId id="270" r:id="rId4"/>
    <p:sldId id="271" r:id="rId5"/>
    <p:sldId id="259" r:id="rId6"/>
    <p:sldId id="260" r:id="rId7"/>
    <p:sldId id="261" r:id="rId8"/>
    <p:sldId id="262" r:id="rId9"/>
    <p:sldId id="263" r:id="rId10"/>
    <p:sldId id="264" r:id="rId11"/>
    <p:sldId id="265" r:id="rId12"/>
    <p:sldId id="272"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9FB"/>
    <a:srgbClr val="FDFD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5" autoAdjust="0"/>
    <p:restoredTop sz="94660"/>
  </p:normalViewPr>
  <p:slideViewPr>
    <p:cSldViewPr snapToGrid="0">
      <p:cViewPr varScale="1">
        <p:scale>
          <a:sx n="62" d="100"/>
          <a:sy n="62" d="100"/>
        </p:scale>
        <p:origin x="27" y="9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143000" y="1122363"/>
            <a:ext cx="6858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1430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536918" y="1114051"/>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41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6235" y="261866"/>
            <a:ext cx="851535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75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17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623888" y="1709739"/>
            <a:ext cx="78867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536918"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38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3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4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85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37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33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10/18/2020</a:t>
            </a:fld>
            <a:endParaRPr lang="en-US" dirty="0"/>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6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E8E9FB"/>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10/18/2020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327845751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3052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4339650"/>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1" dirty="0">
                <a:solidFill>
                  <a:schemeClr val="tx2">
                    <a:lumMod val="75000"/>
                    <a:lumOff val="25000"/>
                  </a:schemeClr>
                </a:solidFill>
                <a:latin typeface="Arial Narrow" panose="020B0606020202030204" pitchFamily="34" charset="0"/>
                <a:cs typeface="Aharoni" panose="02010803020104030203" pitchFamily="2" charset="-79"/>
              </a:rPr>
              <a:t>Acts 17:2-3</a:t>
            </a:r>
          </a:p>
          <a:p>
            <a:pPr algn="ct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2</a:t>
            </a:r>
            <a:r>
              <a:rPr lang="en-US" sz="3200" dirty="0">
                <a:solidFill>
                  <a:schemeClr val="tx2">
                    <a:lumMod val="75000"/>
                    <a:lumOff val="25000"/>
                  </a:schemeClr>
                </a:solidFill>
                <a:latin typeface="Arial Narrow" panose="020B0606020202030204" pitchFamily="34" charset="0"/>
                <a:cs typeface="Aharoni" panose="02010803020104030203" pitchFamily="2" charset="-79"/>
              </a:rPr>
              <a:t> And Paul went in, as was his custom, and on three Sabbath days he reasoned with them from the Scriptures,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3</a:t>
            </a:r>
            <a:r>
              <a:rPr lang="en-US" sz="3200" dirty="0">
                <a:solidFill>
                  <a:schemeClr val="tx2">
                    <a:lumMod val="75000"/>
                    <a:lumOff val="25000"/>
                  </a:schemeClr>
                </a:solidFill>
                <a:latin typeface="Arial Narrow" panose="020B0606020202030204" pitchFamily="34" charset="0"/>
                <a:cs typeface="Aharoni" panose="02010803020104030203" pitchFamily="2" charset="-79"/>
              </a:rPr>
              <a:t> explaining and proving that it was necessary for the Christ to suffer and to rise from the dead, and saying, “This Jesus, whom I proclaim to you, is the Christ.”</a:t>
            </a:r>
          </a:p>
        </p:txBody>
      </p:sp>
    </p:spTree>
    <p:extLst>
      <p:ext uri="{BB962C8B-B14F-4D97-AF65-F5344CB8AC3E}">
        <p14:creationId xmlns:p14="http://schemas.microsoft.com/office/powerpoint/2010/main" val="214546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347787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1" dirty="0">
                <a:solidFill>
                  <a:schemeClr val="tx2">
                    <a:lumMod val="75000"/>
                    <a:lumOff val="25000"/>
                  </a:schemeClr>
                </a:solidFill>
                <a:latin typeface="Arial Narrow" panose="020B0606020202030204" pitchFamily="34" charset="0"/>
                <a:cs typeface="Aharoni" panose="02010803020104030203" pitchFamily="2" charset="-79"/>
              </a:rPr>
              <a:t>Acts 24:25</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dirty="0">
                <a:solidFill>
                  <a:schemeClr val="tx2">
                    <a:lumMod val="75000"/>
                    <a:lumOff val="25000"/>
                  </a:schemeClr>
                </a:solidFill>
                <a:latin typeface="Arial Narrow" panose="020B0606020202030204" pitchFamily="34" charset="0"/>
                <a:cs typeface="Aharoni" panose="02010803020104030203" pitchFamily="2" charset="-79"/>
              </a:rPr>
              <a:t>And as he reasoned about righteousness and self-control and the coming judgment, Felix was alarmed and said, “Go away for the present. When I get an opportunity I will summon you.”</a:t>
            </a:r>
          </a:p>
        </p:txBody>
      </p:sp>
    </p:spTree>
    <p:extLst>
      <p:ext uri="{BB962C8B-B14F-4D97-AF65-F5344CB8AC3E}">
        <p14:creationId xmlns:p14="http://schemas.microsoft.com/office/powerpoint/2010/main" val="125699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3013501"/>
            <a:ext cx="8278737" cy="830997"/>
          </a:xfrm>
          <a:prstGeom prst="rect">
            <a:avLst/>
          </a:prstGeom>
          <a:noFill/>
        </p:spPr>
        <p:txBody>
          <a:bodyPr wrap="square" rtlCol="0">
            <a:spAutoFit/>
          </a:bodyPr>
          <a:lstStyle/>
          <a:p>
            <a:pPr algn="ctr"/>
            <a:r>
              <a:rPr lang="en-US" sz="4800" b="1" dirty="0">
                <a:solidFill>
                  <a:schemeClr val="tx2">
                    <a:lumMod val="75000"/>
                    <a:lumOff val="25000"/>
                  </a:schemeClr>
                </a:solidFill>
                <a:latin typeface="Arial Narrow" panose="020B0606020202030204" pitchFamily="34" charset="0"/>
                <a:cs typeface="Aharoni" panose="02010803020104030203" pitchFamily="2" charset="-79"/>
              </a:rPr>
              <a:t>Never ignore your doubts.</a:t>
            </a:r>
          </a:p>
        </p:txBody>
      </p:sp>
    </p:spTree>
    <p:extLst>
      <p:ext uri="{BB962C8B-B14F-4D97-AF65-F5344CB8AC3E}">
        <p14:creationId xmlns:p14="http://schemas.microsoft.com/office/powerpoint/2010/main" val="84820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588424" cy="5570756"/>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Dealing with Doubt</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marL="342900" indent="-342900">
              <a:buFont typeface="+mj-lt"/>
              <a:buAutoNum type="arabicPeriod"/>
            </a:pPr>
            <a:r>
              <a:rPr lang="en-US" sz="3200" b="1" dirty="0">
                <a:solidFill>
                  <a:schemeClr val="tx2">
                    <a:lumMod val="75000"/>
                    <a:lumOff val="25000"/>
                  </a:schemeClr>
                </a:solidFill>
                <a:latin typeface="Arial Narrow" panose="020B0606020202030204" pitchFamily="34" charset="0"/>
                <a:cs typeface="Aharoni" panose="02010803020104030203" pitchFamily="2" charset="-79"/>
              </a:rPr>
              <a:t>Take your doubts to God                                      </a:t>
            </a:r>
            <a:r>
              <a:rPr lang="en-US" sz="3200" dirty="0">
                <a:solidFill>
                  <a:schemeClr val="tx2">
                    <a:lumMod val="75000"/>
                    <a:lumOff val="25000"/>
                  </a:schemeClr>
                </a:solidFill>
                <a:latin typeface="Arial Narrow" panose="020B0606020202030204" pitchFamily="34" charset="0"/>
                <a:cs typeface="Aharoni" panose="02010803020104030203" pitchFamily="2" charset="-79"/>
              </a:rPr>
              <a:t>(Mk. 9:24; Ps. 73:16-17; Phil. 4:6)</a:t>
            </a:r>
          </a:p>
          <a:p>
            <a:pPr marL="342900" indent="-342900">
              <a:buFont typeface="+mj-lt"/>
              <a:buAutoNum type="arabicPeriod"/>
            </a:pPr>
            <a:endParaRPr lang="en-US" sz="1600" dirty="0">
              <a:solidFill>
                <a:schemeClr val="tx2">
                  <a:lumMod val="75000"/>
                  <a:lumOff val="25000"/>
                </a:schemeClr>
              </a:solidFill>
              <a:latin typeface="Arial Narrow" panose="020B0606020202030204" pitchFamily="34" charset="0"/>
              <a:cs typeface="Aharoni" panose="02010803020104030203" pitchFamily="2" charset="-79"/>
            </a:endParaRPr>
          </a:p>
          <a:p>
            <a:pPr marL="342900" indent="-342900">
              <a:buFont typeface="+mj-lt"/>
              <a:buAutoNum type="arabicPeriod"/>
            </a:pPr>
            <a:r>
              <a:rPr lang="en-US" sz="3200" b="1" dirty="0">
                <a:solidFill>
                  <a:schemeClr val="tx2">
                    <a:lumMod val="75000"/>
                    <a:lumOff val="25000"/>
                  </a:schemeClr>
                </a:solidFill>
                <a:latin typeface="Arial Narrow" panose="020B0606020202030204" pitchFamily="34" charset="0"/>
                <a:cs typeface="Aharoni" panose="02010803020104030203" pitchFamily="2" charset="-79"/>
              </a:rPr>
              <a:t>Lean on God’s Word                                           </a:t>
            </a:r>
            <a:r>
              <a:rPr lang="en-US" sz="3200" dirty="0">
                <a:solidFill>
                  <a:schemeClr val="tx2">
                    <a:lumMod val="75000"/>
                    <a:lumOff val="25000"/>
                  </a:schemeClr>
                </a:solidFill>
                <a:latin typeface="Arial Narrow" panose="020B0606020202030204" pitchFamily="34" charset="0"/>
                <a:cs typeface="Aharoni" panose="02010803020104030203" pitchFamily="2" charset="-79"/>
              </a:rPr>
              <a:t>(Rom. 10:17; 2 Tim. 3:16-17; Ps. 119:105)</a:t>
            </a:r>
          </a:p>
          <a:p>
            <a:pPr marL="342900" indent="-342900">
              <a:buFont typeface="+mj-lt"/>
              <a:buAutoNum type="arabicPeriod"/>
            </a:pPr>
            <a:endParaRPr lang="en-US" sz="1600" dirty="0">
              <a:solidFill>
                <a:schemeClr val="tx2">
                  <a:lumMod val="75000"/>
                  <a:lumOff val="25000"/>
                </a:schemeClr>
              </a:solidFill>
              <a:latin typeface="Arial Narrow" panose="020B0606020202030204" pitchFamily="34" charset="0"/>
              <a:cs typeface="Aharoni" panose="02010803020104030203" pitchFamily="2" charset="-79"/>
            </a:endParaRPr>
          </a:p>
          <a:p>
            <a:pPr marL="342900" indent="-342900">
              <a:buFont typeface="+mj-lt"/>
              <a:buAutoNum type="arabicPeriod"/>
            </a:pPr>
            <a:r>
              <a:rPr lang="en-US" sz="3200" b="1" dirty="0">
                <a:solidFill>
                  <a:schemeClr val="tx2">
                    <a:lumMod val="75000"/>
                    <a:lumOff val="25000"/>
                  </a:schemeClr>
                </a:solidFill>
                <a:latin typeface="Arial Narrow" panose="020B0606020202030204" pitchFamily="34" charset="0"/>
                <a:cs typeface="Aharoni" panose="02010803020104030203" pitchFamily="2" charset="-79"/>
              </a:rPr>
              <a:t>Don’t lose faith for lack of answers                    </a:t>
            </a:r>
            <a:r>
              <a:rPr lang="en-US" sz="3200" dirty="0">
                <a:solidFill>
                  <a:schemeClr val="tx2">
                    <a:lumMod val="75000"/>
                    <a:lumOff val="25000"/>
                  </a:schemeClr>
                </a:solidFill>
                <a:latin typeface="Arial Narrow" panose="020B0606020202030204" pitchFamily="34" charset="0"/>
                <a:cs typeface="Aharoni" panose="02010803020104030203" pitchFamily="2" charset="-79"/>
              </a:rPr>
              <a:t>(Eccl. 12:13; Job 38)</a:t>
            </a:r>
          </a:p>
          <a:p>
            <a:pPr marL="342900" indent="-342900">
              <a:buFont typeface="+mj-lt"/>
              <a:buAutoNum type="arabicPeriod"/>
            </a:pPr>
            <a:endParaRPr lang="en-US" sz="1600" dirty="0">
              <a:solidFill>
                <a:schemeClr val="tx2">
                  <a:lumMod val="75000"/>
                  <a:lumOff val="25000"/>
                </a:schemeClr>
              </a:solidFill>
              <a:latin typeface="Arial Narrow" panose="020B0606020202030204" pitchFamily="34" charset="0"/>
              <a:cs typeface="Aharoni" panose="02010803020104030203" pitchFamily="2" charset="-79"/>
            </a:endParaRPr>
          </a:p>
          <a:p>
            <a:pPr marL="342900" indent="-342900">
              <a:buFont typeface="+mj-lt"/>
              <a:buAutoNum type="arabicPeriod"/>
            </a:pPr>
            <a:r>
              <a:rPr lang="en-US" sz="3200" b="1" dirty="0">
                <a:solidFill>
                  <a:schemeClr val="tx2">
                    <a:lumMod val="75000"/>
                    <a:lumOff val="25000"/>
                  </a:schemeClr>
                </a:solidFill>
                <a:latin typeface="Arial Narrow" panose="020B0606020202030204" pitchFamily="34" charset="0"/>
                <a:cs typeface="Aharoni" panose="02010803020104030203" pitchFamily="2" charset="-79"/>
              </a:rPr>
              <a:t>View doubts as an opportunity to grow stronger </a:t>
            </a:r>
            <a:r>
              <a:rPr lang="en-US" sz="3200" dirty="0">
                <a:solidFill>
                  <a:schemeClr val="tx2">
                    <a:lumMod val="75000"/>
                    <a:lumOff val="25000"/>
                  </a:schemeClr>
                </a:solidFill>
                <a:latin typeface="Arial Narrow" panose="020B0606020202030204" pitchFamily="34" charset="0"/>
                <a:cs typeface="Aharoni" panose="02010803020104030203" pitchFamily="2" charset="-79"/>
              </a:rPr>
              <a:t>(Matt. 7:7)</a:t>
            </a:r>
            <a:endParaRPr lang="en-US" sz="14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85612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000"/>
                                        <p:tgtEl>
                                          <p:spTgt spid="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fade">
                                      <p:cBhvr>
                                        <p:cTn id="20" dur="1000"/>
                                        <p:tgtEl>
                                          <p:spTgt spid="5">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Effect transition="in" filter="fade">
                                      <p:cBhvr>
                                        <p:cTn id="25"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A16EC0-AEA3-4604-A2AB-CB6CDA772C80}"/>
              </a:ext>
            </a:extLst>
          </p:cNvPr>
          <p:cNvPicPr>
            <a:picLocks noChangeAspect="1"/>
          </p:cNvPicPr>
          <p:nvPr/>
        </p:nvPicPr>
        <p:blipFill rotWithShape="1">
          <a:blip r:embed="rId2">
            <a:duotone>
              <a:schemeClr val="accent2">
                <a:shade val="45000"/>
                <a:satMod val="135000"/>
              </a:schemeClr>
              <a:prstClr val="white"/>
            </a:duotone>
            <a:alphaModFix amt="51000"/>
          </a:blip>
          <a:srcRect l="34448" t="14069" r="14707" b="19625"/>
          <a:stretch/>
        </p:blipFill>
        <p:spPr>
          <a:xfrm>
            <a:off x="1898263" y="-505759"/>
            <a:ext cx="7826762" cy="6812897"/>
          </a:xfrm>
          <a:prstGeom prst="rect">
            <a:avLst/>
          </a:prstGeom>
          <a:effectLst>
            <a:softEdge rad="635000"/>
          </a:effectLst>
        </p:spPr>
      </p:pic>
      <p:sp>
        <p:nvSpPr>
          <p:cNvPr id="5" name="TextBox 4">
            <a:extLst>
              <a:ext uri="{FF2B5EF4-FFF2-40B4-BE49-F238E27FC236}">
                <a16:creationId xmlns:a16="http://schemas.microsoft.com/office/drawing/2014/main" id="{2310A11F-5386-4E69-B606-C348C606903A}"/>
              </a:ext>
            </a:extLst>
          </p:cNvPr>
          <p:cNvSpPr txBox="1"/>
          <p:nvPr/>
        </p:nvSpPr>
        <p:spPr>
          <a:xfrm>
            <a:off x="1" y="2517116"/>
            <a:ext cx="9144000" cy="1323439"/>
          </a:xfrm>
          <a:prstGeom prst="rect">
            <a:avLst/>
          </a:prstGeom>
          <a:noFill/>
        </p:spPr>
        <p:txBody>
          <a:bodyPr wrap="square" rtlCol="0">
            <a:spAutoFit/>
          </a:bodyPr>
          <a:lstStyle/>
          <a:p>
            <a:pPr algn="ctr"/>
            <a:r>
              <a:rPr lang="en-US" sz="8000" spc="920" dirty="0">
                <a:solidFill>
                  <a:schemeClr val="tx2">
                    <a:lumMod val="75000"/>
                    <a:lumOff val="25000"/>
                  </a:schemeClr>
                </a:solidFill>
                <a:latin typeface="Aharoni" panose="02010803020104030203" pitchFamily="2" charset="-79"/>
                <a:cs typeface="Aharoni" panose="02010803020104030203" pitchFamily="2" charset="-79"/>
              </a:rPr>
              <a:t>APOLOGETICS</a:t>
            </a:r>
          </a:p>
        </p:txBody>
      </p:sp>
      <p:sp>
        <p:nvSpPr>
          <p:cNvPr id="7" name="TextBox 6">
            <a:extLst>
              <a:ext uri="{FF2B5EF4-FFF2-40B4-BE49-F238E27FC236}">
                <a16:creationId xmlns:a16="http://schemas.microsoft.com/office/drawing/2014/main" id="{37CE324B-051F-446D-BE7E-798B715619F8}"/>
              </a:ext>
            </a:extLst>
          </p:cNvPr>
          <p:cNvSpPr txBox="1"/>
          <p:nvPr/>
        </p:nvSpPr>
        <p:spPr>
          <a:xfrm>
            <a:off x="-60957" y="3483695"/>
            <a:ext cx="9144000" cy="523220"/>
          </a:xfrm>
          <a:prstGeom prst="rect">
            <a:avLst/>
          </a:prstGeom>
          <a:noFill/>
        </p:spPr>
        <p:txBody>
          <a:bodyPr wrap="square">
            <a:spAutoFit/>
          </a:bodyPr>
          <a:lstStyle/>
          <a:p>
            <a:pPr algn="ctr"/>
            <a:r>
              <a:rPr lang="en-US" sz="2800" spc="600" dirty="0">
                <a:solidFill>
                  <a:schemeClr val="tx2">
                    <a:lumMod val="75000"/>
                    <a:lumOff val="25000"/>
                  </a:schemeClr>
                </a:solidFill>
                <a:latin typeface="Avenir Next LT Pro" panose="020B0504020202020204" pitchFamily="34" charset="0"/>
              </a:rPr>
              <a:t>BEING READY TO GIVE A DEFENSE</a:t>
            </a:r>
            <a:endParaRPr lang="en-US" sz="2800" spc="600" dirty="0">
              <a:solidFill>
                <a:schemeClr val="tx2">
                  <a:lumMod val="75000"/>
                  <a:lumOff val="25000"/>
                </a:schemeClr>
              </a:solidFill>
            </a:endParaRPr>
          </a:p>
        </p:txBody>
      </p:sp>
      <p:pic>
        <p:nvPicPr>
          <p:cNvPr id="4" name="Picture 3">
            <a:extLst>
              <a:ext uri="{FF2B5EF4-FFF2-40B4-BE49-F238E27FC236}">
                <a16:creationId xmlns:a16="http://schemas.microsoft.com/office/drawing/2014/main" id="{C55A34BF-9C23-474F-BA24-595EB9A6A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4271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19589" y="335231"/>
            <a:ext cx="9144000" cy="3231654"/>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Apologetics </a:t>
            </a:r>
          </a:p>
          <a:p>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From the Gk. </a:t>
            </a:r>
            <a:r>
              <a:rPr lang="en-US" sz="3600" i="1" dirty="0">
                <a:solidFill>
                  <a:schemeClr val="tx2">
                    <a:lumMod val="75000"/>
                    <a:lumOff val="25000"/>
                  </a:schemeClr>
                </a:solidFill>
                <a:latin typeface="Arial Narrow" panose="020B0606020202030204" pitchFamily="34" charset="0"/>
                <a:cs typeface="Aharoni" panose="02010803020104030203" pitchFamily="2" charset="-79"/>
              </a:rPr>
              <a:t>apologia </a:t>
            </a:r>
          </a:p>
          <a:p>
            <a:pPr marL="571500" indent="-571500">
              <a:buFont typeface="Arial" panose="020B0604020202020204" pitchFamily="34" charset="0"/>
              <a:buChar char="•"/>
            </a:pPr>
            <a:endParaRPr lang="en-US" sz="800" i="1" dirty="0">
              <a:solidFill>
                <a:schemeClr val="tx2">
                  <a:lumMod val="75000"/>
                  <a:lumOff val="25000"/>
                </a:schemeClr>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“to give a reason or defense of something.”</a:t>
            </a:r>
          </a:p>
          <a:p>
            <a:pPr marL="571500" indent="-571500">
              <a:buFont typeface="Arial" panose="020B0604020202020204" pitchFamily="34" charset="0"/>
              <a:buChar char="•"/>
            </a:pP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See Acts 22:1; 1 Cor. 9:3; Phil. 1:7, 16-17</a:t>
            </a: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96055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3539430"/>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Paul was an apologist…</a:t>
            </a:r>
          </a:p>
          <a:p>
            <a:pPr algn="ctr"/>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Philippians 1:7</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I hold you in my heart, for you are all partakers with me of grace, both in my imprisonment and in the defense and confirmation of the gospel. </a:t>
            </a:r>
          </a:p>
        </p:txBody>
      </p:sp>
    </p:spTree>
    <p:extLst>
      <p:ext uri="{BB962C8B-B14F-4D97-AF65-F5344CB8AC3E}">
        <p14:creationId xmlns:p14="http://schemas.microsoft.com/office/powerpoint/2010/main" val="7771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4093428"/>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Paul was an apologist…</a:t>
            </a:r>
          </a:p>
          <a:p>
            <a:pPr algn="ctr"/>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Philippians 1:16-17</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Some indeed preach Christ from envy and rivalry, but others from good will. 16 The latter do it out of love, knowing that I am put here for the defense of the gospel. </a:t>
            </a:r>
          </a:p>
        </p:txBody>
      </p:sp>
    </p:spTree>
    <p:extLst>
      <p:ext uri="{BB962C8B-B14F-4D97-AF65-F5344CB8AC3E}">
        <p14:creationId xmlns:p14="http://schemas.microsoft.com/office/powerpoint/2010/main" val="382063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5201424"/>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We are called to be apologists</a:t>
            </a:r>
          </a:p>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1 Peter 3:15 </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but in your hearts honor Christ the Lord as holy, always being prepared to make a defense to anyone who asks you for a reason for the hope that is in you; yet do it with gentleness and respect…</a:t>
            </a:r>
          </a:p>
          <a:p>
            <a:pPr marL="571500" indent="-571500">
              <a:buFont typeface="Arial" panose="020B0604020202020204" pitchFamily="34" charset="0"/>
              <a:buChar char="•"/>
            </a:pP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2761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4339650"/>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Physical evidences are not the origin of saving faith (Rom. 10:17).</a:t>
            </a:r>
          </a:p>
          <a:p>
            <a:pPr marL="571500" indent="-571500">
              <a:buFont typeface="Arial" panose="020B0604020202020204" pitchFamily="34" charset="0"/>
              <a:buChar char="•"/>
            </a:pPr>
            <a:endParaRPr lang="en-US" sz="800" dirty="0">
              <a:solidFill>
                <a:schemeClr val="tx2">
                  <a:lumMod val="75000"/>
                  <a:lumOff val="25000"/>
                </a:schemeClr>
              </a:solidFill>
              <a:latin typeface="Arial Narrow" panose="020B0606020202030204" pitchFamily="34" charset="0"/>
              <a:cs typeface="Aharoni" panose="02010803020104030203" pitchFamily="2" charset="-79"/>
            </a:endParaRPr>
          </a:p>
          <a:p>
            <a:pPr marL="571500" indent="-571500">
              <a:buFont typeface="Arial" panose="020B0604020202020204" pitchFamily="34" charset="0"/>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However, apologetics can…</a:t>
            </a:r>
          </a:p>
          <a:p>
            <a:pPr marL="1485900" lvl="2" indent="-571500">
              <a:buFontTx/>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Strengthen a believer’s faith</a:t>
            </a:r>
          </a:p>
          <a:p>
            <a:pPr marL="1485900" lvl="2" indent="-571500">
              <a:buFontTx/>
              <a:buChar char="-"/>
            </a:pPr>
            <a:r>
              <a:rPr lang="en-US" sz="3600" dirty="0">
                <a:solidFill>
                  <a:schemeClr val="tx2">
                    <a:lumMod val="75000"/>
                    <a:lumOff val="25000"/>
                  </a:schemeClr>
                </a:solidFill>
                <a:latin typeface="Arial Narrow" panose="020B0606020202030204" pitchFamily="34" charset="0"/>
                <a:cs typeface="Aharoni" panose="02010803020104030203" pitchFamily="2" charset="-79"/>
              </a:rPr>
              <a:t>Remove obstacles from an unbeliever’s heart</a:t>
            </a:r>
          </a:p>
        </p:txBody>
      </p:sp>
    </p:spTree>
    <p:extLst>
      <p:ext uri="{BB962C8B-B14F-4D97-AF65-F5344CB8AC3E}">
        <p14:creationId xmlns:p14="http://schemas.microsoft.com/office/powerpoint/2010/main" val="16096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5632311"/>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3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b="1" dirty="0">
                <a:solidFill>
                  <a:schemeClr val="tx2">
                    <a:lumMod val="75000"/>
                    <a:lumOff val="25000"/>
                  </a:schemeClr>
                </a:solidFill>
                <a:latin typeface="Arial Narrow" panose="020B0606020202030204" pitchFamily="34" charset="0"/>
                <a:cs typeface="Aharoni" panose="02010803020104030203" pitchFamily="2" charset="-79"/>
              </a:rPr>
              <a:t>Hebrews 11:1</a:t>
            </a:r>
            <a:r>
              <a:rPr lang="en-US" sz="3600" dirty="0">
                <a:solidFill>
                  <a:schemeClr val="tx2">
                    <a:lumMod val="75000"/>
                    <a:lumOff val="25000"/>
                  </a:schemeClr>
                </a:solidFill>
                <a:latin typeface="Arial Narrow" panose="020B0606020202030204" pitchFamily="34" charset="0"/>
                <a:cs typeface="Aharoni" panose="02010803020104030203" pitchFamily="2" charset="-79"/>
              </a:rPr>
              <a:t> </a:t>
            </a:r>
          </a:p>
          <a:p>
            <a:pPr algn="ctr"/>
            <a:r>
              <a:rPr lang="en-US" sz="3600" dirty="0">
                <a:solidFill>
                  <a:schemeClr val="tx2">
                    <a:lumMod val="75000"/>
                    <a:lumOff val="25000"/>
                  </a:schemeClr>
                </a:solidFill>
                <a:latin typeface="Arial Narrow" panose="020B0606020202030204" pitchFamily="34" charset="0"/>
                <a:cs typeface="Aharoni" panose="02010803020104030203" pitchFamily="2" charset="-79"/>
              </a:rPr>
              <a:t>Now faith is the assurance of things hoped for, the conviction of things not seen. </a:t>
            </a:r>
          </a:p>
          <a:p>
            <a:pPr algn="ctr"/>
            <a:endParaRPr lang="en-US" sz="3600" i="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600" i="1" dirty="0">
                <a:solidFill>
                  <a:schemeClr val="tx2">
                    <a:lumMod val="75000"/>
                    <a:lumOff val="25000"/>
                  </a:schemeClr>
                </a:solidFill>
                <a:latin typeface="Arial Narrow" panose="020B0606020202030204" pitchFamily="34" charset="0"/>
                <a:cs typeface="Aharoni" panose="02010803020104030203" pitchFamily="2" charset="-79"/>
              </a:rPr>
              <a:t>Part of our confidence is because of God-given evidences. </a:t>
            </a:r>
          </a:p>
          <a:p>
            <a:pPr algn="ct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a:p>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141415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6494085"/>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1" dirty="0">
                <a:solidFill>
                  <a:schemeClr val="tx2">
                    <a:lumMod val="75000"/>
                    <a:lumOff val="25000"/>
                  </a:schemeClr>
                </a:solidFill>
                <a:latin typeface="Arial Narrow" panose="020B0606020202030204" pitchFamily="34" charset="0"/>
                <a:cs typeface="Aharoni" panose="02010803020104030203" pitchFamily="2" charset="-79"/>
              </a:rPr>
              <a:t>Matthew 11:2-6  </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2</a:t>
            </a:r>
            <a:r>
              <a:rPr lang="en-US" sz="3200" dirty="0">
                <a:solidFill>
                  <a:schemeClr val="tx2">
                    <a:lumMod val="75000"/>
                    <a:lumOff val="25000"/>
                  </a:schemeClr>
                </a:solidFill>
                <a:latin typeface="Arial Narrow" panose="020B0606020202030204" pitchFamily="34" charset="0"/>
                <a:cs typeface="Aharoni" panose="02010803020104030203" pitchFamily="2" charset="-79"/>
              </a:rPr>
              <a:t> Now when John heard in prison about the deeds of the Christ, he sent word by his disciples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3</a:t>
            </a:r>
            <a:r>
              <a:rPr lang="en-US" sz="3200" dirty="0">
                <a:solidFill>
                  <a:schemeClr val="tx2">
                    <a:lumMod val="75000"/>
                    <a:lumOff val="25000"/>
                  </a:schemeClr>
                </a:solidFill>
                <a:latin typeface="Arial Narrow" panose="020B0606020202030204" pitchFamily="34" charset="0"/>
                <a:cs typeface="Aharoni" panose="02010803020104030203" pitchFamily="2" charset="-79"/>
              </a:rPr>
              <a:t> and said to him, “Are you the one who is to come, or shall we look for another?”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4</a:t>
            </a:r>
            <a:r>
              <a:rPr lang="en-US" sz="3200" dirty="0">
                <a:solidFill>
                  <a:schemeClr val="tx2">
                    <a:lumMod val="75000"/>
                    <a:lumOff val="25000"/>
                  </a:schemeClr>
                </a:solidFill>
                <a:latin typeface="Arial Narrow" panose="020B0606020202030204" pitchFamily="34" charset="0"/>
                <a:cs typeface="Aharoni" panose="02010803020104030203" pitchFamily="2" charset="-79"/>
              </a:rPr>
              <a:t> And Jesus answered them, “Go and tell John what you hear and see: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5</a:t>
            </a:r>
            <a:r>
              <a:rPr lang="en-US" sz="3200" dirty="0">
                <a:solidFill>
                  <a:schemeClr val="tx2">
                    <a:lumMod val="75000"/>
                    <a:lumOff val="25000"/>
                  </a:schemeClr>
                </a:solidFill>
                <a:latin typeface="Arial Narrow" panose="020B0606020202030204" pitchFamily="34" charset="0"/>
                <a:cs typeface="Aharoni" panose="02010803020104030203" pitchFamily="2" charset="-79"/>
              </a:rPr>
              <a:t> the blind receive their sight and the lame walk, lepers are cleansed and the deaf hear, and the dead are raised up, and the poor have good news preached to them.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6</a:t>
            </a:r>
            <a:r>
              <a:rPr lang="en-US" sz="3200" dirty="0">
                <a:solidFill>
                  <a:schemeClr val="tx2">
                    <a:lumMod val="75000"/>
                    <a:lumOff val="25000"/>
                  </a:schemeClr>
                </a:solidFill>
                <a:latin typeface="Arial Narrow" panose="020B0606020202030204" pitchFamily="34" charset="0"/>
                <a:cs typeface="Aharoni" panose="02010803020104030203" pitchFamily="2" charset="-79"/>
              </a:rPr>
              <a:t> And blessed is the one who is not offended by me.”</a:t>
            </a:r>
          </a:p>
          <a:p>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380608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10A11F-5386-4E69-B606-C348C606903A}"/>
              </a:ext>
            </a:extLst>
          </p:cNvPr>
          <p:cNvSpPr txBox="1"/>
          <p:nvPr/>
        </p:nvSpPr>
        <p:spPr>
          <a:xfrm>
            <a:off x="432631" y="657961"/>
            <a:ext cx="8278737" cy="3970318"/>
          </a:xfrm>
          <a:prstGeom prst="rect">
            <a:avLst/>
          </a:prstGeom>
          <a:noFill/>
        </p:spPr>
        <p:txBody>
          <a:bodyPr wrap="square" rtlCol="0">
            <a:spAutoFit/>
          </a:bodyPr>
          <a:lstStyle/>
          <a:p>
            <a:r>
              <a:rPr lang="en-US" sz="3600" b="1" dirty="0">
                <a:solidFill>
                  <a:schemeClr val="tx2">
                    <a:lumMod val="75000"/>
                    <a:lumOff val="25000"/>
                  </a:schemeClr>
                </a:solidFill>
                <a:latin typeface="Arial Narrow" panose="020B0606020202030204" pitchFamily="34" charset="0"/>
                <a:cs typeface="Aharoni" panose="02010803020104030203" pitchFamily="2" charset="-79"/>
              </a:rPr>
              <a:t>Faith and Apologetics</a:t>
            </a:r>
          </a:p>
          <a:p>
            <a:endParaRPr lang="en-US" sz="16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1" dirty="0">
                <a:solidFill>
                  <a:schemeClr val="tx2">
                    <a:lumMod val="75000"/>
                    <a:lumOff val="25000"/>
                  </a:schemeClr>
                </a:solidFill>
                <a:latin typeface="Arial Narrow" panose="020B0606020202030204" pitchFamily="34" charset="0"/>
                <a:cs typeface="Aharoni" panose="02010803020104030203" pitchFamily="2" charset="-79"/>
              </a:rPr>
              <a:t>John 20:30-31  </a:t>
            </a:r>
          </a:p>
          <a:p>
            <a:pPr algn="ctr"/>
            <a:endParaRPr lang="en-US" sz="800" b="1" dirty="0">
              <a:solidFill>
                <a:schemeClr val="tx2">
                  <a:lumMod val="75000"/>
                  <a:lumOff val="25000"/>
                </a:schemeClr>
              </a:solidFill>
              <a:latin typeface="Arial Narrow" panose="020B0606020202030204" pitchFamily="34" charset="0"/>
              <a:cs typeface="Aharoni" panose="02010803020104030203" pitchFamily="2" charset="-79"/>
            </a:endParaRPr>
          </a:p>
          <a:p>
            <a:pPr algn="ct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30</a:t>
            </a:r>
            <a:r>
              <a:rPr lang="en-US" sz="3200" dirty="0">
                <a:solidFill>
                  <a:schemeClr val="tx2">
                    <a:lumMod val="75000"/>
                    <a:lumOff val="25000"/>
                  </a:schemeClr>
                </a:solidFill>
                <a:latin typeface="Arial Narrow" panose="020B0606020202030204" pitchFamily="34" charset="0"/>
                <a:cs typeface="Aharoni" panose="02010803020104030203" pitchFamily="2" charset="-79"/>
              </a:rPr>
              <a:t> Now Jesus did many other signs in the presence of the disciples, which are not written in this book; </a:t>
            </a:r>
            <a:r>
              <a:rPr lang="en-US" sz="3200" baseline="30000" dirty="0">
                <a:solidFill>
                  <a:schemeClr val="tx2">
                    <a:lumMod val="75000"/>
                    <a:lumOff val="25000"/>
                  </a:schemeClr>
                </a:solidFill>
                <a:latin typeface="Arial Narrow" panose="020B0606020202030204" pitchFamily="34" charset="0"/>
                <a:cs typeface="Aharoni" panose="02010803020104030203" pitchFamily="2" charset="-79"/>
              </a:rPr>
              <a:t>31</a:t>
            </a:r>
            <a:r>
              <a:rPr lang="en-US" sz="3200" dirty="0">
                <a:solidFill>
                  <a:schemeClr val="tx2">
                    <a:lumMod val="75000"/>
                    <a:lumOff val="25000"/>
                  </a:schemeClr>
                </a:solidFill>
                <a:latin typeface="Arial Narrow" panose="020B0606020202030204" pitchFamily="34" charset="0"/>
                <a:cs typeface="Aharoni" panose="02010803020104030203" pitchFamily="2" charset="-79"/>
              </a:rPr>
              <a:t> but these are written so that you may believe that Jesus is the Christ, the Son of God, and that by believing you may have life in his name.</a:t>
            </a:r>
            <a:endParaRPr lang="en-US" sz="3600" dirty="0">
              <a:solidFill>
                <a:schemeClr val="tx2">
                  <a:lumMod val="75000"/>
                  <a:lumOff val="25000"/>
                </a:schemeClr>
              </a:solidFill>
              <a:latin typeface="Arial Narrow" panose="020B0606020202030204" pitchFamily="34" charset="0"/>
              <a:cs typeface="Aharoni" panose="02010803020104030203" pitchFamily="2" charset="-79"/>
            </a:endParaRPr>
          </a:p>
        </p:txBody>
      </p:sp>
    </p:spTree>
    <p:extLst>
      <p:ext uri="{BB962C8B-B14F-4D97-AF65-F5344CB8AC3E}">
        <p14:creationId xmlns:p14="http://schemas.microsoft.com/office/powerpoint/2010/main" val="193904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1319</TotalTime>
  <Words>594</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Arial Narrow</vt:lpstr>
      <vt:lpstr>Avenir Next LT Pro</vt:lpstr>
      <vt:lpstr>Univers</vt:lpstr>
      <vt:lpstr>GradientVTI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2020-10-14T20:15:24Z</dcterms:created>
  <dcterms:modified xsi:type="dcterms:W3CDTF">2020-10-18T14:13:55Z</dcterms:modified>
</cp:coreProperties>
</file>