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69" r:id="rId2"/>
    <p:sldId id="259" r:id="rId3"/>
    <p:sldId id="273" r:id="rId4"/>
    <p:sldId id="274" r:id="rId5"/>
    <p:sldId id="258" r:id="rId6"/>
    <p:sldId id="270" r:id="rId7"/>
    <p:sldId id="275" r:id="rId8"/>
    <p:sldId id="276" r:id="rId9"/>
    <p:sldId id="284" r:id="rId10"/>
    <p:sldId id="277" r:id="rId11"/>
    <p:sldId id="279" r:id="rId12"/>
    <p:sldId id="280" r:id="rId13"/>
    <p:sldId id="282" r:id="rId14"/>
    <p:sldId id="281" r:id="rId15"/>
    <p:sldId id="283"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03AD"/>
    <a:srgbClr val="E8E9FB"/>
    <a:srgbClr val="FDFD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25" autoAdjust="0"/>
    <p:restoredTop sz="94660"/>
  </p:normalViewPr>
  <p:slideViewPr>
    <p:cSldViewPr snapToGrid="0">
      <p:cViewPr varScale="1">
        <p:scale>
          <a:sx n="31" d="100"/>
          <a:sy n="31" d="100"/>
        </p:scale>
        <p:origin x="72" y="16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143000" y="1122363"/>
            <a:ext cx="6858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143000" y="3602038"/>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10/25/2020</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536918" y="1114051"/>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56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10/25/2020</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141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10/25/2020</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6235" y="261866"/>
            <a:ext cx="851535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9754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10/25/2020</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117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623888" y="1709739"/>
            <a:ext cx="78867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10/25/2020</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536918"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0384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10/25/2020</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931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10/25/2020</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46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10/25/2020</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9852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10/25/2020</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3373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10/25/2020</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7332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10/25/2020</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64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E8E9FB"/>
            </a:gs>
          </a:gsLst>
          <a:lin ang="135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10/25/2020</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278457513"/>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8A16EC0-AEA3-4604-A2AB-CB6CDA772C80}"/>
              </a:ext>
            </a:extLst>
          </p:cNvPr>
          <p:cNvPicPr>
            <a:picLocks noChangeAspect="1"/>
          </p:cNvPicPr>
          <p:nvPr/>
        </p:nvPicPr>
        <p:blipFill rotWithShape="1">
          <a:blip r:embed="rId2">
            <a:duotone>
              <a:schemeClr val="accent2">
                <a:shade val="45000"/>
                <a:satMod val="135000"/>
              </a:schemeClr>
              <a:prstClr val="white"/>
            </a:duotone>
            <a:alphaModFix amt="51000"/>
          </a:blip>
          <a:srcRect l="34448" t="14069" r="14707" b="19625"/>
          <a:stretch/>
        </p:blipFill>
        <p:spPr>
          <a:xfrm>
            <a:off x="1898263" y="-505759"/>
            <a:ext cx="7826762" cy="6812897"/>
          </a:xfrm>
          <a:prstGeom prst="rect">
            <a:avLst/>
          </a:prstGeom>
          <a:effectLst>
            <a:softEdge rad="635000"/>
          </a:effectLst>
        </p:spPr>
      </p:pic>
      <p:sp>
        <p:nvSpPr>
          <p:cNvPr id="5" name="TextBox 4">
            <a:extLst>
              <a:ext uri="{FF2B5EF4-FFF2-40B4-BE49-F238E27FC236}">
                <a16:creationId xmlns:a16="http://schemas.microsoft.com/office/drawing/2014/main" id="{2310A11F-5386-4E69-B606-C348C606903A}"/>
              </a:ext>
            </a:extLst>
          </p:cNvPr>
          <p:cNvSpPr txBox="1"/>
          <p:nvPr/>
        </p:nvSpPr>
        <p:spPr>
          <a:xfrm>
            <a:off x="1" y="2517116"/>
            <a:ext cx="9144000" cy="1323439"/>
          </a:xfrm>
          <a:prstGeom prst="rect">
            <a:avLst/>
          </a:prstGeom>
          <a:noFill/>
        </p:spPr>
        <p:txBody>
          <a:bodyPr wrap="square" rtlCol="0">
            <a:spAutoFit/>
          </a:bodyPr>
          <a:lstStyle/>
          <a:p>
            <a:pPr algn="ctr"/>
            <a:r>
              <a:rPr lang="en-US" sz="8000" spc="920" dirty="0">
                <a:solidFill>
                  <a:schemeClr val="tx2">
                    <a:lumMod val="75000"/>
                    <a:lumOff val="25000"/>
                  </a:schemeClr>
                </a:solidFill>
                <a:latin typeface="Aharoni" panose="02010803020104030203" pitchFamily="2" charset="-79"/>
                <a:cs typeface="Aharoni" panose="02010803020104030203" pitchFamily="2" charset="-79"/>
              </a:rPr>
              <a:t>APOLOGETICS</a:t>
            </a:r>
          </a:p>
        </p:txBody>
      </p:sp>
      <p:sp>
        <p:nvSpPr>
          <p:cNvPr id="7" name="TextBox 6">
            <a:extLst>
              <a:ext uri="{FF2B5EF4-FFF2-40B4-BE49-F238E27FC236}">
                <a16:creationId xmlns:a16="http://schemas.microsoft.com/office/drawing/2014/main" id="{37CE324B-051F-446D-BE7E-798B715619F8}"/>
              </a:ext>
            </a:extLst>
          </p:cNvPr>
          <p:cNvSpPr txBox="1"/>
          <p:nvPr/>
        </p:nvSpPr>
        <p:spPr>
          <a:xfrm>
            <a:off x="-60957" y="3483695"/>
            <a:ext cx="9144000" cy="523220"/>
          </a:xfrm>
          <a:prstGeom prst="rect">
            <a:avLst/>
          </a:prstGeom>
          <a:noFill/>
        </p:spPr>
        <p:txBody>
          <a:bodyPr wrap="square">
            <a:spAutoFit/>
          </a:bodyPr>
          <a:lstStyle/>
          <a:p>
            <a:pPr algn="ctr"/>
            <a:r>
              <a:rPr lang="en-US" sz="2800" spc="600" dirty="0">
                <a:solidFill>
                  <a:schemeClr val="tx2">
                    <a:lumMod val="75000"/>
                    <a:lumOff val="25000"/>
                  </a:schemeClr>
                </a:solidFill>
                <a:latin typeface="Avenir Next LT Pro" panose="020B0504020202020204" pitchFamily="34" charset="0"/>
              </a:rPr>
              <a:t>BEING READY TO GIVE A DEFENSE</a:t>
            </a:r>
            <a:endParaRPr lang="en-US" sz="2800" spc="600" dirty="0">
              <a:solidFill>
                <a:schemeClr val="tx2">
                  <a:lumMod val="75000"/>
                  <a:lumOff val="25000"/>
                </a:schemeClr>
              </a:solidFill>
            </a:endParaRPr>
          </a:p>
        </p:txBody>
      </p:sp>
      <p:pic>
        <p:nvPicPr>
          <p:cNvPr id="4" name="Picture 3">
            <a:extLst>
              <a:ext uri="{FF2B5EF4-FFF2-40B4-BE49-F238E27FC236}">
                <a16:creationId xmlns:a16="http://schemas.microsoft.com/office/drawing/2014/main" id="{C55A34BF-9C23-474F-BA24-595EB9A6A4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30524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373652"/>
            <a:ext cx="8278737" cy="1384995"/>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The Evidence</a:t>
            </a:r>
          </a:p>
          <a:p>
            <a:endParaRPr lang="en-US" sz="1600" b="1" dirty="0">
              <a:solidFill>
                <a:schemeClr val="tx2">
                  <a:lumMod val="75000"/>
                  <a:lumOff val="25000"/>
                </a:schemeClr>
              </a:solidFill>
              <a:latin typeface="Arial Narrow" panose="020B0606020202030204" pitchFamily="34" charset="0"/>
              <a:cs typeface="Aharoni" panose="02010803020104030203" pitchFamily="2" charset="-79"/>
            </a:endParaRPr>
          </a:p>
          <a:p>
            <a:r>
              <a:rPr lang="en-US" sz="3200" b="1" dirty="0">
                <a:solidFill>
                  <a:schemeClr val="tx2">
                    <a:lumMod val="75000"/>
                    <a:lumOff val="25000"/>
                  </a:schemeClr>
                </a:solidFill>
                <a:latin typeface="Arial Narrow" panose="020B0606020202030204" pitchFamily="34" charset="0"/>
                <a:cs typeface="Aharoni" panose="02010803020104030203" pitchFamily="2" charset="-79"/>
              </a:rPr>
              <a:t>2.    Something can’t come from nothing</a:t>
            </a:r>
          </a:p>
        </p:txBody>
      </p:sp>
      <p:sp>
        <p:nvSpPr>
          <p:cNvPr id="4" name="TextBox 3">
            <a:extLst>
              <a:ext uri="{FF2B5EF4-FFF2-40B4-BE49-F238E27FC236}">
                <a16:creationId xmlns:a16="http://schemas.microsoft.com/office/drawing/2014/main" id="{3B7A543B-5F71-4BF4-AF90-5C2BFC583518}"/>
              </a:ext>
            </a:extLst>
          </p:cNvPr>
          <p:cNvSpPr txBox="1"/>
          <p:nvPr/>
        </p:nvSpPr>
        <p:spPr>
          <a:xfrm>
            <a:off x="238204" y="2115208"/>
            <a:ext cx="8667589" cy="3200876"/>
          </a:xfrm>
          <a:prstGeom prst="rect">
            <a:avLst/>
          </a:prstGeom>
          <a:noFill/>
        </p:spPr>
        <p:txBody>
          <a:bodyPr wrap="square">
            <a:spAutoFit/>
          </a:bodyPr>
          <a:lstStyle/>
          <a:p>
            <a:pPr algn="ctr"/>
            <a:r>
              <a:rPr lang="en-US" sz="3200" b="1"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rPr>
              <a:t>Acts 17:23-24</a:t>
            </a:r>
          </a:p>
          <a:p>
            <a:pPr algn="ctr"/>
            <a:endParaRPr lang="en-US" sz="1000" b="1"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rPr>
              <a:t>For as I passed along and observed the objects of your worship, I found also an altar with this inscription: ‘To the unknown god.’ What therefore you worship as unknown, this I proclaim to you. The God who made the world and everything in it, being Lord of heaven and earth</a:t>
            </a:r>
          </a:p>
        </p:txBody>
      </p:sp>
    </p:spTree>
    <p:extLst>
      <p:ext uri="{BB962C8B-B14F-4D97-AF65-F5344CB8AC3E}">
        <p14:creationId xmlns:p14="http://schemas.microsoft.com/office/powerpoint/2010/main" val="126333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373652"/>
            <a:ext cx="8278737" cy="1384995"/>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The Evidence</a:t>
            </a:r>
          </a:p>
          <a:p>
            <a:endParaRPr lang="en-US" sz="1600" b="1" dirty="0">
              <a:solidFill>
                <a:schemeClr val="tx2">
                  <a:lumMod val="75000"/>
                  <a:lumOff val="25000"/>
                </a:schemeClr>
              </a:solidFill>
              <a:latin typeface="Arial Narrow" panose="020B0606020202030204" pitchFamily="34" charset="0"/>
              <a:cs typeface="Aharoni" panose="02010803020104030203" pitchFamily="2" charset="-79"/>
            </a:endParaRPr>
          </a:p>
          <a:p>
            <a:r>
              <a:rPr lang="en-US" sz="3200" b="1" dirty="0">
                <a:solidFill>
                  <a:schemeClr val="tx2">
                    <a:lumMod val="75000"/>
                    <a:lumOff val="25000"/>
                  </a:schemeClr>
                </a:solidFill>
                <a:latin typeface="Arial Narrow" panose="020B0606020202030204" pitchFamily="34" charset="0"/>
                <a:cs typeface="Aharoni" panose="02010803020104030203" pitchFamily="2" charset="-79"/>
              </a:rPr>
              <a:t>3.    Purpose and Design</a:t>
            </a:r>
          </a:p>
        </p:txBody>
      </p:sp>
      <p:sp>
        <p:nvSpPr>
          <p:cNvPr id="4" name="TextBox 3">
            <a:extLst>
              <a:ext uri="{FF2B5EF4-FFF2-40B4-BE49-F238E27FC236}">
                <a16:creationId xmlns:a16="http://schemas.microsoft.com/office/drawing/2014/main" id="{3B7A543B-5F71-4BF4-AF90-5C2BFC583518}"/>
              </a:ext>
            </a:extLst>
          </p:cNvPr>
          <p:cNvSpPr txBox="1"/>
          <p:nvPr/>
        </p:nvSpPr>
        <p:spPr>
          <a:xfrm>
            <a:off x="238204" y="2115208"/>
            <a:ext cx="8667589" cy="3170099"/>
          </a:xfrm>
          <a:prstGeom prst="rect">
            <a:avLst/>
          </a:prstGeom>
          <a:noFill/>
        </p:spPr>
        <p:txBody>
          <a:bodyPr wrap="square">
            <a:spAutoFit/>
          </a:bodyPr>
          <a:lstStyle/>
          <a:p>
            <a:pPr algn="ctr"/>
            <a:r>
              <a:rPr lang="en-US" sz="3200" b="1"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rPr>
              <a:t>Romans 1:19-20 </a:t>
            </a:r>
          </a:p>
          <a:p>
            <a:pPr algn="ctr"/>
            <a:endParaRPr lang="en-US" sz="800" b="1"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rPr>
              <a:t>For what can be known about God is plain to them, because God has shown it to them. For his invisible attributes, namely, his eternal power and divine nature, have been clearly perceived, ever since the creation of the world, in the things that have been made. </a:t>
            </a:r>
          </a:p>
        </p:txBody>
      </p:sp>
    </p:spTree>
    <p:extLst>
      <p:ext uri="{BB962C8B-B14F-4D97-AF65-F5344CB8AC3E}">
        <p14:creationId xmlns:p14="http://schemas.microsoft.com/office/powerpoint/2010/main" val="3765078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521296D-0E57-4773-8044-5C13FED7CB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6" name="TextBox 5">
            <a:extLst>
              <a:ext uri="{FF2B5EF4-FFF2-40B4-BE49-F238E27FC236}">
                <a16:creationId xmlns:a16="http://schemas.microsoft.com/office/drawing/2014/main" id="{5A06C574-D3EE-4D97-89AB-B59EE741A8DC}"/>
              </a:ext>
            </a:extLst>
          </p:cNvPr>
          <p:cNvSpPr txBox="1"/>
          <p:nvPr/>
        </p:nvSpPr>
        <p:spPr>
          <a:xfrm>
            <a:off x="6139542" y="6008434"/>
            <a:ext cx="3004458" cy="369332"/>
          </a:xfrm>
          <a:prstGeom prst="rect">
            <a:avLst/>
          </a:prstGeom>
          <a:noFill/>
        </p:spPr>
        <p:txBody>
          <a:bodyPr wrap="square" rtlCol="0">
            <a:spAutoFit/>
          </a:bodyPr>
          <a:lstStyle/>
          <a:p>
            <a:pPr algn="r"/>
            <a:r>
              <a:rPr lang="en-US" dirty="0">
                <a:latin typeface="Arial Narrow" panose="020B0606020202030204" pitchFamily="34" charset="0"/>
              </a:rPr>
              <a:t>sciencemag.org</a:t>
            </a:r>
          </a:p>
        </p:txBody>
      </p:sp>
    </p:spTree>
    <p:extLst>
      <p:ext uri="{BB962C8B-B14F-4D97-AF65-F5344CB8AC3E}">
        <p14:creationId xmlns:p14="http://schemas.microsoft.com/office/powerpoint/2010/main" val="271143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373652"/>
            <a:ext cx="8278737" cy="1384995"/>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The Evidence</a:t>
            </a:r>
          </a:p>
          <a:p>
            <a:endParaRPr lang="en-US" sz="1600" b="1" dirty="0">
              <a:solidFill>
                <a:schemeClr val="tx2">
                  <a:lumMod val="75000"/>
                  <a:lumOff val="25000"/>
                </a:schemeClr>
              </a:solidFill>
              <a:latin typeface="Arial Narrow" panose="020B0606020202030204" pitchFamily="34" charset="0"/>
              <a:cs typeface="Aharoni" panose="02010803020104030203" pitchFamily="2" charset="-79"/>
            </a:endParaRPr>
          </a:p>
          <a:p>
            <a:r>
              <a:rPr lang="en-US" sz="3200" b="1" dirty="0">
                <a:solidFill>
                  <a:schemeClr val="tx2">
                    <a:lumMod val="75000"/>
                    <a:lumOff val="25000"/>
                  </a:schemeClr>
                </a:solidFill>
                <a:latin typeface="Arial Narrow" panose="020B0606020202030204" pitchFamily="34" charset="0"/>
                <a:cs typeface="Aharoni" panose="02010803020104030203" pitchFamily="2" charset="-79"/>
              </a:rPr>
              <a:t>3.    Purpose and Design</a:t>
            </a:r>
          </a:p>
        </p:txBody>
      </p:sp>
      <p:sp>
        <p:nvSpPr>
          <p:cNvPr id="4" name="TextBox 3">
            <a:extLst>
              <a:ext uri="{FF2B5EF4-FFF2-40B4-BE49-F238E27FC236}">
                <a16:creationId xmlns:a16="http://schemas.microsoft.com/office/drawing/2014/main" id="{3B7A543B-5F71-4BF4-AF90-5C2BFC583518}"/>
              </a:ext>
            </a:extLst>
          </p:cNvPr>
          <p:cNvSpPr txBox="1"/>
          <p:nvPr/>
        </p:nvSpPr>
        <p:spPr>
          <a:xfrm>
            <a:off x="238204" y="2115208"/>
            <a:ext cx="8667589" cy="2677656"/>
          </a:xfrm>
          <a:prstGeom prst="rect">
            <a:avLst/>
          </a:prstGeom>
          <a:noFill/>
        </p:spPr>
        <p:txBody>
          <a:bodyPr wrap="square">
            <a:spAutoFit/>
          </a:bodyPr>
          <a:lstStyle/>
          <a:p>
            <a:pPr algn="ctr"/>
            <a:r>
              <a:rPr lang="en-US" sz="3200" b="1" dirty="0">
                <a:solidFill>
                  <a:srgbClr val="2C03AD"/>
                </a:solidFill>
                <a:latin typeface="Arial Narrow" panose="020B0606020202030204" pitchFamily="34" charset="0"/>
                <a:ea typeface="Calibri" panose="020F0502020204030204" pitchFamily="34" charset="0"/>
                <a:cs typeface="Times New Roman" panose="02020603050405020304" pitchFamily="18" charset="0"/>
              </a:rPr>
              <a:t>Colossians 1:16</a:t>
            </a:r>
            <a:endParaRPr lang="en-US" sz="3200" b="1"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endParaRPr lang="en-US" sz="800" b="1"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rPr>
              <a:t>For by him all things were created, in heaven and on earth, visible and invisible, whether thrones or dominions or rulers or authorities—all things were created through him and for him.</a:t>
            </a:r>
          </a:p>
        </p:txBody>
      </p:sp>
    </p:spTree>
    <p:extLst>
      <p:ext uri="{BB962C8B-B14F-4D97-AF65-F5344CB8AC3E}">
        <p14:creationId xmlns:p14="http://schemas.microsoft.com/office/powerpoint/2010/main" val="405836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521296D-0E57-4773-8044-5C13FED7CB5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857250"/>
            <a:ext cx="9144000" cy="5143500"/>
          </a:xfrm>
          <a:prstGeom prst="rect">
            <a:avLst/>
          </a:prstGeom>
        </p:spPr>
      </p:pic>
      <p:sp>
        <p:nvSpPr>
          <p:cNvPr id="6" name="TextBox 5">
            <a:extLst>
              <a:ext uri="{FF2B5EF4-FFF2-40B4-BE49-F238E27FC236}">
                <a16:creationId xmlns:a16="http://schemas.microsoft.com/office/drawing/2014/main" id="{5A06C574-D3EE-4D97-89AB-B59EE741A8DC}"/>
              </a:ext>
            </a:extLst>
          </p:cNvPr>
          <p:cNvSpPr txBox="1"/>
          <p:nvPr/>
        </p:nvSpPr>
        <p:spPr>
          <a:xfrm>
            <a:off x="6139542" y="6008434"/>
            <a:ext cx="3004458" cy="369332"/>
          </a:xfrm>
          <a:prstGeom prst="rect">
            <a:avLst/>
          </a:prstGeom>
          <a:noFill/>
        </p:spPr>
        <p:txBody>
          <a:bodyPr wrap="square" rtlCol="0">
            <a:spAutoFit/>
          </a:bodyPr>
          <a:lstStyle/>
          <a:p>
            <a:pPr algn="r"/>
            <a:r>
              <a:rPr lang="en-US" dirty="0">
                <a:latin typeface="Arial Narrow" panose="020B0606020202030204" pitchFamily="34" charset="0"/>
              </a:rPr>
              <a:t>newscientist.com</a:t>
            </a:r>
          </a:p>
        </p:txBody>
      </p:sp>
    </p:spTree>
    <p:extLst>
      <p:ext uri="{BB962C8B-B14F-4D97-AF65-F5344CB8AC3E}">
        <p14:creationId xmlns:p14="http://schemas.microsoft.com/office/powerpoint/2010/main" val="343361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19942" y="1659285"/>
            <a:ext cx="8104331" cy="3539430"/>
          </a:xfrm>
          <a:prstGeom prst="rect">
            <a:avLst/>
          </a:prstGeom>
          <a:noFill/>
        </p:spPr>
        <p:txBody>
          <a:bodyPr wrap="square" rtlCol="0">
            <a:spAutoFit/>
          </a:bodyPr>
          <a:lstStyle/>
          <a:p>
            <a:pPr algn="ctr"/>
            <a:endParaRPr lang="en-US" sz="3600" b="1" i="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b="1" dirty="0">
                <a:solidFill>
                  <a:schemeClr val="tx2">
                    <a:lumMod val="75000"/>
                    <a:lumOff val="25000"/>
                  </a:schemeClr>
                </a:solidFill>
                <a:latin typeface="Arial Narrow" panose="020B0606020202030204" pitchFamily="34" charset="0"/>
                <a:cs typeface="Aharoni" panose="02010803020104030203" pitchFamily="2" charset="-79"/>
              </a:rPr>
              <a:t>Mark 16:16</a:t>
            </a:r>
          </a:p>
          <a:p>
            <a:pPr algn="ctr"/>
            <a:endParaRPr lang="en-US" sz="8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dirty="0">
                <a:solidFill>
                  <a:schemeClr val="tx2">
                    <a:lumMod val="75000"/>
                    <a:lumOff val="25000"/>
                  </a:schemeClr>
                </a:solidFill>
                <a:latin typeface="Arial Narrow" panose="020B0606020202030204" pitchFamily="34" charset="0"/>
                <a:cs typeface="Aharoni" panose="02010803020104030203" pitchFamily="2" charset="-79"/>
              </a:rPr>
              <a:t>Whoever believes and is baptized will be saved, but whoever does not believe will be condemned.</a:t>
            </a:r>
          </a:p>
          <a:p>
            <a:pPr marL="571500" indent="-571500">
              <a:buFont typeface="Arial" panose="020B0604020202020204" pitchFamily="34" charset="0"/>
              <a:buChar char="•"/>
            </a:pPr>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p:txBody>
      </p:sp>
    </p:spTree>
    <p:extLst>
      <p:ext uri="{BB962C8B-B14F-4D97-AF65-F5344CB8AC3E}">
        <p14:creationId xmlns:p14="http://schemas.microsoft.com/office/powerpoint/2010/main" val="202455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8A16EC0-AEA3-4604-A2AB-CB6CDA772C80}"/>
              </a:ext>
            </a:extLst>
          </p:cNvPr>
          <p:cNvPicPr>
            <a:picLocks noChangeAspect="1"/>
          </p:cNvPicPr>
          <p:nvPr/>
        </p:nvPicPr>
        <p:blipFill rotWithShape="1">
          <a:blip r:embed="rId2">
            <a:duotone>
              <a:schemeClr val="accent2">
                <a:shade val="45000"/>
                <a:satMod val="135000"/>
              </a:schemeClr>
              <a:prstClr val="white"/>
            </a:duotone>
            <a:alphaModFix amt="51000"/>
          </a:blip>
          <a:srcRect l="34448" t="14069" r="14707" b="19625"/>
          <a:stretch/>
        </p:blipFill>
        <p:spPr>
          <a:xfrm>
            <a:off x="1898263" y="-505759"/>
            <a:ext cx="7826762" cy="6812897"/>
          </a:xfrm>
          <a:prstGeom prst="rect">
            <a:avLst/>
          </a:prstGeom>
          <a:effectLst>
            <a:softEdge rad="635000"/>
          </a:effectLst>
        </p:spPr>
      </p:pic>
      <p:sp>
        <p:nvSpPr>
          <p:cNvPr id="5" name="TextBox 4">
            <a:extLst>
              <a:ext uri="{FF2B5EF4-FFF2-40B4-BE49-F238E27FC236}">
                <a16:creationId xmlns:a16="http://schemas.microsoft.com/office/drawing/2014/main" id="{2310A11F-5386-4E69-B606-C348C606903A}"/>
              </a:ext>
            </a:extLst>
          </p:cNvPr>
          <p:cNvSpPr txBox="1"/>
          <p:nvPr/>
        </p:nvSpPr>
        <p:spPr>
          <a:xfrm>
            <a:off x="1" y="2517116"/>
            <a:ext cx="9144000" cy="1323439"/>
          </a:xfrm>
          <a:prstGeom prst="rect">
            <a:avLst/>
          </a:prstGeom>
          <a:noFill/>
        </p:spPr>
        <p:txBody>
          <a:bodyPr wrap="square" rtlCol="0">
            <a:spAutoFit/>
          </a:bodyPr>
          <a:lstStyle/>
          <a:p>
            <a:pPr algn="ctr"/>
            <a:r>
              <a:rPr lang="en-US" sz="8000" spc="920" dirty="0">
                <a:solidFill>
                  <a:schemeClr val="tx2">
                    <a:lumMod val="75000"/>
                    <a:lumOff val="25000"/>
                  </a:schemeClr>
                </a:solidFill>
                <a:latin typeface="Aharoni" panose="02010803020104030203" pitchFamily="2" charset="-79"/>
                <a:cs typeface="Aharoni" panose="02010803020104030203" pitchFamily="2" charset="-79"/>
              </a:rPr>
              <a:t>APOLOGETICS</a:t>
            </a:r>
          </a:p>
        </p:txBody>
      </p:sp>
      <p:sp>
        <p:nvSpPr>
          <p:cNvPr id="7" name="TextBox 6">
            <a:extLst>
              <a:ext uri="{FF2B5EF4-FFF2-40B4-BE49-F238E27FC236}">
                <a16:creationId xmlns:a16="http://schemas.microsoft.com/office/drawing/2014/main" id="{37CE324B-051F-446D-BE7E-798B715619F8}"/>
              </a:ext>
            </a:extLst>
          </p:cNvPr>
          <p:cNvSpPr txBox="1"/>
          <p:nvPr/>
        </p:nvSpPr>
        <p:spPr>
          <a:xfrm>
            <a:off x="-60957" y="3483695"/>
            <a:ext cx="9144000" cy="523220"/>
          </a:xfrm>
          <a:prstGeom prst="rect">
            <a:avLst/>
          </a:prstGeom>
          <a:noFill/>
        </p:spPr>
        <p:txBody>
          <a:bodyPr wrap="square">
            <a:spAutoFit/>
          </a:bodyPr>
          <a:lstStyle/>
          <a:p>
            <a:pPr algn="ctr"/>
            <a:r>
              <a:rPr lang="en-US" sz="2800" spc="600" dirty="0">
                <a:solidFill>
                  <a:schemeClr val="tx2">
                    <a:lumMod val="75000"/>
                    <a:lumOff val="25000"/>
                  </a:schemeClr>
                </a:solidFill>
                <a:latin typeface="Avenir Next LT Pro" panose="020B0504020202020204" pitchFamily="34" charset="0"/>
              </a:rPr>
              <a:t>BEING READY TO GIVE A DEFENSE</a:t>
            </a:r>
            <a:endParaRPr lang="en-US" sz="2800" spc="600" dirty="0">
              <a:solidFill>
                <a:schemeClr val="tx2">
                  <a:lumMod val="75000"/>
                  <a:lumOff val="25000"/>
                </a:schemeClr>
              </a:solidFill>
            </a:endParaRPr>
          </a:p>
        </p:txBody>
      </p:sp>
      <p:pic>
        <p:nvPicPr>
          <p:cNvPr id="4" name="Picture 3">
            <a:extLst>
              <a:ext uri="{FF2B5EF4-FFF2-40B4-BE49-F238E27FC236}">
                <a16:creationId xmlns:a16="http://schemas.microsoft.com/office/drawing/2014/main" id="{C55A34BF-9C23-474F-BA24-595EB9A6A4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4271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184682" y="1382286"/>
            <a:ext cx="8774636" cy="4093428"/>
          </a:xfrm>
          <a:prstGeom prst="rect">
            <a:avLst/>
          </a:prstGeom>
          <a:noFill/>
        </p:spPr>
        <p:txBody>
          <a:bodyPr wrap="square" rtlCol="0">
            <a:spAutoFit/>
          </a:bodyPr>
          <a:lstStyle/>
          <a:p>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b="1" dirty="0">
                <a:solidFill>
                  <a:schemeClr val="tx2">
                    <a:lumMod val="75000"/>
                    <a:lumOff val="25000"/>
                  </a:schemeClr>
                </a:solidFill>
                <a:latin typeface="Arial Narrow" panose="020B0606020202030204" pitchFamily="34" charset="0"/>
                <a:cs typeface="Aharoni" panose="02010803020104030203" pitchFamily="2" charset="-79"/>
              </a:rPr>
              <a:t>1 Peter 3:15 </a:t>
            </a:r>
          </a:p>
          <a:p>
            <a:pPr algn="ctr"/>
            <a:endParaRPr lang="en-US" sz="8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dirty="0">
                <a:solidFill>
                  <a:schemeClr val="tx2">
                    <a:lumMod val="75000"/>
                    <a:lumOff val="25000"/>
                  </a:schemeClr>
                </a:solidFill>
                <a:latin typeface="Arial Narrow" panose="020B0606020202030204" pitchFamily="34" charset="0"/>
                <a:cs typeface="Aharoni" panose="02010803020104030203" pitchFamily="2" charset="-79"/>
              </a:rPr>
              <a:t>but in your hearts honor Christ the Lord as holy, always being prepared to make a defense to anyone who asks you for a reason for the hope that is in you; yet do it with gentleness and respect…</a:t>
            </a:r>
          </a:p>
          <a:p>
            <a:pPr marL="571500" indent="-571500">
              <a:buFont typeface="Arial" panose="020B0604020202020204" pitchFamily="34" charset="0"/>
              <a:buChar char="•"/>
            </a:pPr>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p:txBody>
      </p:sp>
    </p:spTree>
    <p:extLst>
      <p:ext uri="{BB962C8B-B14F-4D97-AF65-F5344CB8AC3E}">
        <p14:creationId xmlns:p14="http://schemas.microsoft.com/office/powerpoint/2010/main" val="276109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184682" y="1874728"/>
            <a:ext cx="8774636" cy="3108543"/>
          </a:xfrm>
          <a:prstGeom prst="rect">
            <a:avLst/>
          </a:prstGeom>
          <a:noFill/>
        </p:spPr>
        <p:txBody>
          <a:bodyPr wrap="square" rtlCol="0">
            <a:spAutoFit/>
          </a:bodyPr>
          <a:lstStyle/>
          <a:p>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a:p>
            <a:pPr algn="ctr"/>
            <a:endParaRPr lang="en-US" sz="8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dirty="0">
                <a:solidFill>
                  <a:schemeClr val="tx2">
                    <a:lumMod val="75000"/>
                    <a:lumOff val="25000"/>
                  </a:schemeClr>
                </a:solidFill>
                <a:latin typeface="Arial Narrow" panose="020B0606020202030204" pitchFamily="34" charset="0"/>
                <a:cs typeface="Aharoni" panose="02010803020104030203" pitchFamily="2" charset="-79"/>
              </a:rPr>
              <a:t>“Men became scientific because they expected law in nature, and they expected law in nature because they believed in the Law Giver.”</a:t>
            </a:r>
          </a:p>
          <a:p>
            <a:pPr algn="ctr"/>
            <a:endParaRPr lang="en-US" sz="800"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dirty="0">
                <a:solidFill>
                  <a:schemeClr val="tx2">
                    <a:lumMod val="75000"/>
                    <a:lumOff val="25000"/>
                  </a:schemeClr>
                </a:solidFill>
                <a:latin typeface="Arial Narrow" panose="020B0606020202030204" pitchFamily="34" charset="0"/>
                <a:cs typeface="Aharoni" panose="02010803020104030203" pitchFamily="2" charset="-79"/>
              </a:rPr>
              <a:t>-Alfred North Whitehead</a:t>
            </a:r>
          </a:p>
        </p:txBody>
      </p:sp>
    </p:spTree>
    <p:extLst>
      <p:ext uri="{BB962C8B-B14F-4D97-AF65-F5344CB8AC3E}">
        <p14:creationId xmlns:p14="http://schemas.microsoft.com/office/powerpoint/2010/main" val="126027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184682" y="1597729"/>
            <a:ext cx="8774636" cy="3662541"/>
          </a:xfrm>
          <a:prstGeom prst="rect">
            <a:avLst/>
          </a:prstGeom>
          <a:noFill/>
        </p:spPr>
        <p:txBody>
          <a:bodyPr wrap="square" rtlCol="0">
            <a:spAutoFit/>
          </a:bodyPr>
          <a:lstStyle/>
          <a:p>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a:p>
            <a:pPr algn="ctr"/>
            <a:endParaRPr lang="en-US" sz="8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dirty="0">
                <a:solidFill>
                  <a:schemeClr val="tx2">
                    <a:lumMod val="75000"/>
                    <a:lumOff val="25000"/>
                  </a:schemeClr>
                </a:solidFill>
                <a:latin typeface="Arial Narrow" panose="020B0606020202030204" pitchFamily="34" charset="0"/>
                <a:cs typeface="Aharoni" panose="02010803020104030203" pitchFamily="2" charset="-79"/>
              </a:rPr>
              <a:t>“The question of whether there exists a supernatural creator, a God, is one of the most important that we have to answer. I think that it is a scientific question. My answer is no.”</a:t>
            </a:r>
          </a:p>
          <a:p>
            <a:pPr algn="ctr"/>
            <a:endParaRPr lang="en-US" sz="800"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dirty="0">
                <a:solidFill>
                  <a:schemeClr val="tx2">
                    <a:lumMod val="75000"/>
                    <a:lumOff val="25000"/>
                  </a:schemeClr>
                </a:solidFill>
                <a:latin typeface="Arial Narrow" panose="020B0606020202030204" pitchFamily="34" charset="0"/>
                <a:cs typeface="Aharoni" panose="02010803020104030203" pitchFamily="2" charset="-79"/>
              </a:rPr>
              <a:t>-Richard Dawkins</a:t>
            </a:r>
          </a:p>
        </p:txBody>
      </p:sp>
    </p:spTree>
    <p:extLst>
      <p:ext uri="{BB962C8B-B14F-4D97-AF65-F5344CB8AC3E}">
        <p14:creationId xmlns:p14="http://schemas.microsoft.com/office/powerpoint/2010/main" val="385961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519834" y="1166842"/>
            <a:ext cx="8104331" cy="4524315"/>
          </a:xfrm>
          <a:prstGeom prst="rect">
            <a:avLst/>
          </a:prstGeom>
          <a:noFill/>
        </p:spPr>
        <p:txBody>
          <a:bodyPr wrap="square" rtlCol="0">
            <a:spAutoFit/>
          </a:bodyPr>
          <a:lstStyle/>
          <a:p>
            <a:pPr algn="ctr"/>
            <a:r>
              <a:rPr lang="en-US" sz="3600" b="1" dirty="0">
                <a:solidFill>
                  <a:schemeClr val="tx2">
                    <a:lumMod val="75000"/>
                    <a:lumOff val="25000"/>
                  </a:schemeClr>
                </a:solidFill>
                <a:latin typeface="Arial Narrow" panose="020B0606020202030204" pitchFamily="34" charset="0"/>
                <a:cs typeface="Aharoni" panose="02010803020104030203" pitchFamily="2" charset="-79"/>
              </a:rPr>
              <a:t>God is the source of man’s greatest need: </a:t>
            </a:r>
            <a:r>
              <a:rPr lang="en-US" sz="3600" b="1" i="1" dirty="0">
                <a:solidFill>
                  <a:schemeClr val="tx2">
                    <a:lumMod val="75000"/>
                    <a:lumOff val="25000"/>
                  </a:schemeClr>
                </a:solidFill>
                <a:latin typeface="Arial Narrow" panose="020B0606020202030204" pitchFamily="34" charset="0"/>
                <a:cs typeface="Aharoni" panose="02010803020104030203" pitchFamily="2" charset="-79"/>
              </a:rPr>
              <a:t>salvation.</a:t>
            </a:r>
          </a:p>
          <a:p>
            <a:pPr algn="ctr"/>
            <a:endParaRPr lang="en-US" sz="3600" b="1" i="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b="1" dirty="0">
                <a:solidFill>
                  <a:schemeClr val="tx2">
                    <a:lumMod val="75000"/>
                    <a:lumOff val="25000"/>
                  </a:schemeClr>
                </a:solidFill>
                <a:latin typeface="Arial Narrow" panose="020B0606020202030204" pitchFamily="34" charset="0"/>
                <a:cs typeface="Aharoni" panose="02010803020104030203" pitchFamily="2" charset="-79"/>
              </a:rPr>
              <a:t>Ephesians 2:8  </a:t>
            </a:r>
          </a:p>
          <a:p>
            <a:pPr algn="ctr"/>
            <a:r>
              <a:rPr lang="en-US" sz="3600" dirty="0">
                <a:solidFill>
                  <a:schemeClr val="tx2">
                    <a:lumMod val="75000"/>
                    <a:lumOff val="25000"/>
                  </a:schemeClr>
                </a:solidFill>
                <a:latin typeface="Arial Narrow" panose="020B0606020202030204" pitchFamily="34" charset="0"/>
                <a:cs typeface="Aharoni" panose="02010803020104030203" pitchFamily="2" charset="-79"/>
              </a:rPr>
              <a:t>For by grace you have been saved through faith. And this is not your own doing; </a:t>
            </a:r>
          </a:p>
          <a:p>
            <a:pPr algn="ctr"/>
            <a:r>
              <a:rPr lang="en-US" sz="3600" dirty="0">
                <a:solidFill>
                  <a:schemeClr val="tx2">
                    <a:lumMod val="75000"/>
                    <a:lumOff val="25000"/>
                  </a:schemeClr>
                </a:solidFill>
                <a:latin typeface="Arial Narrow" panose="020B0606020202030204" pitchFamily="34" charset="0"/>
                <a:cs typeface="Aharoni" panose="02010803020104030203" pitchFamily="2" charset="-79"/>
              </a:rPr>
              <a:t>it is the gift of God, </a:t>
            </a:r>
          </a:p>
          <a:p>
            <a:pPr marL="571500" indent="-571500">
              <a:buFont typeface="Arial" panose="020B0604020202020204" pitchFamily="34" charset="0"/>
              <a:buChar char="•"/>
            </a:pPr>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p:txBody>
      </p:sp>
    </p:spTree>
    <p:extLst>
      <p:ext uri="{BB962C8B-B14F-4D97-AF65-F5344CB8AC3E}">
        <p14:creationId xmlns:p14="http://schemas.microsoft.com/office/powerpoint/2010/main" val="96055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373652"/>
            <a:ext cx="8278737" cy="7355860"/>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The Evidence</a:t>
            </a:r>
          </a:p>
          <a:p>
            <a:endParaRPr lang="en-US" sz="1600" b="1" dirty="0">
              <a:solidFill>
                <a:schemeClr val="tx2">
                  <a:lumMod val="75000"/>
                  <a:lumOff val="25000"/>
                </a:schemeClr>
              </a:solidFill>
              <a:latin typeface="Arial Narrow" panose="020B0606020202030204" pitchFamily="34" charset="0"/>
              <a:cs typeface="Aharoni" panose="02010803020104030203" pitchFamily="2" charset="-79"/>
            </a:endParaRPr>
          </a:p>
          <a:p>
            <a:pPr marL="742950" indent="-742950">
              <a:buFont typeface="+mj-lt"/>
              <a:buAutoNum type="arabicPeriod"/>
            </a:pPr>
            <a:r>
              <a:rPr lang="en-US" sz="3200" b="1" dirty="0">
                <a:solidFill>
                  <a:schemeClr val="tx2">
                    <a:lumMod val="75000"/>
                    <a:lumOff val="25000"/>
                  </a:schemeClr>
                </a:solidFill>
                <a:latin typeface="Arial Narrow" panose="020B0606020202030204" pitchFamily="34" charset="0"/>
                <a:cs typeface="Aharoni" panose="02010803020104030203" pitchFamily="2" charset="-79"/>
              </a:rPr>
              <a:t>Universal Morality</a:t>
            </a:r>
          </a:p>
          <a:p>
            <a:pPr marL="742950" indent="-742950">
              <a:buFont typeface="+mj-lt"/>
              <a:buAutoNum type="arabicPeriod"/>
            </a:pPr>
            <a:endParaRPr lang="en-US" sz="800" b="1" dirty="0">
              <a:solidFill>
                <a:schemeClr val="tx2">
                  <a:lumMod val="75000"/>
                  <a:lumOff val="25000"/>
                </a:schemeClr>
              </a:solidFill>
              <a:latin typeface="Arial Narrow" panose="020B0606020202030204" pitchFamily="34" charset="0"/>
              <a:cs typeface="Aharoni" panose="02010803020104030203" pitchFamily="2" charset="-79"/>
            </a:endParaRPr>
          </a:p>
          <a:p>
            <a:pPr marL="1028700" lvl="1" indent="-571500">
              <a:buFontTx/>
              <a:buChar char="-"/>
            </a:pPr>
            <a:r>
              <a:rPr lang="en-US" sz="3200" dirty="0">
                <a:solidFill>
                  <a:schemeClr val="tx2">
                    <a:lumMod val="75000"/>
                    <a:lumOff val="25000"/>
                  </a:schemeClr>
                </a:solidFill>
                <a:latin typeface="Arial Narrow" panose="020B0606020202030204" pitchFamily="34" charset="0"/>
                <a:cs typeface="Aharoni" panose="02010803020104030203" pitchFamily="2" charset="-79"/>
              </a:rPr>
              <a:t>the argument for individual morality (relativism), is self-defeating.</a:t>
            </a:r>
          </a:p>
          <a:p>
            <a:pPr marL="1028700" lvl="1" indent="-571500">
              <a:buFontTx/>
              <a:buChar char="-"/>
            </a:pPr>
            <a:endParaRPr lang="en-US" sz="800" dirty="0">
              <a:solidFill>
                <a:schemeClr val="tx2">
                  <a:lumMod val="75000"/>
                  <a:lumOff val="25000"/>
                </a:schemeClr>
              </a:solidFill>
              <a:latin typeface="Arial Narrow" panose="020B0606020202030204" pitchFamily="34" charset="0"/>
              <a:cs typeface="Aharoni" panose="02010803020104030203" pitchFamily="2" charset="-79"/>
            </a:endParaRPr>
          </a:p>
          <a:p>
            <a:pPr marL="1028700" lvl="1" indent="-571500">
              <a:buFontTx/>
              <a:buChar char="-"/>
            </a:pPr>
            <a:r>
              <a:rPr lang="en-US" sz="3200" dirty="0">
                <a:solidFill>
                  <a:schemeClr val="tx2">
                    <a:lumMod val="75000"/>
                    <a:lumOff val="25000"/>
                  </a:schemeClr>
                </a:solidFill>
                <a:latin typeface="Arial Narrow" panose="020B0606020202030204" pitchFamily="34" charset="0"/>
                <a:cs typeface="Aharoni" panose="02010803020104030203" pitchFamily="2" charset="-79"/>
              </a:rPr>
              <a:t>All cultures generally uphold certain values (honesty, integrity, faithfulness, fairness, kindness…)</a:t>
            </a:r>
          </a:p>
          <a:p>
            <a:pPr marL="1028700" lvl="1" indent="-571500">
              <a:buFontTx/>
              <a:buChar char="-"/>
            </a:pPr>
            <a:endParaRPr lang="en-US" sz="800" dirty="0">
              <a:solidFill>
                <a:schemeClr val="tx2">
                  <a:lumMod val="75000"/>
                  <a:lumOff val="25000"/>
                </a:schemeClr>
              </a:solidFill>
              <a:latin typeface="Arial Narrow" panose="020B0606020202030204" pitchFamily="34" charset="0"/>
              <a:cs typeface="Aharoni" panose="02010803020104030203" pitchFamily="2" charset="-79"/>
            </a:endParaRPr>
          </a:p>
          <a:p>
            <a:pPr marL="1028700" lvl="1" indent="-571500">
              <a:buFontTx/>
              <a:buChar char="-"/>
            </a:pPr>
            <a:r>
              <a:rPr lang="en-US" sz="3200" dirty="0">
                <a:solidFill>
                  <a:schemeClr val="tx2">
                    <a:lumMod val="75000"/>
                    <a:lumOff val="25000"/>
                  </a:schemeClr>
                </a:solidFill>
                <a:latin typeface="Arial Narrow" panose="020B0606020202030204" pitchFamily="34" charset="0"/>
                <a:cs typeface="Aharoni" panose="02010803020104030203" pitchFamily="2" charset="-79"/>
              </a:rPr>
              <a:t>We were created in the image of the standard of perfect morality (Gen 1:27; Ex. 34:6-7; 1 Jn. 4:8; Matt. 7:12)</a:t>
            </a:r>
          </a:p>
          <a:p>
            <a:pPr marL="1028700" lvl="1" indent="-571500">
              <a:buFontTx/>
              <a:buChar char="-"/>
            </a:pPr>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a:p>
            <a:pPr marL="1028700" lvl="1" indent="-571500">
              <a:buFontTx/>
              <a:buChar char="-"/>
            </a:pPr>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a:p>
            <a:pPr lvl="1"/>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p:txBody>
      </p:sp>
    </p:spTree>
    <p:extLst>
      <p:ext uri="{BB962C8B-B14F-4D97-AF65-F5344CB8AC3E}">
        <p14:creationId xmlns:p14="http://schemas.microsoft.com/office/powerpoint/2010/main" val="7771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373652"/>
            <a:ext cx="8278737" cy="1384995"/>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The Evidence</a:t>
            </a:r>
          </a:p>
          <a:p>
            <a:endParaRPr lang="en-US" sz="1600" b="1" dirty="0">
              <a:solidFill>
                <a:schemeClr val="tx2">
                  <a:lumMod val="75000"/>
                  <a:lumOff val="25000"/>
                </a:schemeClr>
              </a:solidFill>
              <a:latin typeface="Arial Narrow" panose="020B0606020202030204" pitchFamily="34" charset="0"/>
              <a:cs typeface="Aharoni" panose="02010803020104030203" pitchFamily="2" charset="-79"/>
            </a:endParaRPr>
          </a:p>
          <a:p>
            <a:r>
              <a:rPr lang="en-US" sz="3200" b="1" dirty="0">
                <a:solidFill>
                  <a:schemeClr val="tx2">
                    <a:lumMod val="75000"/>
                    <a:lumOff val="25000"/>
                  </a:schemeClr>
                </a:solidFill>
                <a:latin typeface="Arial Narrow" panose="020B0606020202030204" pitchFamily="34" charset="0"/>
                <a:cs typeface="Aharoni" panose="02010803020104030203" pitchFamily="2" charset="-79"/>
              </a:rPr>
              <a:t>2.    Something can’t come from nothing</a:t>
            </a:r>
          </a:p>
        </p:txBody>
      </p:sp>
      <p:sp>
        <p:nvSpPr>
          <p:cNvPr id="4" name="TextBox 3">
            <a:extLst>
              <a:ext uri="{FF2B5EF4-FFF2-40B4-BE49-F238E27FC236}">
                <a16:creationId xmlns:a16="http://schemas.microsoft.com/office/drawing/2014/main" id="{3B7A543B-5F71-4BF4-AF90-5C2BFC583518}"/>
              </a:ext>
            </a:extLst>
          </p:cNvPr>
          <p:cNvSpPr txBox="1"/>
          <p:nvPr/>
        </p:nvSpPr>
        <p:spPr>
          <a:xfrm>
            <a:off x="238204" y="2115208"/>
            <a:ext cx="8667589" cy="3693319"/>
          </a:xfrm>
          <a:prstGeom prst="rect">
            <a:avLst/>
          </a:prstGeom>
          <a:noFill/>
        </p:spPr>
        <p:txBody>
          <a:bodyPr wrap="square">
            <a:spAutoFit/>
          </a:bodyPr>
          <a:lstStyle/>
          <a:p>
            <a:pPr algn="ctr"/>
            <a:r>
              <a:rPr lang="en-US" sz="3200" b="1"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rPr>
              <a:t>Psalm 19:1-4</a:t>
            </a:r>
          </a:p>
          <a:p>
            <a:pPr algn="ctr"/>
            <a:endParaRPr lang="en-US" sz="1000" b="1"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b="1" baseline="30000"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rPr>
              <a:t>1 </a:t>
            </a:r>
            <a:r>
              <a:rPr lang="en-US" sz="3200"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rPr>
              <a:t>The heavens declare the glory of God, and the sky above proclaims his handiwork. </a:t>
            </a:r>
            <a:r>
              <a:rPr lang="en-US" sz="3200" b="1" baseline="30000"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rPr>
              <a:t>2 </a:t>
            </a:r>
            <a:r>
              <a:rPr lang="en-US" sz="3200"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rPr>
              <a:t>Day to day pours out speech, and night to night reveals knowledge. </a:t>
            </a:r>
            <a:r>
              <a:rPr lang="en-US" sz="3200" b="1" baseline="30000"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rPr>
              <a:t>3 </a:t>
            </a:r>
            <a:r>
              <a:rPr lang="en-US" sz="3200"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rPr>
              <a:t>There is no speech, nor are there words, whose voice is not heard. </a:t>
            </a:r>
            <a:r>
              <a:rPr lang="en-US" sz="3200" b="1" baseline="30000"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rPr>
              <a:t>4 </a:t>
            </a:r>
            <a:r>
              <a:rPr lang="en-US" sz="3200"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rPr>
              <a:t>Their voice goes out through all the earth, and their words to the end of the world.</a:t>
            </a:r>
          </a:p>
        </p:txBody>
      </p:sp>
    </p:spTree>
    <p:extLst>
      <p:ext uri="{BB962C8B-B14F-4D97-AF65-F5344CB8AC3E}">
        <p14:creationId xmlns:p14="http://schemas.microsoft.com/office/powerpoint/2010/main" val="275942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373652"/>
            <a:ext cx="8278737" cy="1384995"/>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The Evidence</a:t>
            </a:r>
          </a:p>
          <a:p>
            <a:endParaRPr lang="en-US" sz="1600" b="1" dirty="0">
              <a:solidFill>
                <a:schemeClr val="tx2">
                  <a:lumMod val="75000"/>
                  <a:lumOff val="25000"/>
                </a:schemeClr>
              </a:solidFill>
              <a:latin typeface="Arial Narrow" panose="020B0606020202030204" pitchFamily="34" charset="0"/>
              <a:cs typeface="Aharoni" panose="02010803020104030203" pitchFamily="2" charset="-79"/>
            </a:endParaRPr>
          </a:p>
          <a:p>
            <a:r>
              <a:rPr lang="en-US" sz="3200" b="1" dirty="0">
                <a:solidFill>
                  <a:schemeClr val="tx2">
                    <a:lumMod val="75000"/>
                    <a:lumOff val="25000"/>
                  </a:schemeClr>
                </a:solidFill>
                <a:latin typeface="Arial Narrow" panose="020B0606020202030204" pitchFamily="34" charset="0"/>
                <a:cs typeface="Aharoni" panose="02010803020104030203" pitchFamily="2" charset="-79"/>
              </a:rPr>
              <a:t>2.    Something can’t come from nothing</a:t>
            </a:r>
          </a:p>
        </p:txBody>
      </p:sp>
      <p:sp>
        <p:nvSpPr>
          <p:cNvPr id="4" name="TextBox 3">
            <a:extLst>
              <a:ext uri="{FF2B5EF4-FFF2-40B4-BE49-F238E27FC236}">
                <a16:creationId xmlns:a16="http://schemas.microsoft.com/office/drawing/2014/main" id="{3B7A543B-5F71-4BF4-AF90-5C2BFC583518}"/>
              </a:ext>
            </a:extLst>
          </p:cNvPr>
          <p:cNvSpPr txBox="1"/>
          <p:nvPr/>
        </p:nvSpPr>
        <p:spPr>
          <a:xfrm>
            <a:off x="238204" y="2115208"/>
            <a:ext cx="8667589" cy="1231106"/>
          </a:xfrm>
          <a:prstGeom prst="rect">
            <a:avLst/>
          </a:prstGeom>
          <a:noFill/>
        </p:spPr>
        <p:txBody>
          <a:bodyPr wrap="square">
            <a:spAutoFit/>
          </a:bodyPr>
          <a:lstStyle/>
          <a:p>
            <a:pPr algn="ctr"/>
            <a:r>
              <a:rPr lang="en-US" sz="3200" b="1" dirty="0">
                <a:solidFill>
                  <a:srgbClr val="2C03AD"/>
                </a:solidFill>
                <a:latin typeface="Arial Narrow" panose="020B0606020202030204" pitchFamily="34" charset="0"/>
                <a:ea typeface="Calibri" panose="020F0502020204030204" pitchFamily="34" charset="0"/>
                <a:cs typeface="Times New Roman" panose="02020603050405020304" pitchFamily="18" charset="0"/>
              </a:rPr>
              <a:t>Genesis 1:1</a:t>
            </a:r>
            <a:endParaRPr lang="en-US" sz="3200" b="1"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endParaRPr lang="en-US" sz="1000" b="1" dirty="0">
              <a:solidFill>
                <a:srgbClr val="2C03AD"/>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rPr>
              <a:t>In the beginning, God created the heavens and the earth. </a:t>
            </a:r>
          </a:p>
        </p:txBody>
      </p:sp>
    </p:spTree>
    <p:extLst>
      <p:ext uri="{BB962C8B-B14F-4D97-AF65-F5344CB8AC3E}">
        <p14:creationId xmlns:p14="http://schemas.microsoft.com/office/powerpoint/2010/main" val="323046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373652"/>
            <a:ext cx="8278737" cy="1384995"/>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The Evidence</a:t>
            </a:r>
          </a:p>
          <a:p>
            <a:endParaRPr lang="en-US" sz="1600" b="1" dirty="0">
              <a:solidFill>
                <a:schemeClr val="tx2">
                  <a:lumMod val="75000"/>
                  <a:lumOff val="25000"/>
                </a:schemeClr>
              </a:solidFill>
              <a:latin typeface="Arial Narrow" panose="020B0606020202030204" pitchFamily="34" charset="0"/>
              <a:cs typeface="Aharoni" panose="02010803020104030203" pitchFamily="2" charset="-79"/>
            </a:endParaRPr>
          </a:p>
          <a:p>
            <a:r>
              <a:rPr lang="en-US" sz="3200" b="1" dirty="0">
                <a:solidFill>
                  <a:schemeClr val="tx2">
                    <a:lumMod val="75000"/>
                    <a:lumOff val="25000"/>
                  </a:schemeClr>
                </a:solidFill>
                <a:latin typeface="Arial Narrow" panose="020B0606020202030204" pitchFamily="34" charset="0"/>
                <a:cs typeface="Aharoni" panose="02010803020104030203" pitchFamily="2" charset="-79"/>
              </a:rPr>
              <a:t>2.    Something can’t come from nothing</a:t>
            </a:r>
          </a:p>
        </p:txBody>
      </p:sp>
      <p:sp>
        <p:nvSpPr>
          <p:cNvPr id="4" name="TextBox 3">
            <a:extLst>
              <a:ext uri="{FF2B5EF4-FFF2-40B4-BE49-F238E27FC236}">
                <a16:creationId xmlns:a16="http://schemas.microsoft.com/office/drawing/2014/main" id="{3B7A543B-5F71-4BF4-AF90-5C2BFC583518}"/>
              </a:ext>
            </a:extLst>
          </p:cNvPr>
          <p:cNvSpPr txBox="1"/>
          <p:nvPr/>
        </p:nvSpPr>
        <p:spPr>
          <a:xfrm>
            <a:off x="238204" y="2115208"/>
            <a:ext cx="8667589" cy="2215991"/>
          </a:xfrm>
          <a:prstGeom prst="rect">
            <a:avLst/>
          </a:prstGeom>
          <a:noFill/>
        </p:spPr>
        <p:txBody>
          <a:bodyPr wrap="square">
            <a:spAutoFit/>
          </a:bodyPr>
          <a:lstStyle/>
          <a:p>
            <a:pPr algn="ctr"/>
            <a:r>
              <a:rPr lang="en-US" sz="3200" b="1" dirty="0">
                <a:solidFill>
                  <a:srgbClr val="2C03AD"/>
                </a:solidFill>
                <a:latin typeface="Arial Narrow" panose="020B0606020202030204" pitchFamily="34" charset="0"/>
                <a:ea typeface="Calibri" panose="020F0502020204030204" pitchFamily="34" charset="0"/>
                <a:cs typeface="Times New Roman" panose="02020603050405020304" pitchFamily="18" charset="0"/>
              </a:rPr>
              <a:t>Hebrews 11:3</a:t>
            </a:r>
            <a:endParaRPr lang="en-US" sz="3200" b="1"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endParaRPr lang="en-US" sz="1000" b="1"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dirty="0">
                <a:solidFill>
                  <a:srgbClr val="2C03AD"/>
                </a:solidFill>
                <a:effectLst/>
                <a:latin typeface="Arial Narrow" panose="020B0606020202030204" pitchFamily="34" charset="0"/>
                <a:ea typeface="Calibri" panose="020F0502020204030204" pitchFamily="34" charset="0"/>
                <a:cs typeface="Times New Roman" panose="02020603050405020304" pitchFamily="18" charset="0"/>
              </a:rPr>
              <a:t>By faith we understand that the universe was created by the word of God, so that what is seen was not made out of things that are visible.</a:t>
            </a:r>
          </a:p>
        </p:txBody>
      </p:sp>
    </p:spTree>
    <p:extLst>
      <p:ext uri="{BB962C8B-B14F-4D97-AF65-F5344CB8AC3E}">
        <p14:creationId xmlns:p14="http://schemas.microsoft.com/office/powerpoint/2010/main" val="314011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GradientVTI">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1468</TotalTime>
  <Words>579</Words>
  <Application>Microsoft Office PowerPoint</Application>
  <PresentationFormat>On-screen Show (4:3)</PresentationFormat>
  <Paragraphs>75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Aharoni</vt:lpstr>
      <vt:lpstr>Arial</vt:lpstr>
      <vt:lpstr>Arial Narrow</vt:lpstr>
      <vt:lpstr>Avenir Next LT Pro</vt:lpstr>
      <vt:lpstr>Univers</vt:lpstr>
      <vt:lpstr>GradientVTI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15</cp:revision>
  <dcterms:created xsi:type="dcterms:W3CDTF">2020-10-14T20:15:24Z</dcterms:created>
  <dcterms:modified xsi:type="dcterms:W3CDTF">2020-10-25T14:14:41Z</dcterms:modified>
</cp:coreProperties>
</file>