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59" r:id="rId3"/>
    <p:sldId id="260" r:id="rId4"/>
    <p:sldId id="261" r:id="rId5"/>
    <p:sldId id="265" r:id="rId6"/>
    <p:sldId id="266" r:id="rId7"/>
    <p:sldId id="267" r:id="rId8"/>
    <p:sldId id="269" r:id="rId9"/>
    <p:sldId id="270" r:id="rId10"/>
    <p:sldId id="271" r:id="rId11"/>
    <p:sldId id="272" r:id="rId12"/>
    <p:sldId id="273" r:id="rId13"/>
    <p:sldId id="274" r:id="rId14"/>
    <p:sldId id="275" r:id="rId15"/>
    <p:sldId id="276" r:id="rId16"/>
    <p:sldId id="277" r:id="rId17"/>
    <p:sldId id="278" r:id="rId18"/>
    <p:sldId id="279" r:id="rId19"/>
    <p:sldId id="264"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AE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61" d="100"/>
          <a:sy n="61" d="100"/>
        </p:scale>
        <p:origin x="27" y="101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8E02033-C1A5-4D0F-8F1D-117F5149144C}" type="datetimeFigureOut">
              <a:rPr lang="en-US" smtClean="0"/>
              <a:t>8/2/2020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5FEB0-B60A-45D2-B8FD-4D1E3EDEBB13}" type="slidenum">
              <a:rPr lang="en-US" smtClean="0"/>
              <a:t>‹#›</a:t>
            </a:fld>
            <a:endParaRPr lang="en-US"/>
          </a:p>
        </p:txBody>
      </p:sp>
    </p:spTree>
    <p:extLst>
      <p:ext uri="{BB962C8B-B14F-4D97-AF65-F5344CB8AC3E}">
        <p14:creationId xmlns:p14="http://schemas.microsoft.com/office/powerpoint/2010/main" val="4117618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E02033-C1A5-4D0F-8F1D-117F5149144C}" type="datetimeFigureOut">
              <a:rPr lang="en-US" smtClean="0"/>
              <a:t>8/2/2020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5FEB0-B60A-45D2-B8FD-4D1E3EDEBB13}" type="slidenum">
              <a:rPr lang="en-US" smtClean="0"/>
              <a:t>‹#›</a:t>
            </a:fld>
            <a:endParaRPr lang="en-US"/>
          </a:p>
        </p:txBody>
      </p:sp>
    </p:spTree>
    <p:extLst>
      <p:ext uri="{BB962C8B-B14F-4D97-AF65-F5344CB8AC3E}">
        <p14:creationId xmlns:p14="http://schemas.microsoft.com/office/powerpoint/2010/main" val="1413155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E02033-C1A5-4D0F-8F1D-117F5149144C}" type="datetimeFigureOut">
              <a:rPr lang="en-US" smtClean="0"/>
              <a:t>8/2/2020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5FEB0-B60A-45D2-B8FD-4D1E3EDEBB13}" type="slidenum">
              <a:rPr lang="en-US" smtClean="0"/>
              <a:t>‹#›</a:t>
            </a:fld>
            <a:endParaRPr lang="en-US"/>
          </a:p>
        </p:txBody>
      </p:sp>
    </p:spTree>
    <p:extLst>
      <p:ext uri="{BB962C8B-B14F-4D97-AF65-F5344CB8AC3E}">
        <p14:creationId xmlns:p14="http://schemas.microsoft.com/office/powerpoint/2010/main" val="1105056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E02033-C1A5-4D0F-8F1D-117F5149144C}" type="datetimeFigureOut">
              <a:rPr lang="en-US" smtClean="0"/>
              <a:t>8/2/2020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5FEB0-B60A-45D2-B8FD-4D1E3EDEBB13}" type="slidenum">
              <a:rPr lang="en-US" smtClean="0"/>
              <a:t>‹#›</a:t>
            </a:fld>
            <a:endParaRPr lang="en-US"/>
          </a:p>
        </p:txBody>
      </p:sp>
    </p:spTree>
    <p:extLst>
      <p:ext uri="{BB962C8B-B14F-4D97-AF65-F5344CB8AC3E}">
        <p14:creationId xmlns:p14="http://schemas.microsoft.com/office/powerpoint/2010/main" val="2793278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E02033-C1A5-4D0F-8F1D-117F5149144C}" type="datetimeFigureOut">
              <a:rPr lang="en-US" smtClean="0"/>
              <a:t>8/2/2020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5FEB0-B60A-45D2-B8FD-4D1E3EDEBB13}" type="slidenum">
              <a:rPr lang="en-US" smtClean="0"/>
              <a:t>‹#›</a:t>
            </a:fld>
            <a:endParaRPr lang="en-US"/>
          </a:p>
        </p:txBody>
      </p:sp>
    </p:spTree>
    <p:extLst>
      <p:ext uri="{BB962C8B-B14F-4D97-AF65-F5344CB8AC3E}">
        <p14:creationId xmlns:p14="http://schemas.microsoft.com/office/powerpoint/2010/main" val="2885769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8E02033-C1A5-4D0F-8F1D-117F5149144C}" type="datetimeFigureOut">
              <a:rPr lang="en-US" smtClean="0"/>
              <a:t>8/2/2020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C5FEB0-B60A-45D2-B8FD-4D1E3EDEBB13}" type="slidenum">
              <a:rPr lang="en-US" smtClean="0"/>
              <a:t>‹#›</a:t>
            </a:fld>
            <a:endParaRPr lang="en-US"/>
          </a:p>
        </p:txBody>
      </p:sp>
    </p:spTree>
    <p:extLst>
      <p:ext uri="{BB962C8B-B14F-4D97-AF65-F5344CB8AC3E}">
        <p14:creationId xmlns:p14="http://schemas.microsoft.com/office/powerpoint/2010/main" val="1796059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E02033-C1A5-4D0F-8F1D-117F5149144C}" type="datetimeFigureOut">
              <a:rPr lang="en-US" smtClean="0"/>
              <a:t>8/2/2020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C5FEB0-B60A-45D2-B8FD-4D1E3EDEBB13}" type="slidenum">
              <a:rPr lang="en-US" smtClean="0"/>
              <a:t>‹#›</a:t>
            </a:fld>
            <a:endParaRPr lang="en-US"/>
          </a:p>
        </p:txBody>
      </p:sp>
    </p:spTree>
    <p:extLst>
      <p:ext uri="{BB962C8B-B14F-4D97-AF65-F5344CB8AC3E}">
        <p14:creationId xmlns:p14="http://schemas.microsoft.com/office/powerpoint/2010/main" val="2047184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E02033-C1A5-4D0F-8F1D-117F5149144C}" type="datetimeFigureOut">
              <a:rPr lang="en-US" smtClean="0"/>
              <a:t>8/2/2020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C5FEB0-B60A-45D2-B8FD-4D1E3EDEBB13}" type="slidenum">
              <a:rPr lang="en-US" smtClean="0"/>
              <a:t>‹#›</a:t>
            </a:fld>
            <a:endParaRPr lang="en-US"/>
          </a:p>
        </p:txBody>
      </p:sp>
    </p:spTree>
    <p:extLst>
      <p:ext uri="{BB962C8B-B14F-4D97-AF65-F5344CB8AC3E}">
        <p14:creationId xmlns:p14="http://schemas.microsoft.com/office/powerpoint/2010/main" val="3532438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E02033-C1A5-4D0F-8F1D-117F5149144C}" type="datetimeFigureOut">
              <a:rPr lang="en-US" smtClean="0"/>
              <a:t>8/2/2020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C5FEB0-B60A-45D2-B8FD-4D1E3EDEBB13}" type="slidenum">
              <a:rPr lang="en-US" smtClean="0"/>
              <a:t>‹#›</a:t>
            </a:fld>
            <a:endParaRPr lang="en-US"/>
          </a:p>
        </p:txBody>
      </p:sp>
    </p:spTree>
    <p:extLst>
      <p:ext uri="{BB962C8B-B14F-4D97-AF65-F5344CB8AC3E}">
        <p14:creationId xmlns:p14="http://schemas.microsoft.com/office/powerpoint/2010/main" val="525868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8E02033-C1A5-4D0F-8F1D-117F5149144C}" type="datetimeFigureOut">
              <a:rPr lang="en-US" smtClean="0"/>
              <a:t>8/2/2020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C5FEB0-B60A-45D2-B8FD-4D1E3EDEBB13}" type="slidenum">
              <a:rPr lang="en-US" smtClean="0"/>
              <a:t>‹#›</a:t>
            </a:fld>
            <a:endParaRPr lang="en-US"/>
          </a:p>
        </p:txBody>
      </p:sp>
    </p:spTree>
    <p:extLst>
      <p:ext uri="{BB962C8B-B14F-4D97-AF65-F5344CB8AC3E}">
        <p14:creationId xmlns:p14="http://schemas.microsoft.com/office/powerpoint/2010/main" val="3087816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8E02033-C1A5-4D0F-8F1D-117F5149144C}" type="datetimeFigureOut">
              <a:rPr lang="en-US" smtClean="0"/>
              <a:t>8/2/2020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C5FEB0-B60A-45D2-B8FD-4D1E3EDEBB13}" type="slidenum">
              <a:rPr lang="en-US" smtClean="0"/>
              <a:t>‹#›</a:t>
            </a:fld>
            <a:endParaRPr lang="en-US"/>
          </a:p>
        </p:txBody>
      </p:sp>
    </p:spTree>
    <p:extLst>
      <p:ext uri="{BB962C8B-B14F-4D97-AF65-F5344CB8AC3E}">
        <p14:creationId xmlns:p14="http://schemas.microsoft.com/office/powerpoint/2010/main" val="1903895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E02033-C1A5-4D0F-8F1D-117F5149144C}" type="datetimeFigureOut">
              <a:rPr lang="en-US" smtClean="0"/>
              <a:t>8/2/2020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C5FEB0-B60A-45D2-B8FD-4D1E3EDEBB13}" type="slidenum">
              <a:rPr lang="en-US" smtClean="0"/>
              <a:t>‹#›</a:t>
            </a:fld>
            <a:endParaRPr lang="en-US"/>
          </a:p>
        </p:txBody>
      </p:sp>
    </p:spTree>
    <p:extLst>
      <p:ext uri="{BB962C8B-B14F-4D97-AF65-F5344CB8AC3E}">
        <p14:creationId xmlns:p14="http://schemas.microsoft.com/office/powerpoint/2010/main" val="35329149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3C3BC6A-283B-4C6F-9CB4-1C93AF3F8C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520267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A8A2B4B-A419-4E82-9114-D3760F69D94B}"/>
              </a:ext>
            </a:extLst>
          </p:cNvPr>
          <p:cNvPicPr>
            <a:picLocks noChangeAspect="1"/>
          </p:cNvPicPr>
          <p:nvPr/>
        </p:nvPicPr>
        <p:blipFill rotWithShape="1">
          <a:blip r:embed="rId2">
            <a:extLst>
              <a:ext uri="{28A0092B-C50C-407E-A947-70E740481C1C}">
                <a14:useLocalDpi xmlns:a14="http://schemas.microsoft.com/office/drawing/2010/main" val="0"/>
              </a:ext>
            </a:extLst>
          </a:blip>
          <a:srcRect t="782" r="782"/>
          <a:stretch/>
        </p:blipFill>
        <p:spPr>
          <a:xfrm>
            <a:off x="-1" y="0"/>
            <a:ext cx="9144001" cy="6858000"/>
          </a:xfrm>
          <a:prstGeom prst="rect">
            <a:avLst/>
          </a:prstGeom>
        </p:spPr>
      </p:pic>
      <p:sp>
        <p:nvSpPr>
          <p:cNvPr id="5" name="TextBox 4">
            <a:extLst>
              <a:ext uri="{FF2B5EF4-FFF2-40B4-BE49-F238E27FC236}">
                <a16:creationId xmlns:a16="http://schemas.microsoft.com/office/drawing/2014/main" id="{48387CC0-060F-4F42-8E52-3C495D7FC6D4}"/>
              </a:ext>
            </a:extLst>
          </p:cNvPr>
          <p:cNvSpPr txBox="1"/>
          <p:nvPr/>
        </p:nvSpPr>
        <p:spPr>
          <a:xfrm>
            <a:off x="580508" y="455035"/>
            <a:ext cx="7982982" cy="4093428"/>
          </a:xfrm>
          <a:prstGeom prst="rect">
            <a:avLst/>
          </a:prstGeom>
          <a:noFill/>
        </p:spPr>
        <p:txBody>
          <a:bodyPr wrap="square">
            <a:spAutoFit/>
          </a:bodyPr>
          <a:lstStyle/>
          <a:p>
            <a:r>
              <a:rPr lang="en-US" sz="28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2 Chronicles 34:23-28</a:t>
            </a:r>
          </a:p>
          <a:p>
            <a:endParaRPr lang="en-US" sz="8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r>
              <a:rPr lang="en-US" sz="2800"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26</a:t>
            </a:r>
            <a:r>
              <a:rPr lang="en-US" sz="28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But to the king of Judah, who sent you to inquire of the Lord, thus shall you say to him, Thus says the Lord, the God of Israel: Regarding the words that you have heard, </a:t>
            </a:r>
            <a:r>
              <a:rPr lang="en-US" sz="2800"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27</a:t>
            </a:r>
            <a:r>
              <a:rPr lang="en-US" sz="28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because your heart was tender and you humbled yourself before God when you heard his words against this place and its inhabitants, and you have humbled yourself before me and have torn your clothes and wept before me, I also have heard you, declares the Lord. </a:t>
            </a:r>
            <a:endParaRPr lang="en-US" sz="28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51121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A8A2B4B-A419-4E82-9114-D3760F69D94B}"/>
              </a:ext>
            </a:extLst>
          </p:cNvPr>
          <p:cNvPicPr>
            <a:picLocks noChangeAspect="1"/>
          </p:cNvPicPr>
          <p:nvPr/>
        </p:nvPicPr>
        <p:blipFill rotWithShape="1">
          <a:blip r:embed="rId2">
            <a:extLst>
              <a:ext uri="{28A0092B-C50C-407E-A947-70E740481C1C}">
                <a14:useLocalDpi xmlns:a14="http://schemas.microsoft.com/office/drawing/2010/main" val="0"/>
              </a:ext>
            </a:extLst>
          </a:blip>
          <a:srcRect t="782" r="782"/>
          <a:stretch/>
        </p:blipFill>
        <p:spPr>
          <a:xfrm>
            <a:off x="-1" y="0"/>
            <a:ext cx="9144001" cy="6858000"/>
          </a:xfrm>
          <a:prstGeom prst="rect">
            <a:avLst/>
          </a:prstGeom>
        </p:spPr>
      </p:pic>
      <p:sp>
        <p:nvSpPr>
          <p:cNvPr id="5" name="TextBox 4">
            <a:extLst>
              <a:ext uri="{FF2B5EF4-FFF2-40B4-BE49-F238E27FC236}">
                <a16:creationId xmlns:a16="http://schemas.microsoft.com/office/drawing/2014/main" id="{48387CC0-060F-4F42-8E52-3C495D7FC6D4}"/>
              </a:ext>
            </a:extLst>
          </p:cNvPr>
          <p:cNvSpPr txBox="1"/>
          <p:nvPr/>
        </p:nvSpPr>
        <p:spPr>
          <a:xfrm>
            <a:off x="580508" y="455035"/>
            <a:ext cx="7982982" cy="2369880"/>
          </a:xfrm>
          <a:prstGeom prst="rect">
            <a:avLst/>
          </a:prstGeom>
          <a:noFill/>
        </p:spPr>
        <p:txBody>
          <a:bodyPr wrap="square">
            <a:spAutoFit/>
          </a:bodyPr>
          <a:lstStyle/>
          <a:p>
            <a:r>
              <a:rPr lang="en-US" sz="28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2 Chronicles 34:23-28</a:t>
            </a:r>
          </a:p>
          <a:p>
            <a:endParaRPr lang="en-US" sz="8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r>
              <a:rPr lang="en-US" sz="2800"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28</a:t>
            </a:r>
            <a:r>
              <a:rPr lang="en-US" sz="28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Behold, I will gather you to your fathers, and you shall be gathered to your grave in peace, and your eyes shall not see all the disaster that I will bring upon this place and its inhabitants.’” And they brought back word to the king.</a:t>
            </a:r>
            <a:endParaRPr lang="en-US" sz="28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17666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A8A2B4B-A419-4E82-9114-D3760F69D94B}"/>
              </a:ext>
            </a:extLst>
          </p:cNvPr>
          <p:cNvPicPr>
            <a:picLocks noChangeAspect="1"/>
          </p:cNvPicPr>
          <p:nvPr/>
        </p:nvPicPr>
        <p:blipFill rotWithShape="1">
          <a:blip r:embed="rId2">
            <a:extLst>
              <a:ext uri="{28A0092B-C50C-407E-A947-70E740481C1C}">
                <a14:useLocalDpi xmlns:a14="http://schemas.microsoft.com/office/drawing/2010/main" val="0"/>
              </a:ext>
            </a:extLst>
          </a:blip>
          <a:srcRect t="782" r="782"/>
          <a:stretch/>
        </p:blipFill>
        <p:spPr>
          <a:xfrm>
            <a:off x="-1" y="0"/>
            <a:ext cx="9144001" cy="6858000"/>
          </a:xfrm>
          <a:prstGeom prst="rect">
            <a:avLst/>
          </a:prstGeom>
        </p:spPr>
      </p:pic>
      <p:sp>
        <p:nvSpPr>
          <p:cNvPr id="5" name="TextBox 4">
            <a:extLst>
              <a:ext uri="{FF2B5EF4-FFF2-40B4-BE49-F238E27FC236}">
                <a16:creationId xmlns:a16="http://schemas.microsoft.com/office/drawing/2014/main" id="{48387CC0-060F-4F42-8E52-3C495D7FC6D4}"/>
              </a:ext>
            </a:extLst>
          </p:cNvPr>
          <p:cNvSpPr txBox="1"/>
          <p:nvPr/>
        </p:nvSpPr>
        <p:spPr>
          <a:xfrm>
            <a:off x="580508" y="1626187"/>
            <a:ext cx="7982982" cy="1938992"/>
          </a:xfrm>
          <a:prstGeom prst="rect">
            <a:avLst/>
          </a:prstGeom>
          <a:noFill/>
        </p:spPr>
        <p:txBody>
          <a:bodyPr wrap="square">
            <a:spAutoFit/>
          </a:bodyPr>
          <a:lstStyle/>
          <a:p>
            <a:pPr marL="0" marR="0" algn="r">
              <a:spcBef>
                <a:spcPts val="0"/>
              </a:spcBef>
              <a:spcAft>
                <a:spcPts val="0"/>
              </a:spcAft>
            </a:pPr>
            <a:endParaRPr lang="en-US" sz="28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endParaRPr lang="en-US" sz="28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36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God is faithful to His promises.</a:t>
            </a:r>
            <a:endParaRPr lang="en-US" sz="1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0" marR="0" algn="l">
              <a:spcBef>
                <a:spcPts val="0"/>
              </a:spcBef>
              <a:spcAft>
                <a:spcPts val="0"/>
              </a:spcAft>
            </a:pPr>
            <a:endParaRPr lang="en-US" sz="28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62111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A8A2B4B-A419-4E82-9114-D3760F69D94B}"/>
              </a:ext>
            </a:extLst>
          </p:cNvPr>
          <p:cNvPicPr>
            <a:picLocks noChangeAspect="1"/>
          </p:cNvPicPr>
          <p:nvPr/>
        </p:nvPicPr>
        <p:blipFill rotWithShape="1">
          <a:blip r:embed="rId2">
            <a:extLst>
              <a:ext uri="{28A0092B-C50C-407E-A947-70E740481C1C}">
                <a14:useLocalDpi xmlns:a14="http://schemas.microsoft.com/office/drawing/2010/main" val="0"/>
              </a:ext>
            </a:extLst>
          </a:blip>
          <a:srcRect t="782" r="782"/>
          <a:stretch/>
        </p:blipFill>
        <p:spPr>
          <a:xfrm>
            <a:off x="-1" y="0"/>
            <a:ext cx="9144001" cy="6858000"/>
          </a:xfrm>
          <a:prstGeom prst="rect">
            <a:avLst/>
          </a:prstGeom>
        </p:spPr>
      </p:pic>
      <p:sp>
        <p:nvSpPr>
          <p:cNvPr id="5" name="TextBox 4">
            <a:extLst>
              <a:ext uri="{FF2B5EF4-FFF2-40B4-BE49-F238E27FC236}">
                <a16:creationId xmlns:a16="http://schemas.microsoft.com/office/drawing/2014/main" id="{48387CC0-060F-4F42-8E52-3C495D7FC6D4}"/>
              </a:ext>
            </a:extLst>
          </p:cNvPr>
          <p:cNvSpPr txBox="1"/>
          <p:nvPr/>
        </p:nvSpPr>
        <p:spPr>
          <a:xfrm>
            <a:off x="580508" y="1626187"/>
            <a:ext cx="7982982" cy="2062103"/>
          </a:xfrm>
          <a:prstGeom prst="rect">
            <a:avLst/>
          </a:prstGeom>
          <a:noFill/>
        </p:spPr>
        <p:txBody>
          <a:bodyPr wrap="square">
            <a:spAutoFit/>
          </a:bodyPr>
          <a:lstStyle/>
          <a:p>
            <a:pPr marL="0" marR="0" algn="r">
              <a:spcBef>
                <a:spcPts val="0"/>
              </a:spcBef>
              <a:spcAft>
                <a:spcPts val="0"/>
              </a:spcAft>
            </a:pPr>
            <a:endParaRPr lang="en-US" sz="28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endParaRPr lang="en-US" sz="28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3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Judgement is coming.  </a:t>
            </a:r>
          </a:p>
          <a:p>
            <a:pPr marL="0" marR="0" algn="ctr">
              <a:spcBef>
                <a:spcPts val="0"/>
              </a:spcBef>
              <a:spcAft>
                <a:spcPts val="0"/>
              </a:spcAft>
            </a:pPr>
            <a:r>
              <a:rPr lang="en-US" sz="3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How are we going to respond?</a:t>
            </a:r>
            <a:endParaRPr lang="en-US" sz="36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61193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A8A2B4B-A419-4E82-9114-D3760F69D94B}"/>
              </a:ext>
            </a:extLst>
          </p:cNvPr>
          <p:cNvPicPr>
            <a:picLocks noChangeAspect="1"/>
          </p:cNvPicPr>
          <p:nvPr/>
        </p:nvPicPr>
        <p:blipFill rotWithShape="1">
          <a:blip r:embed="rId2">
            <a:extLst>
              <a:ext uri="{28A0092B-C50C-407E-A947-70E740481C1C}">
                <a14:useLocalDpi xmlns:a14="http://schemas.microsoft.com/office/drawing/2010/main" val="0"/>
              </a:ext>
            </a:extLst>
          </a:blip>
          <a:srcRect t="782" r="782"/>
          <a:stretch/>
        </p:blipFill>
        <p:spPr>
          <a:xfrm>
            <a:off x="-1" y="0"/>
            <a:ext cx="9144001" cy="6858000"/>
          </a:xfrm>
          <a:prstGeom prst="rect">
            <a:avLst/>
          </a:prstGeom>
        </p:spPr>
      </p:pic>
      <p:sp>
        <p:nvSpPr>
          <p:cNvPr id="5" name="TextBox 4">
            <a:extLst>
              <a:ext uri="{FF2B5EF4-FFF2-40B4-BE49-F238E27FC236}">
                <a16:creationId xmlns:a16="http://schemas.microsoft.com/office/drawing/2014/main" id="{48387CC0-060F-4F42-8E52-3C495D7FC6D4}"/>
              </a:ext>
            </a:extLst>
          </p:cNvPr>
          <p:cNvSpPr txBox="1"/>
          <p:nvPr/>
        </p:nvSpPr>
        <p:spPr>
          <a:xfrm>
            <a:off x="580508" y="455035"/>
            <a:ext cx="7982982" cy="3662541"/>
          </a:xfrm>
          <a:prstGeom prst="rect">
            <a:avLst/>
          </a:prstGeom>
          <a:noFill/>
        </p:spPr>
        <p:txBody>
          <a:bodyPr wrap="square">
            <a:spAutoFit/>
          </a:bodyPr>
          <a:lstStyle/>
          <a:p>
            <a:r>
              <a:rPr lang="en-US" sz="28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2 Chronicles 34:29-32</a:t>
            </a:r>
          </a:p>
          <a:p>
            <a:endParaRPr lang="en-US" sz="8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r>
              <a:rPr lang="en-US" sz="2800"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29</a:t>
            </a:r>
            <a:r>
              <a:rPr lang="en-US" sz="28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Then the king sent and gathered together all the elders of Judah and Jerusalem. </a:t>
            </a:r>
            <a:r>
              <a:rPr lang="en-US" sz="2800"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30</a:t>
            </a:r>
            <a:r>
              <a:rPr lang="en-US" sz="28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And the king went up to the house of the Lord, with all the men of Judah and the inhabitants of Jerusalem and the priests and the Levites, all the people both great and small. And he read in their hearing all the words of the Book of the Covenant that had been found in the house of the Lord. </a:t>
            </a:r>
            <a:endParaRPr lang="en-US" sz="28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54330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A8A2B4B-A419-4E82-9114-D3760F69D94B}"/>
              </a:ext>
            </a:extLst>
          </p:cNvPr>
          <p:cNvPicPr>
            <a:picLocks noChangeAspect="1"/>
          </p:cNvPicPr>
          <p:nvPr/>
        </p:nvPicPr>
        <p:blipFill rotWithShape="1">
          <a:blip r:embed="rId2">
            <a:extLst>
              <a:ext uri="{28A0092B-C50C-407E-A947-70E740481C1C}">
                <a14:useLocalDpi xmlns:a14="http://schemas.microsoft.com/office/drawing/2010/main" val="0"/>
              </a:ext>
            </a:extLst>
          </a:blip>
          <a:srcRect t="782" r="782"/>
          <a:stretch/>
        </p:blipFill>
        <p:spPr>
          <a:xfrm>
            <a:off x="-1" y="0"/>
            <a:ext cx="9144001" cy="6858000"/>
          </a:xfrm>
          <a:prstGeom prst="rect">
            <a:avLst/>
          </a:prstGeom>
        </p:spPr>
      </p:pic>
      <p:sp>
        <p:nvSpPr>
          <p:cNvPr id="5" name="TextBox 4">
            <a:extLst>
              <a:ext uri="{FF2B5EF4-FFF2-40B4-BE49-F238E27FC236}">
                <a16:creationId xmlns:a16="http://schemas.microsoft.com/office/drawing/2014/main" id="{48387CC0-060F-4F42-8E52-3C495D7FC6D4}"/>
              </a:ext>
            </a:extLst>
          </p:cNvPr>
          <p:cNvSpPr txBox="1"/>
          <p:nvPr/>
        </p:nvSpPr>
        <p:spPr>
          <a:xfrm>
            <a:off x="580508" y="455035"/>
            <a:ext cx="7982982" cy="4093428"/>
          </a:xfrm>
          <a:prstGeom prst="rect">
            <a:avLst/>
          </a:prstGeom>
          <a:noFill/>
        </p:spPr>
        <p:txBody>
          <a:bodyPr wrap="square">
            <a:spAutoFit/>
          </a:bodyPr>
          <a:lstStyle/>
          <a:p>
            <a:r>
              <a:rPr lang="en-US" sz="28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2 Chronicles 34:23-32</a:t>
            </a:r>
          </a:p>
          <a:p>
            <a:endParaRPr lang="en-US" sz="8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r>
              <a:rPr lang="en-US" sz="2800"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31</a:t>
            </a:r>
            <a:r>
              <a:rPr lang="en-US" sz="28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And the king stood in his place and made a covenant before the Lord, to walk after the Lord and to keep his commandments and his testimonies and his statutes, with all his heart and all his soul, to perform the words of the covenant that were written in this book. </a:t>
            </a:r>
            <a:r>
              <a:rPr lang="en-US" sz="2800"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32</a:t>
            </a:r>
            <a:r>
              <a:rPr lang="en-US" sz="28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Then he made all who were present in Jerusalem and in Benjamin join in it. And the inhabitants of Jerusalem did according to the covenant of God, the God of their fathers.</a:t>
            </a:r>
            <a:endParaRPr lang="en-US" sz="28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85654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A8A2B4B-A419-4E82-9114-D3760F69D94B}"/>
              </a:ext>
            </a:extLst>
          </p:cNvPr>
          <p:cNvPicPr>
            <a:picLocks noChangeAspect="1"/>
          </p:cNvPicPr>
          <p:nvPr/>
        </p:nvPicPr>
        <p:blipFill rotWithShape="1">
          <a:blip r:embed="rId2">
            <a:extLst>
              <a:ext uri="{28A0092B-C50C-407E-A947-70E740481C1C}">
                <a14:useLocalDpi xmlns:a14="http://schemas.microsoft.com/office/drawing/2010/main" val="0"/>
              </a:ext>
            </a:extLst>
          </a:blip>
          <a:srcRect t="782" r="782"/>
          <a:stretch/>
        </p:blipFill>
        <p:spPr>
          <a:xfrm>
            <a:off x="-1" y="0"/>
            <a:ext cx="9144001" cy="6858000"/>
          </a:xfrm>
          <a:prstGeom prst="rect">
            <a:avLst/>
          </a:prstGeom>
        </p:spPr>
      </p:pic>
      <p:sp>
        <p:nvSpPr>
          <p:cNvPr id="5" name="TextBox 4">
            <a:extLst>
              <a:ext uri="{FF2B5EF4-FFF2-40B4-BE49-F238E27FC236}">
                <a16:creationId xmlns:a16="http://schemas.microsoft.com/office/drawing/2014/main" id="{48387CC0-060F-4F42-8E52-3C495D7FC6D4}"/>
              </a:ext>
            </a:extLst>
          </p:cNvPr>
          <p:cNvSpPr txBox="1"/>
          <p:nvPr/>
        </p:nvSpPr>
        <p:spPr>
          <a:xfrm>
            <a:off x="580508" y="1626187"/>
            <a:ext cx="7982982" cy="2062103"/>
          </a:xfrm>
          <a:prstGeom prst="rect">
            <a:avLst/>
          </a:prstGeom>
          <a:noFill/>
        </p:spPr>
        <p:txBody>
          <a:bodyPr wrap="square">
            <a:spAutoFit/>
          </a:bodyPr>
          <a:lstStyle/>
          <a:p>
            <a:pPr marL="0" marR="0" algn="r">
              <a:spcBef>
                <a:spcPts val="0"/>
              </a:spcBef>
              <a:spcAft>
                <a:spcPts val="0"/>
              </a:spcAft>
            </a:pPr>
            <a:endParaRPr lang="en-US" sz="28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endParaRPr lang="en-US" sz="28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3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How are we influencing those around us for God?</a:t>
            </a:r>
            <a:endParaRPr lang="en-US" sz="36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52443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A8A2B4B-A419-4E82-9114-D3760F69D94B}"/>
              </a:ext>
            </a:extLst>
          </p:cNvPr>
          <p:cNvPicPr>
            <a:picLocks noChangeAspect="1"/>
          </p:cNvPicPr>
          <p:nvPr/>
        </p:nvPicPr>
        <p:blipFill rotWithShape="1">
          <a:blip r:embed="rId2">
            <a:extLst>
              <a:ext uri="{28A0092B-C50C-407E-A947-70E740481C1C}">
                <a14:useLocalDpi xmlns:a14="http://schemas.microsoft.com/office/drawing/2010/main" val="0"/>
              </a:ext>
            </a:extLst>
          </a:blip>
          <a:srcRect t="782" r="782"/>
          <a:stretch/>
        </p:blipFill>
        <p:spPr>
          <a:xfrm>
            <a:off x="-1" y="0"/>
            <a:ext cx="9144001" cy="6858000"/>
          </a:xfrm>
          <a:prstGeom prst="rect">
            <a:avLst/>
          </a:prstGeom>
        </p:spPr>
      </p:pic>
      <p:sp>
        <p:nvSpPr>
          <p:cNvPr id="5" name="TextBox 4">
            <a:extLst>
              <a:ext uri="{FF2B5EF4-FFF2-40B4-BE49-F238E27FC236}">
                <a16:creationId xmlns:a16="http://schemas.microsoft.com/office/drawing/2014/main" id="{48387CC0-060F-4F42-8E52-3C495D7FC6D4}"/>
              </a:ext>
            </a:extLst>
          </p:cNvPr>
          <p:cNvSpPr txBox="1"/>
          <p:nvPr/>
        </p:nvSpPr>
        <p:spPr>
          <a:xfrm>
            <a:off x="580508" y="455035"/>
            <a:ext cx="7982982" cy="4524315"/>
          </a:xfrm>
          <a:prstGeom prst="rect">
            <a:avLst/>
          </a:prstGeom>
          <a:noFill/>
        </p:spPr>
        <p:txBody>
          <a:bodyPr wrap="square">
            <a:spAutoFit/>
          </a:bodyPr>
          <a:lstStyle/>
          <a:p>
            <a:r>
              <a:rPr lang="en-US" sz="28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2 Chronicles 35:24b-27</a:t>
            </a:r>
          </a:p>
          <a:p>
            <a:endParaRPr lang="en-US" sz="8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r>
              <a:rPr lang="en-US" sz="2800"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24b</a:t>
            </a:r>
            <a:r>
              <a:rPr lang="en-US" sz="28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All Judah and Jerusalem mourned for Josiah. </a:t>
            </a:r>
            <a:r>
              <a:rPr lang="en-US" sz="2800"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25</a:t>
            </a:r>
            <a:r>
              <a:rPr lang="en-US" sz="28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Jeremiah also uttered a lament for Josiah; and all the singing men and singing women have spoken of Josiah in their laments to this day. They made these a rule in Israel; behold, they are written in the Laments. </a:t>
            </a:r>
            <a:r>
              <a:rPr lang="en-US" sz="2800"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26</a:t>
            </a:r>
            <a:r>
              <a:rPr lang="en-US" sz="28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Now the rest of the acts of Josiah, and his good deeds according to what is written in the Law of the Lord, </a:t>
            </a:r>
            <a:r>
              <a:rPr lang="en-US" sz="2800"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27</a:t>
            </a:r>
            <a:r>
              <a:rPr lang="en-US" sz="28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and his acts, first and last, behold, they are written in the Book of the Kings of Israel and Judah. </a:t>
            </a:r>
            <a:endParaRPr lang="en-US" sz="28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51020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A8A2B4B-A419-4E82-9114-D3760F69D94B}"/>
              </a:ext>
            </a:extLst>
          </p:cNvPr>
          <p:cNvPicPr>
            <a:picLocks noChangeAspect="1"/>
          </p:cNvPicPr>
          <p:nvPr/>
        </p:nvPicPr>
        <p:blipFill rotWithShape="1">
          <a:blip r:embed="rId2">
            <a:extLst>
              <a:ext uri="{28A0092B-C50C-407E-A947-70E740481C1C}">
                <a14:useLocalDpi xmlns:a14="http://schemas.microsoft.com/office/drawing/2010/main" val="0"/>
              </a:ext>
            </a:extLst>
          </a:blip>
          <a:srcRect t="782" r="782"/>
          <a:stretch/>
        </p:blipFill>
        <p:spPr>
          <a:xfrm>
            <a:off x="-1" y="0"/>
            <a:ext cx="9144001" cy="6858000"/>
          </a:xfrm>
          <a:prstGeom prst="rect">
            <a:avLst/>
          </a:prstGeom>
        </p:spPr>
      </p:pic>
      <p:sp>
        <p:nvSpPr>
          <p:cNvPr id="5" name="TextBox 4">
            <a:extLst>
              <a:ext uri="{FF2B5EF4-FFF2-40B4-BE49-F238E27FC236}">
                <a16:creationId xmlns:a16="http://schemas.microsoft.com/office/drawing/2014/main" id="{48387CC0-060F-4F42-8E52-3C495D7FC6D4}"/>
              </a:ext>
            </a:extLst>
          </p:cNvPr>
          <p:cNvSpPr txBox="1"/>
          <p:nvPr/>
        </p:nvSpPr>
        <p:spPr>
          <a:xfrm>
            <a:off x="580508" y="1626187"/>
            <a:ext cx="7982982" cy="2062103"/>
          </a:xfrm>
          <a:prstGeom prst="rect">
            <a:avLst/>
          </a:prstGeom>
          <a:noFill/>
        </p:spPr>
        <p:txBody>
          <a:bodyPr wrap="square">
            <a:spAutoFit/>
          </a:bodyPr>
          <a:lstStyle/>
          <a:p>
            <a:pPr marL="0" marR="0" algn="r">
              <a:spcBef>
                <a:spcPts val="0"/>
              </a:spcBef>
              <a:spcAft>
                <a:spcPts val="0"/>
              </a:spcAft>
            </a:pPr>
            <a:endParaRPr lang="en-US" sz="28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endParaRPr lang="en-US" sz="28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3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Have you been covered by the shed blood of the Lamb, </a:t>
            </a:r>
            <a:r>
              <a:rPr lang="en-US" sz="3600" b="1">
                <a:solidFill>
                  <a:schemeClr val="bg1"/>
                </a:solidFill>
                <a:latin typeface="Arial Narrow" panose="020B0606020202030204" pitchFamily="34" charset="0"/>
                <a:ea typeface="Calibri" panose="020F0502020204030204" pitchFamily="34" charset="0"/>
                <a:cs typeface="Times New Roman" panose="02020603050405020304" pitchFamily="18" charset="0"/>
              </a:rPr>
              <a:t>Jesus Christ?</a:t>
            </a:r>
            <a:endParaRPr lang="en-US" sz="36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4605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3C3BC6A-283B-4C6F-9CB4-1C93AF3F8C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34940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A8A2B4B-A419-4E82-9114-D3760F69D94B}"/>
              </a:ext>
            </a:extLst>
          </p:cNvPr>
          <p:cNvPicPr>
            <a:picLocks noChangeAspect="1"/>
          </p:cNvPicPr>
          <p:nvPr/>
        </p:nvPicPr>
        <p:blipFill rotWithShape="1">
          <a:blip r:embed="rId2">
            <a:extLst>
              <a:ext uri="{28A0092B-C50C-407E-A947-70E740481C1C}">
                <a14:useLocalDpi xmlns:a14="http://schemas.microsoft.com/office/drawing/2010/main" val="0"/>
              </a:ext>
            </a:extLst>
          </a:blip>
          <a:srcRect t="782" r="782"/>
          <a:stretch/>
        </p:blipFill>
        <p:spPr>
          <a:xfrm>
            <a:off x="-1" y="0"/>
            <a:ext cx="9144001" cy="6858000"/>
          </a:xfrm>
          <a:prstGeom prst="rect">
            <a:avLst/>
          </a:prstGeom>
        </p:spPr>
      </p:pic>
      <p:sp>
        <p:nvSpPr>
          <p:cNvPr id="5" name="TextBox 4">
            <a:extLst>
              <a:ext uri="{FF2B5EF4-FFF2-40B4-BE49-F238E27FC236}">
                <a16:creationId xmlns:a16="http://schemas.microsoft.com/office/drawing/2014/main" id="{48387CC0-060F-4F42-8E52-3C495D7FC6D4}"/>
              </a:ext>
            </a:extLst>
          </p:cNvPr>
          <p:cNvSpPr txBox="1"/>
          <p:nvPr/>
        </p:nvSpPr>
        <p:spPr>
          <a:xfrm>
            <a:off x="580508" y="345620"/>
            <a:ext cx="7982982" cy="5447645"/>
          </a:xfrm>
          <a:prstGeom prst="rect">
            <a:avLst/>
          </a:prstGeom>
          <a:noFill/>
        </p:spPr>
        <p:txBody>
          <a:bodyPr wrap="square">
            <a:spAutoFit/>
          </a:bodyPr>
          <a:lstStyle/>
          <a:p>
            <a:pPr marL="0" marR="0" algn="r">
              <a:spcBef>
                <a:spcPts val="0"/>
              </a:spcBef>
              <a:spcAft>
                <a:spcPts val="0"/>
              </a:spcAft>
            </a:pPr>
            <a:r>
              <a:rPr lang="en-US" sz="36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A Review of Josiah’s Life</a:t>
            </a:r>
          </a:p>
          <a:p>
            <a:pPr marL="0" marR="0" algn="r">
              <a:spcBef>
                <a:spcPts val="0"/>
              </a:spcBef>
              <a:spcAft>
                <a:spcPts val="0"/>
              </a:spcAft>
            </a:pPr>
            <a:endParaRPr lang="en-US" sz="8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p>
            <a:pPr marL="0" marR="0" algn="l">
              <a:spcBef>
                <a:spcPts val="0"/>
              </a:spcBef>
              <a:spcAft>
                <a:spcPts val="0"/>
              </a:spcAft>
            </a:pPr>
            <a:endParaRPr lang="en-US" sz="8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571500" marR="0" indent="-571500" algn="l">
              <a:spcBef>
                <a:spcPts val="0"/>
              </a:spcBef>
              <a:spcAft>
                <a:spcPts val="0"/>
              </a:spcAft>
              <a:buFont typeface="Arial" panose="020B0604020202020204" pitchFamily="34" charset="0"/>
              <a:buChar char="•"/>
            </a:pP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8 years old when he began to reign</a:t>
            </a:r>
          </a:p>
          <a:p>
            <a:pPr marL="571500" marR="0" indent="-571500" algn="l">
              <a:spcBef>
                <a:spcPts val="0"/>
              </a:spcBef>
              <a:spcAft>
                <a:spcPts val="0"/>
              </a:spcAft>
              <a:buFont typeface="Arial" panose="020B0604020202020204" pitchFamily="34" charset="0"/>
              <a:buChar char="•"/>
            </a:pPr>
            <a:endParaRPr lang="en-US" sz="8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571500" marR="0" indent="-571500" algn="l">
              <a:spcBef>
                <a:spcPts val="0"/>
              </a:spcBef>
              <a:spcAft>
                <a:spcPts val="0"/>
              </a:spcAft>
              <a:buFont typeface="Arial" panose="020B0604020202020204" pitchFamily="34" charset="0"/>
              <a:buChar char="•"/>
            </a:pP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Reigned 31 years in Jerusalem (640-608 BC)</a:t>
            </a:r>
          </a:p>
          <a:p>
            <a:pPr marL="571500" marR="0" indent="-571500" algn="l">
              <a:spcBef>
                <a:spcPts val="0"/>
              </a:spcBef>
              <a:spcAft>
                <a:spcPts val="0"/>
              </a:spcAft>
              <a:buFont typeface="Arial" panose="020B0604020202020204" pitchFamily="34" charset="0"/>
              <a:buChar char="•"/>
            </a:pPr>
            <a:endParaRPr lang="en-US" sz="8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571500" marR="0" indent="-571500" algn="l">
              <a:spcBef>
                <a:spcPts val="0"/>
              </a:spcBef>
              <a:spcAft>
                <a:spcPts val="0"/>
              </a:spcAft>
              <a:buFont typeface="Arial" panose="020B0604020202020204" pitchFamily="34" charset="0"/>
              <a:buChar char="•"/>
            </a:pP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Father and grandfather (Amon and Manasseh) were known for their wickedness</a:t>
            </a:r>
          </a:p>
          <a:p>
            <a:pPr marL="571500" marR="0" indent="-571500" algn="l">
              <a:spcBef>
                <a:spcPts val="0"/>
              </a:spcBef>
              <a:spcAft>
                <a:spcPts val="0"/>
              </a:spcAft>
              <a:buFont typeface="Arial" panose="020B0604020202020204" pitchFamily="34" charset="0"/>
              <a:buChar char="•"/>
            </a:pPr>
            <a:endParaRPr lang="en-US" sz="8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571500" marR="0" indent="-571500" algn="l">
              <a:spcBef>
                <a:spcPts val="0"/>
              </a:spcBef>
              <a:spcAft>
                <a:spcPts val="0"/>
              </a:spcAft>
              <a:buFont typeface="Arial" panose="020B0604020202020204" pitchFamily="34" charset="0"/>
              <a:buChar char="•"/>
            </a:pP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Last good king of Judah</a:t>
            </a:r>
          </a:p>
          <a:p>
            <a:pPr marL="571500" marR="0" indent="-571500" algn="l">
              <a:spcBef>
                <a:spcPts val="0"/>
              </a:spcBef>
              <a:spcAft>
                <a:spcPts val="0"/>
              </a:spcAft>
              <a:buFont typeface="Arial" panose="020B0604020202020204" pitchFamily="34" charset="0"/>
              <a:buChar char="•"/>
            </a:pPr>
            <a:endParaRPr lang="en-US" sz="8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571500" marR="0" indent="-571500" algn="l">
              <a:spcBef>
                <a:spcPts val="0"/>
              </a:spcBef>
              <a:spcAft>
                <a:spcPts val="0"/>
              </a:spcAft>
              <a:buFont typeface="Arial" panose="020B0604020202020204" pitchFamily="34" charset="0"/>
              <a:buChar char="•"/>
            </a:pP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Began to seek the Lord at 16</a:t>
            </a:r>
          </a:p>
          <a:p>
            <a:pPr marL="571500" marR="0" indent="-571500" algn="l">
              <a:spcBef>
                <a:spcPts val="0"/>
              </a:spcBef>
              <a:spcAft>
                <a:spcPts val="0"/>
              </a:spcAft>
              <a:buFont typeface="Arial" panose="020B0604020202020204" pitchFamily="34" charset="0"/>
              <a:buChar char="•"/>
            </a:pPr>
            <a:endParaRPr lang="en-US" sz="8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571500" marR="0" indent="-571500" algn="l">
              <a:spcBef>
                <a:spcPts val="0"/>
              </a:spcBef>
              <a:spcAft>
                <a:spcPts val="0"/>
              </a:spcAft>
              <a:buFont typeface="Arial" panose="020B0604020202020204" pitchFamily="34" charset="0"/>
              <a:buChar char="•"/>
            </a:pP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Began to purge the land of </a:t>
            </a:r>
          </a:p>
          <a:p>
            <a:pPr marR="0" algn="l">
              <a:spcBef>
                <a:spcPts val="0"/>
              </a:spcBef>
              <a:spcAft>
                <a:spcPts val="0"/>
              </a:spcAft>
            </a:pP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idolatry at 20</a:t>
            </a:r>
          </a:p>
        </p:txBody>
      </p:sp>
    </p:spTree>
    <p:extLst>
      <p:ext uri="{BB962C8B-B14F-4D97-AF65-F5344CB8AC3E}">
        <p14:creationId xmlns:p14="http://schemas.microsoft.com/office/powerpoint/2010/main" val="2551548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A8A2B4B-A419-4E82-9114-D3760F69D94B}"/>
              </a:ext>
            </a:extLst>
          </p:cNvPr>
          <p:cNvPicPr>
            <a:picLocks noChangeAspect="1"/>
          </p:cNvPicPr>
          <p:nvPr/>
        </p:nvPicPr>
        <p:blipFill rotWithShape="1">
          <a:blip r:embed="rId2">
            <a:extLst>
              <a:ext uri="{28A0092B-C50C-407E-A947-70E740481C1C}">
                <a14:useLocalDpi xmlns:a14="http://schemas.microsoft.com/office/drawing/2010/main" val="0"/>
              </a:ext>
            </a:extLst>
          </a:blip>
          <a:srcRect t="782" r="782"/>
          <a:stretch/>
        </p:blipFill>
        <p:spPr>
          <a:xfrm>
            <a:off x="-1" y="0"/>
            <a:ext cx="9144001" cy="6858000"/>
          </a:xfrm>
          <a:prstGeom prst="rect">
            <a:avLst/>
          </a:prstGeom>
        </p:spPr>
      </p:pic>
      <p:sp>
        <p:nvSpPr>
          <p:cNvPr id="5" name="TextBox 4">
            <a:extLst>
              <a:ext uri="{FF2B5EF4-FFF2-40B4-BE49-F238E27FC236}">
                <a16:creationId xmlns:a16="http://schemas.microsoft.com/office/drawing/2014/main" id="{48387CC0-060F-4F42-8E52-3C495D7FC6D4}"/>
              </a:ext>
            </a:extLst>
          </p:cNvPr>
          <p:cNvSpPr txBox="1"/>
          <p:nvPr/>
        </p:nvSpPr>
        <p:spPr>
          <a:xfrm>
            <a:off x="580508" y="455035"/>
            <a:ext cx="7982982" cy="3539430"/>
          </a:xfrm>
          <a:prstGeom prst="rect">
            <a:avLst/>
          </a:prstGeom>
          <a:noFill/>
        </p:spPr>
        <p:txBody>
          <a:bodyPr wrap="square">
            <a:spAutoFit/>
          </a:bodyPr>
          <a:lstStyle/>
          <a:p>
            <a:pPr marL="0" marR="0" algn="r">
              <a:spcBef>
                <a:spcPts val="0"/>
              </a:spcBef>
              <a:spcAft>
                <a:spcPts val="0"/>
              </a:spcAft>
            </a:pPr>
            <a:r>
              <a:rPr lang="en-US" sz="32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Josiah at 26</a:t>
            </a:r>
          </a:p>
          <a:p>
            <a:pPr marL="0" marR="0" algn="l">
              <a:spcBef>
                <a:spcPts val="0"/>
              </a:spcBef>
              <a:spcAft>
                <a:spcPts val="0"/>
              </a:spcAft>
            </a:pPr>
            <a:endParaRPr lang="en-US" sz="1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r>
              <a:rPr lang="en-US" sz="28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2 Chronicles 34:8 </a:t>
            </a:r>
          </a:p>
          <a:p>
            <a:endParaRPr lang="en-US" sz="8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r>
              <a:rPr lang="en-US" sz="28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Now in the eighteenth year of his reign, when he had cleansed the land and the house, he sent </a:t>
            </a:r>
            <a:r>
              <a:rPr lang="en-US" sz="2800" dirty="0" err="1">
                <a:solidFill>
                  <a:schemeClr val="bg1"/>
                </a:solidFill>
                <a:latin typeface="Arial Narrow" panose="020B0606020202030204" pitchFamily="34" charset="0"/>
                <a:ea typeface="Calibri" panose="020F0502020204030204" pitchFamily="34" charset="0"/>
                <a:cs typeface="Times New Roman" panose="02020603050405020304" pitchFamily="18" charset="0"/>
              </a:rPr>
              <a:t>Shaphan</a:t>
            </a:r>
            <a:r>
              <a:rPr lang="en-US" sz="28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the son of </a:t>
            </a:r>
            <a:r>
              <a:rPr lang="en-US" sz="2800" dirty="0" err="1">
                <a:solidFill>
                  <a:schemeClr val="bg1"/>
                </a:solidFill>
                <a:latin typeface="Arial Narrow" panose="020B0606020202030204" pitchFamily="34" charset="0"/>
                <a:ea typeface="Calibri" panose="020F0502020204030204" pitchFamily="34" charset="0"/>
                <a:cs typeface="Times New Roman" panose="02020603050405020304" pitchFamily="18" charset="0"/>
              </a:rPr>
              <a:t>Azaliah</a:t>
            </a:r>
            <a:r>
              <a:rPr lang="en-US" sz="28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and </a:t>
            </a:r>
            <a:r>
              <a:rPr lang="en-US" sz="2800" dirty="0" err="1">
                <a:solidFill>
                  <a:schemeClr val="bg1"/>
                </a:solidFill>
                <a:latin typeface="Arial Narrow" panose="020B0606020202030204" pitchFamily="34" charset="0"/>
                <a:ea typeface="Calibri" panose="020F0502020204030204" pitchFamily="34" charset="0"/>
                <a:cs typeface="Times New Roman" panose="02020603050405020304" pitchFamily="18" charset="0"/>
              </a:rPr>
              <a:t>Maaseiah</a:t>
            </a:r>
            <a:r>
              <a:rPr lang="en-US" sz="28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the governor of the city, and </a:t>
            </a:r>
            <a:r>
              <a:rPr lang="en-US" sz="2800" dirty="0" err="1">
                <a:solidFill>
                  <a:schemeClr val="bg1"/>
                </a:solidFill>
                <a:latin typeface="Arial Narrow" panose="020B0606020202030204" pitchFamily="34" charset="0"/>
                <a:ea typeface="Calibri" panose="020F0502020204030204" pitchFamily="34" charset="0"/>
                <a:cs typeface="Times New Roman" panose="02020603050405020304" pitchFamily="18" charset="0"/>
              </a:rPr>
              <a:t>Joah</a:t>
            </a:r>
            <a:r>
              <a:rPr lang="en-US" sz="28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the son of </a:t>
            </a:r>
            <a:r>
              <a:rPr lang="en-US" sz="2800" dirty="0" err="1">
                <a:solidFill>
                  <a:schemeClr val="bg1"/>
                </a:solidFill>
                <a:latin typeface="Arial Narrow" panose="020B0606020202030204" pitchFamily="34" charset="0"/>
                <a:ea typeface="Calibri" panose="020F0502020204030204" pitchFamily="34" charset="0"/>
                <a:cs typeface="Times New Roman" panose="02020603050405020304" pitchFamily="18" charset="0"/>
              </a:rPr>
              <a:t>Joahaz</a:t>
            </a:r>
            <a:r>
              <a:rPr lang="en-US" sz="28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the recorder, to repair the house of the Lord his God. </a:t>
            </a:r>
            <a:endParaRPr lang="en-US" sz="28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13154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1000"/>
                                        <p:tgtEl>
                                          <p:spTgt spid="5">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Effect transition="in" filter="fade">
                                      <p:cBhvr>
                                        <p:cTn id="13"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A8A2B4B-A419-4E82-9114-D3760F69D94B}"/>
              </a:ext>
            </a:extLst>
          </p:cNvPr>
          <p:cNvPicPr>
            <a:picLocks noChangeAspect="1"/>
          </p:cNvPicPr>
          <p:nvPr/>
        </p:nvPicPr>
        <p:blipFill rotWithShape="1">
          <a:blip r:embed="rId2">
            <a:extLst>
              <a:ext uri="{28A0092B-C50C-407E-A947-70E740481C1C}">
                <a14:useLocalDpi xmlns:a14="http://schemas.microsoft.com/office/drawing/2010/main" val="0"/>
              </a:ext>
            </a:extLst>
          </a:blip>
          <a:srcRect t="782" r="782"/>
          <a:stretch/>
        </p:blipFill>
        <p:spPr>
          <a:xfrm>
            <a:off x="-1" y="0"/>
            <a:ext cx="9144001" cy="6858000"/>
          </a:xfrm>
          <a:prstGeom prst="rect">
            <a:avLst/>
          </a:prstGeom>
        </p:spPr>
      </p:pic>
      <p:sp>
        <p:nvSpPr>
          <p:cNvPr id="5" name="TextBox 4">
            <a:extLst>
              <a:ext uri="{FF2B5EF4-FFF2-40B4-BE49-F238E27FC236}">
                <a16:creationId xmlns:a16="http://schemas.microsoft.com/office/drawing/2014/main" id="{48387CC0-060F-4F42-8E52-3C495D7FC6D4}"/>
              </a:ext>
            </a:extLst>
          </p:cNvPr>
          <p:cNvSpPr txBox="1"/>
          <p:nvPr/>
        </p:nvSpPr>
        <p:spPr>
          <a:xfrm>
            <a:off x="580508" y="1626187"/>
            <a:ext cx="7982982" cy="2739211"/>
          </a:xfrm>
          <a:prstGeom prst="rect">
            <a:avLst/>
          </a:prstGeom>
          <a:noFill/>
        </p:spPr>
        <p:txBody>
          <a:bodyPr wrap="square">
            <a:spAutoFit/>
          </a:bodyPr>
          <a:lstStyle/>
          <a:p>
            <a:pPr marL="0" marR="0" algn="r">
              <a:spcBef>
                <a:spcPts val="0"/>
              </a:spcBef>
              <a:spcAft>
                <a:spcPts val="0"/>
              </a:spcAft>
            </a:pPr>
            <a:endParaRPr lang="en-US" sz="28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endParaRPr lang="en-US" sz="28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36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Sure up the temple of your heart to keep </a:t>
            </a:r>
            <a:r>
              <a:rPr lang="en-US" sz="3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idolatry out.</a:t>
            </a:r>
            <a:r>
              <a:rPr lang="en-US" sz="36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 </a:t>
            </a:r>
          </a:p>
          <a:p>
            <a:pPr marL="0" marR="0" algn="l">
              <a:spcBef>
                <a:spcPts val="0"/>
              </a:spcBef>
              <a:spcAft>
                <a:spcPts val="0"/>
              </a:spcAft>
            </a:pPr>
            <a:endParaRPr lang="en-US" sz="1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0" marR="0" algn="l">
              <a:spcBef>
                <a:spcPts val="0"/>
              </a:spcBef>
              <a:spcAft>
                <a:spcPts val="0"/>
              </a:spcAft>
            </a:pPr>
            <a:endParaRPr lang="en-US" sz="28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66899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A8A2B4B-A419-4E82-9114-D3760F69D94B}"/>
              </a:ext>
            </a:extLst>
          </p:cNvPr>
          <p:cNvPicPr>
            <a:picLocks noChangeAspect="1"/>
          </p:cNvPicPr>
          <p:nvPr/>
        </p:nvPicPr>
        <p:blipFill rotWithShape="1">
          <a:blip r:embed="rId2">
            <a:extLst>
              <a:ext uri="{28A0092B-C50C-407E-A947-70E740481C1C}">
                <a14:useLocalDpi xmlns:a14="http://schemas.microsoft.com/office/drawing/2010/main" val="0"/>
              </a:ext>
            </a:extLst>
          </a:blip>
          <a:srcRect t="782" r="782"/>
          <a:stretch/>
        </p:blipFill>
        <p:spPr>
          <a:xfrm>
            <a:off x="-1" y="0"/>
            <a:ext cx="9144001" cy="6858000"/>
          </a:xfrm>
          <a:prstGeom prst="rect">
            <a:avLst/>
          </a:prstGeom>
        </p:spPr>
      </p:pic>
      <p:sp>
        <p:nvSpPr>
          <p:cNvPr id="5" name="TextBox 4">
            <a:extLst>
              <a:ext uri="{FF2B5EF4-FFF2-40B4-BE49-F238E27FC236}">
                <a16:creationId xmlns:a16="http://schemas.microsoft.com/office/drawing/2014/main" id="{48387CC0-060F-4F42-8E52-3C495D7FC6D4}"/>
              </a:ext>
            </a:extLst>
          </p:cNvPr>
          <p:cNvSpPr txBox="1"/>
          <p:nvPr/>
        </p:nvSpPr>
        <p:spPr>
          <a:xfrm>
            <a:off x="580508" y="455035"/>
            <a:ext cx="7982982" cy="3970318"/>
          </a:xfrm>
          <a:prstGeom prst="rect">
            <a:avLst/>
          </a:prstGeom>
          <a:noFill/>
        </p:spPr>
        <p:txBody>
          <a:bodyPr wrap="square">
            <a:spAutoFit/>
          </a:bodyPr>
          <a:lstStyle/>
          <a:p>
            <a:pPr marL="0" marR="0" algn="r">
              <a:spcBef>
                <a:spcPts val="0"/>
              </a:spcBef>
              <a:spcAft>
                <a:spcPts val="0"/>
              </a:spcAft>
            </a:pPr>
            <a:r>
              <a:rPr lang="en-US" sz="32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Josiah at 26</a:t>
            </a:r>
          </a:p>
          <a:p>
            <a:pPr marL="0" marR="0" algn="l">
              <a:spcBef>
                <a:spcPts val="0"/>
              </a:spcBef>
              <a:spcAft>
                <a:spcPts val="0"/>
              </a:spcAft>
            </a:pPr>
            <a:endParaRPr lang="en-US" sz="1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r>
              <a:rPr lang="en-US" sz="28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2 Chronicles 34:14-15</a:t>
            </a:r>
          </a:p>
          <a:p>
            <a:endParaRPr lang="en-US" sz="8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r>
              <a:rPr lang="en-US" sz="2800"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14</a:t>
            </a:r>
            <a:r>
              <a:rPr lang="en-US" sz="28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While they were bringing out the money that had been brought into the house of the Lord, Hilkiah the priest found the Book of the Law of the Lord given through Moses.         </a:t>
            </a:r>
            <a:r>
              <a:rPr lang="en-US" sz="2800"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15</a:t>
            </a:r>
            <a:r>
              <a:rPr lang="en-US" sz="28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Then Hilkiah answered and said to </a:t>
            </a:r>
            <a:r>
              <a:rPr lang="en-US" sz="2800" dirty="0" err="1">
                <a:solidFill>
                  <a:schemeClr val="bg1"/>
                </a:solidFill>
                <a:latin typeface="Arial Narrow" panose="020B0606020202030204" pitchFamily="34" charset="0"/>
                <a:ea typeface="Calibri" panose="020F0502020204030204" pitchFamily="34" charset="0"/>
                <a:cs typeface="Times New Roman" panose="02020603050405020304" pitchFamily="18" charset="0"/>
              </a:rPr>
              <a:t>Shaphan</a:t>
            </a:r>
            <a:r>
              <a:rPr lang="en-US" sz="28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the secretary, “I have found the Book of the Law in the house of the Lord.” And Hilkiah gave the book to </a:t>
            </a:r>
            <a:r>
              <a:rPr lang="en-US" sz="2800" dirty="0" err="1">
                <a:solidFill>
                  <a:schemeClr val="bg1"/>
                </a:solidFill>
                <a:latin typeface="Arial Narrow" panose="020B0606020202030204" pitchFamily="34" charset="0"/>
                <a:ea typeface="Calibri" panose="020F0502020204030204" pitchFamily="34" charset="0"/>
                <a:cs typeface="Times New Roman" panose="02020603050405020304" pitchFamily="18" charset="0"/>
              </a:rPr>
              <a:t>Shaphan</a:t>
            </a:r>
            <a:r>
              <a:rPr lang="en-US" sz="28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a:t>
            </a:r>
            <a:endParaRPr lang="en-US" sz="28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84318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1000"/>
                                        <p:tgtEl>
                                          <p:spTgt spid="5">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Effect transition="in" filter="fade">
                                      <p:cBhvr>
                                        <p:cTn id="13"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A8A2B4B-A419-4E82-9114-D3760F69D94B}"/>
              </a:ext>
            </a:extLst>
          </p:cNvPr>
          <p:cNvPicPr>
            <a:picLocks noChangeAspect="1"/>
          </p:cNvPicPr>
          <p:nvPr/>
        </p:nvPicPr>
        <p:blipFill rotWithShape="1">
          <a:blip r:embed="rId2">
            <a:extLst>
              <a:ext uri="{28A0092B-C50C-407E-A947-70E740481C1C}">
                <a14:useLocalDpi xmlns:a14="http://schemas.microsoft.com/office/drawing/2010/main" val="0"/>
              </a:ext>
            </a:extLst>
          </a:blip>
          <a:srcRect t="782" r="782"/>
          <a:stretch/>
        </p:blipFill>
        <p:spPr>
          <a:xfrm>
            <a:off x="-1" y="0"/>
            <a:ext cx="9144001" cy="6858000"/>
          </a:xfrm>
          <a:prstGeom prst="rect">
            <a:avLst/>
          </a:prstGeom>
        </p:spPr>
      </p:pic>
      <p:sp>
        <p:nvSpPr>
          <p:cNvPr id="5" name="TextBox 4">
            <a:extLst>
              <a:ext uri="{FF2B5EF4-FFF2-40B4-BE49-F238E27FC236}">
                <a16:creationId xmlns:a16="http://schemas.microsoft.com/office/drawing/2014/main" id="{48387CC0-060F-4F42-8E52-3C495D7FC6D4}"/>
              </a:ext>
            </a:extLst>
          </p:cNvPr>
          <p:cNvSpPr txBox="1"/>
          <p:nvPr/>
        </p:nvSpPr>
        <p:spPr>
          <a:xfrm>
            <a:off x="580508" y="1626187"/>
            <a:ext cx="7982982" cy="2492990"/>
          </a:xfrm>
          <a:prstGeom prst="rect">
            <a:avLst/>
          </a:prstGeom>
          <a:noFill/>
        </p:spPr>
        <p:txBody>
          <a:bodyPr wrap="square">
            <a:spAutoFit/>
          </a:bodyPr>
          <a:lstStyle/>
          <a:p>
            <a:pPr marL="0" marR="0" algn="r">
              <a:spcBef>
                <a:spcPts val="0"/>
              </a:spcBef>
              <a:spcAft>
                <a:spcPts val="0"/>
              </a:spcAft>
            </a:pPr>
            <a:endParaRPr lang="en-US" sz="28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endParaRPr lang="en-US" sz="28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36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God’s word can be in our presence, but we can be far from God.</a:t>
            </a:r>
            <a:endParaRPr lang="en-US" sz="1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0" marR="0" algn="l">
              <a:spcBef>
                <a:spcPts val="0"/>
              </a:spcBef>
              <a:spcAft>
                <a:spcPts val="0"/>
              </a:spcAft>
            </a:pPr>
            <a:endParaRPr lang="en-US" sz="28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5458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A8A2B4B-A419-4E82-9114-D3760F69D94B}"/>
              </a:ext>
            </a:extLst>
          </p:cNvPr>
          <p:cNvPicPr>
            <a:picLocks noChangeAspect="1"/>
          </p:cNvPicPr>
          <p:nvPr/>
        </p:nvPicPr>
        <p:blipFill rotWithShape="1">
          <a:blip r:embed="rId2">
            <a:extLst>
              <a:ext uri="{28A0092B-C50C-407E-A947-70E740481C1C}">
                <a14:useLocalDpi xmlns:a14="http://schemas.microsoft.com/office/drawing/2010/main" val="0"/>
              </a:ext>
            </a:extLst>
          </a:blip>
          <a:srcRect t="782" r="782"/>
          <a:stretch/>
        </p:blipFill>
        <p:spPr>
          <a:xfrm>
            <a:off x="-1" y="0"/>
            <a:ext cx="9144001" cy="6858000"/>
          </a:xfrm>
          <a:prstGeom prst="rect">
            <a:avLst/>
          </a:prstGeom>
        </p:spPr>
      </p:pic>
      <p:sp>
        <p:nvSpPr>
          <p:cNvPr id="5" name="TextBox 4">
            <a:extLst>
              <a:ext uri="{FF2B5EF4-FFF2-40B4-BE49-F238E27FC236}">
                <a16:creationId xmlns:a16="http://schemas.microsoft.com/office/drawing/2014/main" id="{48387CC0-060F-4F42-8E52-3C495D7FC6D4}"/>
              </a:ext>
            </a:extLst>
          </p:cNvPr>
          <p:cNvSpPr txBox="1"/>
          <p:nvPr/>
        </p:nvSpPr>
        <p:spPr>
          <a:xfrm>
            <a:off x="580508" y="455035"/>
            <a:ext cx="7982982" cy="2246769"/>
          </a:xfrm>
          <a:prstGeom prst="rect">
            <a:avLst/>
          </a:prstGeom>
          <a:noFill/>
        </p:spPr>
        <p:txBody>
          <a:bodyPr wrap="square">
            <a:spAutoFit/>
          </a:bodyPr>
          <a:lstStyle/>
          <a:p>
            <a:pPr marL="0" marR="0" algn="r">
              <a:spcBef>
                <a:spcPts val="0"/>
              </a:spcBef>
              <a:spcAft>
                <a:spcPts val="0"/>
              </a:spcAft>
            </a:pPr>
            <a:r>
              <a:rPr lang="en-US" sz="32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Josiah at 26</a:t>
            </a:r>
          </a:p>
          <a:p>
            <a:pPr marL="0" marR="0" algn="l">
              <a:spcBef>
                <a:spcPts val="0"/>
              </a:spcBef>
              <a:spcAft>
                <a:spcPts val="0"/>
              </a:spcAft>
            </a:pPr>
            <a:endParaRPr lang="en-US" sz="1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r>
              <a:rPr lang="en-US" sz="28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2 Chronicles 34:1</a:t>
            </a:r>
          </a:p>
          <a:p>
            <a:endParaRPr lang="en-US" sz="8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r>
              <a:rPr lang="en-US" sz="2800"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19</a:t>
            </a:r>
            <a:r>
              <a:rPr lang="en-US" sz="28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And when the king heard the words of the Law, he tore his clothes. </a:t>
            </a:r>
            <a:endParaRPr lang="en-US" sz="28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24380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1000"/>
                                        <p:tgtEl>
                                          <p:spTgt spid="5">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Effect transition="in" filter="fade">
                                      <p:cBhvr>
                                        <p:cTn id="13"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A8A2B4B-A419-4E82-9114-D3760F69D94B}"/>
              </a:ext>
            </a:extLst>
          </p:cNvPr>
          <p:cNvPicPr>
            <a:picLocks noChangeAspect="1"/>
          </p:cNvPicPr>
          <p:nvPr/>
        </p:nvPicPr>
        <p:blipFill rotWithShape="1">
          <a:blip r:embed="rId2">
            <a:extLst>
              <a:ext uri="{28A0092B-C50C-407E-A947-70E740481C1C}">
                <a14:useLocalDpi xmlns:a14="http://schemas.microsoft.com/office/drawing/2010/main" val="0"/>
              </a:ext>
            </a:extLst>
          </a:blip>
          <a:srcRect t="782" r="782"/>
          <a:stretch/>
        </p:blipFill>
        <p:spPr>
          <a:xfrm>
            <a:off x="-1" y="0"/>
            <a:ext cx="9144001" cy="6858000"/>
          </a:xfrm>
          <a:prstGeom prst="rect">
            <a:avLst/>
          </a:prstGeom>
        </p:spPr>
      </p:pic>
      <p:sp>
        <p:nvSpPr>
          <p:cNvPr id="5" name="TextBox 4">
            <a:extLst>
              <a:ext uri="{FF2B5EF4-FFF2-40B4-BE49-F238E27FC236}">
                <a16:creationId xmlns:a16="http://schemas.microsoft.com/office/drawing/2014/main" id="{48387CC0-060F-4F42-8E52-3C495D7FC6D4}"/>
              </a:ext>
            </a:extLst>
          </p:cNvPr>
          <p:cNvSpPr txBox="1"/>
          <p:nvPr/>
        </p:nvSpPr>
        <p:spPr>
          <a:xfrm>
            <a:off x="580508" y="455035"/>
            <a:ext cx="7982982" cy="5386090"/>
          </a:xfrm>
          <a:prstGeom prst="rect">
            <a:avLst/>
          </a:prstGeom>
          <a:noFill/>
        </p:spPr>
        <p:txBody>
          <a:bodyPr wrap="square">
            <a:spAutoFit/>
          </a:bodyPr>
          <a:lstStyle/>
          <a:p>
            <a:r>
              <a:rPr lang="en-US" sz="28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2 Chronicles 34:20-22</a:t>
            </a:r>
          </a:p>
          <a:p>
            <a:endParaRPr lang="en-US" sz="8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r>
              <a:rPr lang="en-US" sz="2800"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20</a:t>
            </a:r>
            <a:r>
              <a:rPr lang="en-US" sz="28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And the king commanded Hilkiah, </a:t>
            </a:r>
            <a:r>
              <a:rPr lang="en-US" sz="2800" dirty="0" err="1">
                <a:solidFill>
                  <a:schemeClr val="bg1"/>
                </a:solidFill>
                <a:latin typeface="Arial Narrow" panose="020B0606020202030204" pitchFamily="34" charset="0"/>
                <a:ea typeface="Calibri" panose="020F0502020204030204" pitchFamily="34" charset="0"/>
                <a:cs typeface="Times New Roman" panose="02020603050405020304" pitchFamily="18" charset="0"/>
              </a:rPr>
              <a:t>Ahikam</a:t>
            </a:r>
            <a:r>
              <a:rPr lang="en-US" sz="28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the son of </a:t>
            </a:r>
            <a:r>
              <a:rPr lang="en-US" sz="2800" dirty="0" err="1">
                <a:solidFill>
                  <a:schemeClr val="bg1"/>
                </a:solidFill>
                <a:latin typeface="Arial Narrow" panose="020B0606020202030204" pitchFamily="34" charset="0"/>
                <a:ea typeface="Calibri" panose="020F0502020204030204" pitchFamily="34" charset="0"/>
                <a:cs typeface="Times New Roman" panose="02020603050405020304" pitchFamily="18" charset="0"/>
              </a:rPr>
              <a:t>Shaphan</a:t>
            </a:r>
            <a:r>
              <a:rPr lang="en-US" sz="28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Abdon the son of Micah, </a:t>
            </a:r>
            <a:r>
              <a:rPr lang="en-US" sz="2800" dirty="0" err="1">
                <a:solidFill>
                  <a:schemeClr val="bg1"/>
                </a:solidFill>
                <a:latin typeface="Arial Narrow" panose="020B0606020202030204" pitchFamily="34" charset="0"/>
                <a:ea typeface="Calibri" panose="020F0502020204030204" pitchFamily="34" charset="0"/>
                <a:cs typeface="Times New Roman" panose="02020603050405020304" pitchFamily="18" charset="0"/>
              </a:rPr>
              <a:t>Shaphan</a:t>
            </a:r>
            <a:r>
              <a:rPr lang="en-US" sz="28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the secretary, and </a:t>
            </a:r>
            <a:r>
              <a:rPr lang="en-US" sz="2800" dirty="0" err="1">
                <a:solidFill>
                  <a:schemeClr val="bg1"/>
                </a:solidFill>
                <a:latin typeface="Arial Narrow" panose="020B0606020202030204" pitchFamily="34" charset="0"/>
                <a:ea typeface="Calibri" panose="020F0502020204030204" pitchFamily="34" charset="0"/>
                <a:cs typeface="Times New Roman" panose="02020603050405020304" pitchFamily="18" charset="0"/>
              </a:rPr>
              <a:t>Asaiah</a:t>
            </a:r>
            <a:r>
              <a:rPr lang="en-US" sz="28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the king's servant, saying, </a:t>
            </a:r>
            <a:r>
              <a:rPr lang="en-US" sz="2800"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21</a:t>
            </a:r>
            <a:r>
              <a:rPr lang="en-US" sz="28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“Go, inquire of the Lord for me and for those who are left in Israel and in Judah, concerning the words of the book that has been found. For great is the wrath of the Lord that is poured out on us, because our fathers have not kept the word of the Lord, to do according to all that is written in this book.”</a:t>
            </a:r>
          </a:p>
          <a:p>
            <a:r>
              <a:rPr lang="en-US" sz="28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a:t>
            </a:r>
            <a:r>
              <a:rPr lang="en-US" sz="2800"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22</a:t>
            </a:r>
            <a:r>
              <a:rPr lang="en-US" sz="28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So Hilkiah and those whom the king had </a:t>
            </a:r>
          </a:p>
          <a:p>
            <a:r>
              <a:rPr lang="en-US" sz="28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sent went to Huldah the prophetess…</a:t>
            </a:r>
          </a:p>
          <a:p>
            <a:endParaRPr lang="en-US" sz="28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8592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1000"/>
                                        <p:tgtEl>
                                          <p:spTgt spid="5">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Effect transition="in" filter="fade">
                                      <p:cBhvr>
                                        <p:cTn id="13" dur="1000"/>
                                        <p:tgtEl>
                                          <p:spTgt spid="5">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4" end="4"/>
                                            </p:txEl>
                                          </p:spTgt>
                                        </p:tgtEl>
                                        <p:attrNameLst>
                                          <p:attrName>style.visibility</p:attrName>
                                        </p:attrNameLst>
                                      </p:cBhvr>
                                      <p:to>
                                        <p:strVal val="visible"/>
                                      </p:to>
                                    </p:set>
                                    <p:animEffect transition="in" filter="fade">
                                      <p:cBhvr>
                                        <p:cTn id="16"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A8A2B4B-A419-4E82-9114-D3760F69D94B}"/>
              </a:ext>
            </a:extLst>
          </p:cNvPr>
          <p:cNvPicPr>
            <a:picLocks noChangeAspect="1"/>
          </p:cNvPicPr>
          <p:nvPr/>
        </p:nvPicPr>
        <p:blipFill rotWithShape="1">
          <a:blip r:embed="rId2">
            <a:extLst>
              <a:ext uri="{28A0092B-C50C-407E-A947-70E740481C1C}">
                <a14:useLocalDpi xmlns:a14="http://schemas.microsoft.com/office/drawing/2010/main" val="0"/>
              </a:ext>
            </a:extLst>
          </a:blip>
          <a:srcRect t="782" r="782"/>
          <a:stretch/>
        </p:blipFill>
        <p:spPr>
          <a:xfrm>
            <a:off x="-1" y="0"/>
            <a:ext cx="9144001" cy="6858000"/>
          </a:xfrm>
          <a:prstGeom prst="rect">
            <a:avLst/>
          </a:prstGeom>
        </p:spPr>
      </p:pic>
      <p:sp>
        <p:nvSpPr>
          <p:cNvPr id="5" name="TextBox 4">
            <a:extLst>
              <a:ext uri="{FF2B5EF4-FFF2-40B4-BE49-F238E27FC236}">
                <a16:creationId xmlns:a16="http://schemas.microsoft.com/office/drawing/2014/main" id="{48387CC0-060F-4F42-8E52-3C495D7FC6D4}"/>
              </a:ext>
            </a:extLst>
          </p:cNvPr>
          <p:cNvSpPr txBox="1"/>
          <p:nvPr/>
        </p:nvSpPr>
        <p:spPr>
          <a:xfrm>
            <a:off x="580508" y="455035"/>
            <a:ext cx="7982982" cy="4524315"/>
          </a:xfrm>
          <a:prstGeom prst="rect">
            <a:avLst/>
          </a:prstGeom>
          <a:noFill/>
        </p:spPr>
        <p:txBody>
          <a:bodyPr wrap="square">
            <a:spAutoFit/>
          </a:bodyPr>
          <a:lstStyle/>
          <a:p>
            <a:r>
              <a:rPr lang="en-US" sz="28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2 Chronicles 34:23-28</a:t>
            </a:r>
          </a:p>
          <a:p>
            <a:endParaRPr lang="en-US" sz="8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r>
              <a:rPr lang="en-US" sz="2800"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23</a:t>
            </a:r>
            <a:r>
              <a:rPr lang="en-US" sz="28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And she said to them, “Thus says the Lord, the God of Israel: ‘Tell the man who sent you to me, </a:t>
            </a:r>
            <a:r>
              <a:rPr lang="en-US" sz="2800"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24</a:t>
            </a:r>
            <a:r>
              <a:rPr lang="en-US" sz="28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Thus says the Lord, Behold, I will bring disaster upon this place and upon its inhabitants, all the curses that are written in the book that was read before the king of Judah. </a:t>
            </a:r>
            <a:r>
              <a:rPr lang="en-US" sz="2800"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25</a:t>
            </a:r>
            <a:r>
              <a:rPr lang="en-US" sz="28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Because they have forsaken me and have made offerings to other gods, that they might provoke me to anger with all the works of their hands, therefore my wrath will be poured out on               this place and will not be quenched. </a:t>
            </a:r>
            <a:endParaRPr lang="en-US" sz="28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4299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allAtOnce"/>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210</TotalTime>
  <Words>963</Words>
  <Application>Microsoft Office PowerPoint</Application>
  <PresentationFormat>On-screen Show (4:3)</PresentationFormat>
  <Paragraphs>72</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Arial Narrow</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6</cp:revision>
  <dcterms:created xsi:type="dcterms:W3CDTF">2020-08-01T14:02:03Z</dcterms:created>
  <dcterms:modified xsi:type="dcterms:W3CDTF">2020-08-02T13:51:24Z</dcterms:modified>
</cp:coreProperties>
</file>