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54"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7999" cy="10286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5188" y="514811"/>
            <a:ext cx="17397623" cy="5690235"/>
          </a:xfrm>
          <a:prstGeom prst="rect">
            <a:avLst/>
          </a:prstGeom>
        </p:spPr>
        <p:txBody>
          <a:bodyPr wrap="square" lIns="0" tIns="0" rIns="0" bIns="0">
            <a:spAutoFit/>
          </a:bodyPr>
          <a:lstStyle>
            <a:lvl1pPr>
              <a:defRPr sz="6400" b="0" i="0">
                <a:solidFill>
                  <a:schemeClr val="bg1"/>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7/19/2020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7999"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00546" y="1966548"/>
            <a:ext cx="14198600" cy="2503170"/>
          </a:xfrm>
          <a:prstGeom prst="rect">
            <a:avLst/>
          </a:prstGeom>
        </p:spPr>
        <p:txBody>
          <a:bodyPr vert="horz" wrap="square" lIns="0" tIns="0" rIns="0" bIns="0" rtlCol="0">
            <a:spAutoFit/>
          </a:bodyPr>
          <a:lstStyle/>
          <a:p>
            <a:pPr marL="12700">
              <a:lnSpc>
                <a:spcPct val="100000"/>
              </a:lnSpc>
            </a:pPr>
            <a:r>
              <a:rPr sz="12000" b="1" spc="80" dirty="0">
                <a:latin typeface="Cambria"/>
                <a:cs typeface="Cambria"/>
              </a:rPr>
              <a:t>Reading </a:t>
            </a:r>
            <a:r>
              <a:rPr sz="12000" b="1" spc="-270" dirty="0">
                <a:latin typeface="Cambria"/>
                <a:cs typeface="Cambria"/>
              </a:rPr>
              <a:t>God's</a:t>
            </a:r>
            <a:r>
              <a:rPr sz="12000" b="1" spc="950" dirty="0">
                <a:latin typeface="Cambria"/>
                <a:cs typeface="Cambria"/>
              </a:rPr>
              <a:t> </a:t>
            </a:r>
            <a:r>
              <a:rPr sz="12000" b="1" spc="-135" dirty="0">
                <a:latin typeface="Cambria"/>
                <a:cs typeface="Cambria"/>
              </a:rPr>
              <a:t>Word</a:t>
            </a:r>
            <a:endParaRPr sz="12000">
              <a:latin typeface="Cambria"/>
              <a:cs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188" y="264806"/>
            <a:ext cx="17393920" cy="8116570"/>
          </a:xfrm>
          <a:prstGeom prst="rect">
            <a:avLst/>
          </a:prstGeom>
        </p:spPr>
        <p:txBody>
          <a:bodyPr vert="horz" wrap="square" lIns="0" tIns="0" rIns="0" bIns="0" rtlCol="0">
            <a:spAutoFit/>
          </a:bodyPr>
          <a:lstStyle/>
          <a:p>
            <a:pPr marL="12700" marR="5080" algn="just">
              <a:lnSpc>
                <a:spcPct val="115500"/>
              </a:lnSpc>
            </a:pPr>
            <a:r>
              <a:rPr sz="4600" spc="-5" dirty="0">
                <a:solidFill>
                  <a:srgbClr val="FFFFFF"/>
                </a:solidFill>
                <a:latin typeface="Arial"/>
                <a:cs typeface="Arial"/>
              </a:rPr>
              <a:t>"Now </a:t>
            </a:r>
            <a:r>
              <a:rPr sz="4600" dirty="0">
                <a:solidFill>
                  <a:srgbClr val="FFFFFF"/>
                </a:solidFill>
                <a:latin typeface="Arial"/>
                <a:cs typeface="Arial"/>
              </a:rPr>
              <a:t>it shall </a:t>
            </a:r>
            <a:r>
              <a:rPr sz="4600" spc="-5" dirty="0">
                <a:solidFill>
                  <a:srgbClr val="FFFFFF"/>
                </a:solidFill>
                <a:latin typeface="Arial"/>
                <a:cs typeface="Arial"/>
              </a:rPr>
              <a:t>come </a:t>
            </a:r>
            <a:r>
              <a:rPr sz="4600" dirty="0">
                <a:solidFill>
                  <a:srgbClr val="FFFFFF"/>
                </a:solidFill>
                <a:latin typeface="Arial"/>
                <a:cs typeface="Arial"/>
              </a:rPr>
              <a:t>about </a:t>
            </a:r>
            <a:r>
              <a:rPr sz="4600" spc="-5" dirty="0">
                <a:solidFill>
                  <a:srgbClr val="FFFFFF"/>
                </a:solidFill>
                <a:latin typeface="Arial"/>
                <a:cs typeface="Arial"/>
              </a:rPr>
              <a:t>when </a:t>
            </a:r>
            <a:r>
              <a:rPr sz="4600" dirty="0">
                <a:solidFill>
                  <a:srgbClr val="FFFFFF"/>
                </a:solidFill>
                <a:latin typeface="Arial"/>
                <a:cs typeface="Arial"/>
              </a:rPr>
              <a:t>he sits on the throne of his  </a:t>
            </a:r>
            <a:r>
              <a:rPr sz="4600" spc="-5" dirty="0">
                <a:solidFill>
                  <a:srgbClr val="FFFFFF"/>
                </a:solidFill>
                <a:latin typeface="Arial"/>
                <a:cs typeface="Arial"/>
              </a:rPr>
              <a:t>kingdom, </a:t>
            </a:r>
            <a:r>
              <a:rPr sz="4600" dirty="0">
                <a:solidFill>
                  <a:srgbClr val="FFFFFF"/>
                </a:solidFill>
                <a:latin typeface="Arial"/>
                <a:cs typeface="Arial"/>
              </a:rPr>
              <a:t>he shall write for </a:t>
            </a:r>
            <a:r>
              <a:rPr sz="4600" spc="-5" dirty="0">
                <a:solidFill>
                  <a:srgbClr val="FFFFFF"/>
                </a:solidFill>
                <a:latin typeface="Arial"/>
                <a:cs typeface="Arial"/>
              </a:rPr>
              <a:t>himself </a:t>
            </a:r>
            <a:r>
              <a:rPr sz="4600" dirty="0">
                <a:solidFill>
                  <a:srgbClr val="FFFFFF"/>
                </a:solidFill>
                <a:latin typeface="Arial"/>
                <a:cs typeface="Arial"/>
              </a:rPr>
              <a:t>a copy of this law on a scroll in  the presence of the Levitical priests. "It shall be </a:t>
            </a:r>
            <a:r>
              <a:rPr sz="4600" spc="-5" dirty="0">
                <a:solidFill>
                  <a:srgbClr val="FFFFFF"/>
                </a:solidFill>
                <a:latin typeface="Arial"/>
                <a:cs typeface="Arial"/>
              </a:rPr>
              <a:t>with </a:t>
            </a:r>
            <a:r>
              <a:rPr sz="4600" dirty="0">
                <a:solidFill>
                  <a:srgbClr val="FFFFFF"/>
                </a:solidFill>
                <a:latin typeface="Arial"/>
                <a:cs typeface="Arial"/>
              </a:rPr>
              <a:t>him and he  shall read it all the days of his life, that he </a:t>
            </a:r>
            <a:r>
              <a:rPr sz="4600" spc="-5" dirty="0">
                <a:solidFill>
                  <a:srgbClr val="FFFFFF"/>
                </a:solidFill>
                <a:latin typeface="Arial"/>
                <a:cs typeface="Arial"/>
              </a:rPr>
              <a:t>may </a:t>
            </a:r>
            <a:r>
              <a:rPr sz="4600" dirty="0">
                <a:solidFill>
                  <a:srgbClr val="FFFFFF"/>
                </a:solidFill>
                <a:latin typeface="Arial"/>
                <a:cs typeface="Arial"/>
              </a:rPr>
              <a:t>learn to fear the  </a:t>
            </a:r>
            <a:r>
              <a:rPr sz="4600" spc="-5" dirty="0">
                <a:solidFill>
                  <a:srgbClr val="FFFFFF"/>
                </a:solidFill>
                <a:latin typeface="Arial"/>
                <a:cs typeface="Arial"/>
              </a:rPr>
              <a:t>LORD </a:t>
            </a:r>
            <a:r>
              <a:rPr sz="4600" dirty="0">
                <a:solidFill>
                  <a:srgbClr val="FFFFFF"/>
                </a:solidFill>
                <a:latin typeface="Arial"/>
                <a:cs typeface="Arial"/>
              </a:rPr>
              <a:t>his </a:t>
            </a:r>
            <a:r>
              <a:rPr sz="4600" spc="-5" dirty="0">
                <a:solidFill>
                  <a:srgbClr val="FFFFFF"/>
                </a:solidFill>
                <a:latin typeface="Arial"/>
                <a:cs typeface="Arial"/>
              </a:rPr>
              <a:t>God, </a:t>
            </a:r>
            <a:r>
              <a:rPr sz="4600" dirty="0">
                <a:solidFill>
                  <a:srgbClr val="FFFFFF"/>
                </a:solidFill>
                <a:latin typeface="Arial"/>
                <a:cs typeface="Arial"/>
              </a:rPr>
              <a:t>by carefully observing all the </a:t>
            </a:r>
            <a:r>
              <a:rPr sz="4600" spc="-5" dirty="0">
                <a:solidFill>
                  <a:srgbClr val="FFFFFF"/>
                </a:solidFill>
                <a:latin typeface="Arial"/>
                <a:cs typeface="Arial"/>
              </a:rPr>
              <a:t>words </a:t>
            </a:r>
            <a:r>
              <a:rPr sz="4600" dirty="0">
                <a:solidFill>
                  <a:srgbClr val="FFFFFF"/>
                </a:solidFill>
                <a:latin typeface="Arial"/>
                <a:cs typeface="Arial"/>
              </a:rPr>
              <a:t>of this law and  these statutes, that his heart </a:t>
            </a:r>
            <a:r>
              <a:rPr sz="4600" spc="-5" dirty="0">
                <a:solidFill>
                  <a:srgbClr val="FFFFFF"/>
                </a:solidFill>
                <a:latin typeface="Arial"/>
                <a:cs typeface="Arial"/>
              </a:rPr>
              <a:t>may </a:t>
            </a:r>
            <a:r>
              <a:rPr sz="4600" dirty="0">
                <a:solidFill>
                  <a:srgbClr val="FFFFFF"/>
                </a:solidFill>
                <a:latin typeface="Arial"/>
                <a:cs typeface="Arial"/>
              </a:rPr>
              <a:t>not be lifted up above his  </a:t>
            </a:r>
            <a:r>
              <a:rPr sz="4600" spc="-5" dirty="0">
                <a:solidFill>
                  <a:srgbClr val="FFFFFF"/>
                </a:solidFill>
                <a:latin typeface="Arial"/>
                <a:cs typeface="Arial"/>
              </a:rPr>
              <a:t>countrymen </a:t>
            </a:r>
            <a:r>
              <a:rPr sz="4600" dirty="0">
                <a:solidFill>
                  <a:srgbClr val="FFFFFF"/>
                </a:solidFill>
                <a:latin typeface="Arial"/>
                <a:cs typeface="Arial"/>
              </a:rPr>
              <a:t>and that he </a:t>
            </a:r>
            <a:r>
              <a:rPr sz="4600" spc="-5" dirty="0">
                <a:solidFill>
                  <a:srgbClr val="FFFFFF"/>
                </a:solidFill>
                <a:latin typeface="Arial"/>
                <a:cs typeface="Arial"/>
              </a:rPr>
              <a:t>may </a:t>
            </a:r>
            <a:r>
              <a:rPr sz="4600" dirty="0">
                <a:solidFill>
                  <a:srgbClr val="FFFFFF"/>
                </a:solidFill>
                <a:latin typeface="Arial"/>
                <a:cs typeface="Arial"/>
              </a:rPr>
              <a:t>not turn aside from the  </a:t>
            </a:r>
            <a:r>
              <a:rPr sz="4600" spc="-5" dirty="0">
                <a:solidFill>
                  <a:srgbClr val="FFFFFF"/>
                </a:solidFill>
                <a:latin typeface="Arial"/>
                <a:cs typeface="Arial"/>
              </a:rPr>
              <a:t>commandment, </a:t>
            </a:r>
            <a:r>
              <a:rPr sz="4600" dirty="0">
                <a:solidFill>
                  <a:srgbClr val="FFFFFF"/>
                </a:solidFill>
                <a:latin typeface="Arial"/>
                <a:cs typeface="Arial"/>
              </a:rPr>
              <a:t>to the right or the left, so that he and his sons </a:t>
            </a:r>
            <a:r>
              <a:rPr sz="4600" spc="-5" dirty="0">
                <a:solidFill>
                  <a:srgbClr val="FFFFFF"/>
                </a:solidFill>
                <a:latin typeface="Arial"/>
                <a:cs typeface="Arial"/>
              </a:rPr>
              <a:t>may  </a:t>
            </a:r>
            <a:r>
              <a:rPr sz="4600" dirty="0">
                <a:solidFill>
                  <a:srgbClr val="FFFFFF"/>
                </a:solidFill>
                <a:latin typeface="Arial"/>
                <a:cs typeface="Arial"/>
              </a:rPr>
              <a:t>continue long inhis kingdom in the </a:t>
            </a:r>
            <a:r>
              <a:rPr sz="4600" spc="-5" dirty="0">
                <a:solidFill>
                  <a:srgbClr val="FFFFFF"/>
                </a:solidFill>
                <a:latin typeface="Arial"/>
                <a:cs typeface="Arial"/>
              </a:rPr>
              <a:t>midst </a:t>
            </a:r>
            <a:r>
              <a:rPr sz="4600" dirty="0">
                <a:solidFill>
                  <a:srgbClr val="FFFFFF"/>
                </a:solidFill>
                <a:latin typeface="Arial"/>
                <a:cs typeface="Arial"/>
              </a:rPr>
              <a:t>of Israel. </a:t>
            </a:r>
            <a:r>
              <a:rPr sz="4600" spc="-5" dirty="0">
                <a:solidFill>
                  <a:srgbClr val="FFFFFF"/>
                </a:solidFill>
                <a:latin typeface="Arial"/>
                <a:cs typeface="Arial"/>
              </a:rPr>
              <a:t>(Deuteronomy  </a:t>
            </a:r>
            <a:r>
              <a:rPr sz="4600" dirty="0">
                <a:solidFill>
                  <a:srgbClr val="FFFFFF"/>
                </a:solidFill>
                <a:latin typeface="Arial"/>
                <a:cs typeface="Arial"/>
              </a:rPr>
              <a:t>17:18-20)</a:t>
            </a:r>
            <a:endParaRPr sz="4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188" y="560950"/>
            <a:ext cx="17397095" cy="6802120"/>
          </a:xfrm>
          <a:prstGeom prst="rect">
            <a:avLst/>
          </a:prstGeom>
        </p:spPr>
        <p:txBody>
          <a:bodyPr vert="horz" wrap="square" lIns="0" tIns="0" rIns="0" bIns="0" rtlCol="0">
            <a:spAutoFit/>
          </a:bodyPr>
          <a:lstStyle/>
          <a:p>
            <a:pPr marL="12700" marR="5080" algn="just">
              <a:lnSpc>
                <a:spcPct val="115900"/>
              </a:lnSpc>
            </a:pPr>
            <a:r>
              <a:rPr sz="4800" dirty="0">
                <a:solidFill>
                  <a:srgbClr val="FFFFFF"/>
                </a:solidFill>
                <a:latin typeface="Arial"/>
                <a:cs typeface="Arial"/>
              </a:rPr>
              <a:t>Only be strong and very courageous; be careful to do according  to all the law which Moses My servant commanded you; do not  turn from it to the right or to the left, so that you may have  success wherever you go. This book of the law shall not depart  from your mouth, but you shall meditate on it day and night, so  that you may be careful to do according to all that is written in it;  for then you will make your way prosperous, and then you will  have success. (Joshua</a:t>
            </a:r>
            <a:r>
              <a:rPr sz="4800" spc="-100" dirty="0">
                <a:solidFill>
                  <a:srgbClr val="FFFFFF"/>
                </a:solidFill>
                <a:latin typeface="Arial"/>
                <a:cs typeface="Arial"/>
              </a:rPr>
              <a:t> </a:t>
            </a:r>
            <a:r>
              <a:rPr sz="4800" dirty="0">
                <a:solidFill>
                  <a:srgbClr val="FFFFFF"/>
                </a:solidFill>
                <a:latin typeface="Arial"/>
                <a:cs typeface="Arial"/>
              </a:rPr>
              <a:t>1:7-8)</a:t>
            </a:r>
            <a:endParaRPr sz="4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188" y="560948"/>
            <a:ext cx="17395190" cy="7649845"/>
          </a:xfrm>
          <a:prstGeom prst="rect">
            <a:avLst/>
          </a:prstGeom>
        </p:spPr>
        <p:txBody>
          <a:bodyPr vert="horz" wrap="square" lIns="0" tIns="0" rIns="0" bIns="0" rtlCol="0">
            <a:spAutoFit/>
          </a:bodyPr>
          <a:lstStyle/>
          <a:p>
            <a:pPr marL="12700" marR="5080" algn="just">
              <a:lnSpc>
                <a:spcPct val="115900"/>
              </a:lnSpc>
            </a:pPr>
            <a:r>
              <a:rPr sz="4800" dirty="0">
                <a:solidFill>
                  <a:srgbClr val="FFFFFF"/>
                </a:solidFill>
                <a:latin typeface="Arial"/>
                <a:cs typeface="Arial"/>
              </a:rPr>
              <a:t>Then Moses commanded them, saying, "At the end of every  seven years, at the time of the year of remission of debts, at the  Feast of Booths, when all Israel comes to appear before the  LORD your God at the place which He will choose, you shall  read this law in front of all Israel in their hearing. "Assemble the  people, the men and the women and children and the alien who  is in your town, so that they may hear and learn and fear the  LORD your God, and be careful to observe all the words of this  law. (Deuteronomy</a:t>
            </a:r>
            <a:r>
              <a:rPr sz="4800" spc="-100" dirty="0">
                <a:solidFill>
                  <a:srgbClr val="FFFFFF"/>
                </a:solidFill>
                <a:latin typeface="Arial"/>
                <a:cs typeface="Arial"/>
              </a:rPr>
              <a:t> </a:t>
            </a:r>
            <a:r>
              <a:rPr sz="4800" dirty="0">
                <a:solidFill>
                  <a:srgbClr val="FFFFFF"/>
                </a:solidFill>
                <a:latin typeface="Arial"/>
                <a:cs typeface="Arial"/>
              </a:rPr>
              <a:t>31:10-12)</a:t>
            </a:r>
            <a:endParaRPr sz="4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5188" y="514811"/>
            <a:ext cx="17396460" cy="5690235"/>
          </a:xfrm>
          <a:prstGeom prst="rect">
            <a:avLst/>
          </a:prstGeom>
        </p:spPr>
        <p:txBody>
          <a:bodyPr vert="horz" wrap="square" lIns="0" tIns="0" rIns="0" bIns="0" rtlCol="0">
            <a:spAutoFit/>
          </a:bodyPr>
          <a:lstStyle/>
          <a:p>
            <a:pPr marL="12700" marR="5080" algn="just">
              <a:lnSpc>
                <a:spcPct val="116199"/>
              </a:lnSpc>
            </a:pPr>
            <a:r>
              <a:rPr spc="-5" dirty="0"/>
              <a:t>My </a:t>
            </a:r>
            <a:r>
              <a:rPr dirty="0"/>
              <a:t>people are destroyed for lack of </a:t>
            </a:r>
            <a:r>
              <a:rPr spc="-5" dirty="0"/>
              <a:t>knowledge.  </a:t>
            </a:r>
            <a:r>
              <a:rPr dirty="0"/>
              <a:t>Because you have rejected </a:t>
            </a:r>
            <a:r>
              <a:rPr spc="-5" dirty="0"/>
              <a:t>knowledge, </a:t>
            </a:r>
            <a:r>
              <a:rPr dirty="0"/>
              <a:t>I also  </a:t>
            </a:r>
            <a:r>
              <a:rPr spc="-5" dirty="0"/>
              <a:t>will </a:t>
            </a:r>
            <a:r>
              <a:rPr dirty="0"/>
              <a:t>reject you from being </a:t>
            </a:r>
            <a:r>
              <a:rPr spc="-5" dirty="0"/>
              <a:t>My </a:t>
            </a:r>
            <a:r>
              <a:rPr dirty="0"/>
              <a:t>priest. Since you  have forgotten the law of your </a:t>
            </a:r>
            <a:r>
              <a:rPr spc="-5" dirty="0"/>
              <a:t>God, </a:t>
            </a:r>
            <a:r>
              <a:rPr dirty="0"/>
              <a:t>I also </a:t>
            </a:r>
            <a:r>
              <a:rPr spc="-5" dirty="0"/>
              <a:t>will  </a:t>
            </a:r>
            <a:r>
              <a:rPr dirty="0"/>
              <a:t>forget your children.  </a:t>
            </a:r>
            <a:r>
              <a:rPr spc="-5" dirty="0"/>
              <a:t>(Hosea</a:t>
            </a:r>
            <a:r>
              <a:rPr spc="-85" dirty="0"/>
              <a:t> </a:t>
            </a:r>
            <a:r>
              <a:rPr dirty="0"/>
              <a:t>4:6)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188" y="542397"/>
            <a:ext cx="17395190" cy="5965190"/>
          </a:xfrm>
          <a:prstGeom prst="rect">
            <a:avLst/>
          </a:prstGeom>
        </p:spPr>
        <p:txBody>
          <a:bodyPr vert="horz" wrap="square" lIns="0" tIns="0" rIns="0" bIns="0" rtlCol="0">
            <a:spAutoFit/>
          </a:bodyPr>
          <a:lstStyle/>
          <a:p>
            <a:pPr marL="12700" marR="5080" algn="just">
              <a:lnSpc>
                <a:spcPct val="116100"/>
              </a:lnSpc>
            </a:pPr>
            <a:r>
              <a:rPr sz="5600" spc="-5" dirty="0">
                <a:solidFill>
                  <a:srgbClr val="FFFFFF"/>
                </a:solidFill>
                <a:latin typeface="Arial"/>
                <a:cs typeface="Arial"/>
              </a:rPr>
              <a:t>"How can you say, 'We are wise, And the law of the </a:t>
            </a:r>
            <a:r>
              <a:rPr sz="5600" spc="1545" dirty="0">
                <a:solidFill>
                  <a:srgbClr val="FFFFFF"/>
                </a:solidFill>
                <a:latin typeface="Arial"/>
                <a:cs typeface="Arial"/>
              </a:rPr>
              <a:t> </a:t>
            </a:r>
            <a:r>
              <a:rPr sz="5600" spc="-5" dirty="0">
                <a:solidFill>
                  <a:srgbClr val="FFFFFF"/>
                </a:solidFill>
                <a:latin typeface="Arial"/>
                <a:cs typeface="Arial"/>
              </a:rPr>
              <a:t>LORD </a:t>
            </a:r>
            <a:r>
              <a:rPr sz="5600" dirty="0">
                <a:solidFill>
                  <a:srgbClr val="FFFFFF"/>
                </a:solidFill>
                <a:latin typeface="Arial"/>
                <a:cs typeface="Arial"/>
              </a:rPr>
              <a:t>is </a:t>
            </a:r>
            <a:r>
              <a:rPr sz="5600" spc="-5" dirty="0">
                <a:solidFill>
                  <a:srgbClr val="FFFFFF"/>
                </a:solidFill>
                <a:latin typeface="Arial"/>
                <a:cs typeface="Arial"/>
              </a:rPr>
              <a:t>with us'? But behold, the lying pen of the  scribes Has made </a:t>
            </a:r>
            <a:r>
              <a:rPr sz="5600" dirty="0">
                <a:solidFill>
                  <a:srgbClr val="FFFFFF"/>
                </a:solidFill>
                <a:latin typeface="Arial"/>
                <a:cs typeface="Arial"/>
              </a:rPr>
              <a:t>it </a:t>
            </a:r>
            <a:r>
              <a:rPr sz="5600" spc="-5" dirty="0">
                <a:solidFill>
                  <a:srgbClr val="FFFFFF"/>
                </a:solidFill>
                <a:latin typeface="Arial"/>
                <a:cs typeface="Arial"/>
              </a:rPr>
              <a:t>into </a:t>
            </a:r>
            <a:r>
              <a:rPr sz="5600" dirty="0">
                <a:solidFill>
                  <a:srgbClr val="FFFFFF"/>
                </a:solidFill>
                <a:latin typeface="Arial"/>
                <a:cs typeface="Arial"/>
              </a:rPr>
              <a:t>a </a:t>
            </a:r>
            <a:r>
              <a:rPr sz="5600" spc="-5" dirty="0">
                <a:solidFill>
                  <a:srgbClr val="FFFFFF"/>
                </a:solidFill>
                <a:latin typeface="Arial"/>
                <a:cs typeface="Arial"/>
              </a:rPr>
              <a:t>lie. "The wise men are put </a:t>
            </a:r>
            <a:r>
              <a:rPr sz="5600" dirty="0">
                <a:solidFill>
                  <a:srgbClr val="FFFFFF"/>
                </a:solidFill>
                <a:latin typeface="Arial"/>
                <a:cs typeface="Arial"/>
              </a:rPr>
              <a:t>to  </a:t>
            </a:r>
            <a:r>
              <a:rPr sz="5600" spc="-5" dirty="0">
                <a:solidFill>
                  <a:srgbClr val="FFFFFF"/>
                </a:solidFill>
                <a:latin typeface="Arial"/>
                <a:cs typeface="Arial"/>
              </a:rPr>
              <a:t>shame, They are dismayed and caught; Behold, they  have rejected the word of the LORD, And what kind of  wisdom do they have? (Jeremiah</a:t>
            </a:r>
            <a:r>
              <a:rPr sz="5600" spc="-40" dirty="0">
                <a:solidFill>
                  <a:srgbClr val="FFFFFF"/>
                </a:solidFill>
                <a:latin typeface="Arial"/>
                <a:cs typeface="Arial"/>
              </a:rPr>
              <a:t> </a:t>
            </a:r>
            <a:r>
              <a:rPr sz="5600" spc="-5" dirty="0">
                <a:solidFill>
                  <a:srgbClr val="FFFFFF"/>
                </a:solidFill>
                <a:latin typeface="Arial"/>
                <a:cs typeface="Arial"/>
              </a:rPr>
              <a:t>8:8-9)</a:t>
            </a:r>
            <a:endParaRPr sz="56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188" y="347011"/>
            <a:ext cx="17397095" cy="8248650"/>
          </a:xfrm>
          <a:prstGeom prst="rect">
            <a:avLst/>
          </a:prstGeom>
        </p:spPr>
        <p:txBody>
          <a:bodyPr vert="horz" wrap="square" lIns="0" tIns="0" rIns="0" bIns="0" rtlCol="0">
            <a:spAutoFit/>
          </a:bodyPr>
          <a:lstStyle/>
          <a:p>
            <a:pPr marL="12700" marR="5080" algn="just">
              <a:lnSpc>
                <a:spcPct val="115399"/>
              </a:lnSpc>
            </a:pPr>
            <a:r>
              <a:rPr sz="3900" dirty="0">
                <a:solidFill>
                  <a:srgbClr val="FFFFFF"/>
                </a:solidFill>
                <a:latin typeface="Arial"/>
                <a:cs typeface="Arial"/>
              </a:rPr>
              <a:t>"Behold, days are coming," declares the LORD, "when I will make a new  covenant with the house of Israel and with the house of Judah, not like the  covenant which I made with their fathers in the day I took them by the hand to  bring them out of the land of Egypt, My covenant which they broke, although I  was a husband to them," declares the LORD. "But this is the covenant which I  will make with the house of Israel after those days," declares the LORD, "I will  put My law within them and on their heart I will write it; and I will be their God,  and they shall be My people. "They will not teach again, each man his neighbor  and each man his brother, saying, 'Know the LORD,' for they will all know Me,  from the least of them to the greatest of them," declares the LORD, "for I will  forgive their iniquity, and their sin I will remember no more." (Jeremiah 31:31-  34)</a:t>
            </a:r>
            <a:endParaRPr sz="39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674</Words>
  <Application>Microsoft Office PowerPoint</Application>
  <PresentationFormat>Custom</PresentationFormat>
  <Paragraphs>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Office Theme</vt:lpstr>
      <vt:lpstr>Reading God's Word</vt:lpstr>
      <vt:lpstr>PowerPoint Presentation</vt:lpstr>
      <vt:lpstr>PowerPoint Presentation</vt:lpstr>
      <vt:lpstr>PowerPoint Presentation</vt:lpstr>
      <vt:lpstr>My people are destroyed for lack of knowledge.  Because you have rejected knowledge, I also  will reject you from being My priest. Since you  have forgotten the law of your God, I also will  forget your children.  (Hosea 4:6)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God's Word</dc:title>
  <dc:creator>John S Latham</dc:creator>
  <cp:keywords>DAECcnM-OGk,BADd4JMeou8</cp:keywords>
  <cp:lastModifiedBy>Robert Brown</cp:lastModifiedBy>
  <cp:revision>1</cp:revision>
  <dcterms:created xsi:type="dcterms:W3CDTF">2020-07-19T15:48:36Z</dcterms:created>
  <dcterms:modified xsi:type="dcterms:W3CDTF">2020-07-19T19:49:15Z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2020-07-19T00:00:00Z</vt:filetime>
  </property>
  <property fmtid="{D5CDD505-2E9C-101B-9397-08002B2CF9AE}" pid="3" name="Creator">
    <vt:lpwstr>Canva</vt:lpwstr>
  </property>
  <property fmtid="{D5CDD505-2E9C-101B-9397-08002B2CF9AE}" pid="4" name="LastSaved">
    <vt:filetime>2020-07-19T00:00:00Z</vt:filetime>
  </property>
</Properties>
</file>