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7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2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0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0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0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3E77-D22D-42F3-B395-6B016C45C69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0AB9-273C-47E2-9C33-5A9611364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FAF97-E58A-46AA-A13B-31AABCB3D758}"/>
              </a:ext>
            </a:extLst>
          </p:cNvPr>
          <p:cNvSpPr txBox="1"/>
          <p:nvPr/>
        </p:nvSpPr>
        <p:spPr>
          <a:xfrm>
            <a:off x="1174552" y="1042988"/>
            <a:ext cx="6718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1200" dirty="0">
                <a:solidFill>
                  <a:srgbClr val="4A4A4A"/>
                </a:solidFill>
                <a:latin typeface="Century Gothic" panose="020B0502020202020204" pitchFamily="34" charset="0"/>
              </a:rPr>
              <a:t>racial divide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EFE0C-066E-42D9-BAE5-C74522409EE2}"/>
              </a:ext>
            </a:extLst>
          </p:cNvPr>
          <p:cNvSpPr/>
          <p:nvPr/>
        </p:nvSpPr>
        <p:spPr>
          <a:xfrm>
            <a:off x="1561400" y="5457558"/>
            <a:ext cx="6021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rgbClr val="4A4A4A"/>
                </a:solidFill>
                <a:latin typeface="Century Gothic" panose="020B0502020202020204" pitchFamily="34" charset="0"/>
              </a:rPr>
              <a:t>and the gospel solution</a:t>
            </a:r>
            <a:endParaRPr lang="en-US" sz="2800" spc="600" dirty="0"/>
          </a:p>
        </p:txBody>
      </p:sp>
    </p:spTree>
    <p:extLst>
      <p:ext uri="{BB962C8B-B14F-4D97-AF65-F5344CB8AC3E}">
        <p14:creationId xmlns:p14="http://schemas.microsoft.com/office/powerpoint/2010/main" val="214817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4E6802-E58F-4C28-B252-AB357270D783}"/>
              </a:ext>
            </a:extLst>
          </p:cNvPr>
          <p:cNvSpPr/>
          <p:nvPr/>
        </p:nvSpPr>
        <p:spPr>
          <a:xfrm>
            <a:off x="1" y="0"/>
            <a:ext cx="9144000" cy="710088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83EC2-A2D0-4E7B-84BB-998706DA1D93}"/>
              </a:ext>
            </a:extLst>
          </p:cNvPr>
          <p:cNvSpPr txBox="1"/>
          <p:nvPr/>
        </p:nvSpPr>
        <p:spPr>
          <a:xfrm>
            <a:off x="238124" y="204788"/>
            <a:ext cx="881062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Everyone Is Worthy of Dignity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All created by God (Gen. 1:26-27)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All created to bear the image of God (1:26-27)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desires all people to reflect His nature, character, and holiness</a:t>
            </a:r>
          </a:p>
          <a:p>
            <a:pPr lvl="1"/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All provided for by God (Acts 17:25)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gives all people “life, and breath, and everything. “</a:t>
            </a:r>
          </a:p>
          <a:p>
            <a:pPr marL="914400" lvl="1" indent="-457200">
              <a:buFontTx/>
              <a:buChar char="-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All a part of the same family (Acts 17:26; Gen. 3:20)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All have descended from Adam and Eve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Eve was “the mother of all the living.”</a:t>
            </a:r>
          </a:p>
        </p:txBody>
      </p:sp>
    </p:spTree>
    <p:extLst>
      <p:ext uri="{BB962C8B-B14F-4D97-AF65-F5344CB8AC3E}">
        <p14:creationId xmlns:p14="http://schemas.microsoft.com/office/powerpoint/2010/main" val="29029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4E6802-E58F-4C28-B252-AB357270D783}"/>
              </a:ext>
            </a:extLst>
          </p:cNvPr>
          <p:cNvSpPr/>
          <p:nvPr/>
        </p:nvSpPr>
        <p:spPr>
          <a:xfrm>
            <a:off x="1" y="0"/>
            <a:ext cx="9144000" cy="710088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83EC2-A2D0-4E7B-84BB-998706DA1D93}"/>
              </a:ext>
            </a:extLst>
          </p:cNvPr>
          <p:cNvSpPr txBox="1"/>
          <p:nvPr/>
        </p:nvSpPr>
        <p:spPr>
          <a:xfrm>
            <a:off x="238124" y="204788"/>
            <a:ext cx="881062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Tension Between Jews and Gentiles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Centuries of deep-rooted hostility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Gentiles were treated with contempt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Little to no association between the two groups of people (cf. Acts 10:28; Jn. 4:9; Eph. 2:13-18)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r>
              <a:rPr lang="en-US" sz="3600" b="1" dirty="0">
                <a:latin typeface="Arial Narrow" panose="020B0606020202030204" pitchFamily="34" charset="0"/>
              </a:rPr>
              <a:t>The Solution: The Gospel of Jesus Christ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Mission: to make reconciliation to God available to all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When we are reconciled to God, we can be reconciled to one another (Is. 11:6; Eph. 2:13-18)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4E6802-E58F-4C28-B252-AB357270D783}"/>
              </a:ext>
            </a:extLst>
          </p:cNvPr>
          <p:cNvSpPr/>
          <p:nvPr/>
        </p:nvSpPr>
        <p:spPr>
          <a:xfrm>
            <a:off x="1" y="0"/>
            <a:ext cx="9144000" cy="710088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83EC2-A2D0-4E7B-84BB-998706DA1D93}"/>
              </a:ext>
            </a:extLst>
          </p:cNvPr>
          <p:cNvSpPr txBox="1"/>
          <p:nvPr/>
        </p:nvSpPr>
        <p:spPr>
          <a:xfrm>
            <a:off x="238124" y="204788"/>
            <a:ext cx="881062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Reconciliation in Christ Foreshadowed 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In Jesus’ 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Jn. 4:9; Matt. 8:5-13; 15:21-28; Mk. 5:1-20; 8:1-10</a:t>
            </a:r>
          </a:p>
          <a:p>
            <a:pPr marL="914400" lvl="1" indent="-457200">
              <a:buFontTx/>
              <a:buChar char="-"/>
            </a:pPr>
            <a:endParaRPr lang="en-US" sz="16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In Jesus’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Love for ALL people </a:t>
            </a:r>
            <a:r>
              <a:rPr lang="en-US" sz="3200" dirty="0">
                <a:latin typeface="Arial Narrow" panose="020B0606020202030204" pitchFamily="34" charset="0"/>
              </a:rPr>
              <a:t>(Lk. 10:25-37; Matt. 7:12; Mk. 12:30-31)</a:t>
            </a:r>
          </a:p>
          <a:p>
            <a:pPr marL="914400" lvl="1" indent="-457200">
              <a:buFontTx/>
              <a:buChar char="-"/>
            </a:pPr>
            <a:endParaRPr lang="en-US" sz="9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Salvation is for all </a:t>
            </a:r>
            <a:r>
              <a:rPr lang="en-US" sz="3200" dirty="0">
                <a:latin typeface="Arial Narrow" panose="020B0606020202030204" pitchFamily="34" charset="0"/>
              </a:rPr>
              <a:t>(Mk. 11:17; Matt. 28:18-20)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Unity </a:t>
            </a:r>
            <a:r>
              <a:rPr lang="en-US" sz="3200" dirty="0">
                <a:latin typeface="Arial Narrow" panose="020B0606020202030204" pitchFamily="34" charset="0"/>
              </a:rPr>
              <a:t>(Jn. 17:20-23)</a:t>
            </a:r>
          </a:p>
          <a:p>
            <a:pPr lvl="1"/>
            <a:endParaRPr lang="en-US" sz="16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In Jesus’ SACRIFICE </a:t>
            </a:r>
            <a:r>
              <a:rPr lang="en-US" sz="3200" dirty="0">
                <a:latin typeface="Arial Narrow" panose="020B0606020202030204" pitchFamily="34" charset="0"/>
              </a:rPr>
              <a:t>(Eph. 2:13-18)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9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4E6802-E58F-4C28-B252-AB357270D783}"/>
              </a:ext>
            </a:extLst>
          </p:cNvPr>
          <p:cNvSpPr/>
          <p:nvPr/>
        </p:nvSpPr>
        <p:spPr>
          <a:xfrm>
            <a:off x="1" y="0"/>
            <a:ext cx="9144000" cy="710088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83EC2-A2D0-4E7B-84BB-998706DA1D93}"/>
              </a:ext>
            </a:extLst>
          </p:cNvPr>
          <p:cNvSpPr txBox="1"/>
          <p:nvPr/>
        </p:nvSpPr>
        <p:spPr>
          <a:xfrm>
            <a:off x="238124" y="204788"/>
            <a:ext cx="86245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Reconciliation in The New Testament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The gospel was for all nations (Acts 1:8)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First gentile converts (Acts 10-11)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 Narrow" panose="020B0606020202030204" pitchFamily="34" charset="0"/>
              </a:rPr>
              <a:t>Jews and Greeks were “all baptized into one body”     (1 Cor. 12:12-13)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The gospel continues to bring reconciliation today!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4E6802-E58F-4C28-B252-AB357270D783}"/>
              </a:ext>
            </a:extLst>
          </p:cNvPr>
          <p:cNvSpPr/>
          <p:nvPr/>
        </p:nvSpPr>
        <p:spPr>
          <a:xfrm>
            <a:off x="1" y="0"/>
            <a:ext cx="9144000" cy="710088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583EC2-A2D0-4E7B-84BB-998706DA1D93}"/>
              </a:ext>
            </a:extLst>
          </p:cNvPr>
          <p:cNvSpPr txBox="1"/>
          <p:nvPr/>
        </p:nvSpPr>
        <p:spPr>
          <a:xfrm>
            <a:off x="259739" y="204788"/>
            <a:ext cx="862452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What Can I Do Today?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PRAY </a:t>
            </a:r>
            <a:r>
              <a:rPr lang="en-US" sz="3600" dirty="0">
                <a:latin typeface="Arial Narrow" panose="020B0606020202030204" pitchFamily="34" charset="0"/>
              </a:rPr>
              <a:t>that people become united through the gospel of Christ (Eph. 3:20; James 5:16)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REFLECT </a:t>
            </a:r>
            <a:r>
              <a:rPr lang="en-US" sz="3600" dirty="0">
                <a:latin typeface="Arial Narrow" panose="020B0606020202030204" pitchFamily="34" charset="0"/>
              </a:rPr>
              <a:t>to discover bias’s/feelings that need to be eliminated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dirty="0">
                <a:latin typeface="Arial Narrow" panose="020B0606020202030204" pitchFamily="34" charset="0"/>
              </a:rPr>
              <a:t>(Ps. 139:23-24)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TEACH </a:t>
            </a:r>
            <a:r>
              <a:rPr lang="en-US" sz="3600" dirty="0">
                <a:latin typeface="Arial Narrow" panose="020B0606020202030204" pitchFamily="34" charset="0"/>
              </a:rPr>
              <a:t>your children about God’s love for all people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dirty="0">
                <a:latin typeface="Arial Narrow" panose="020B0606020202030204" pitchFamily="34" charset="0"/>
              </a:rPr>
              <a:t>(Pr. 22:16; Eph. 6:4)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LEARN </a:t>
            </a:r>
            <a:r>
              <a:rPr lang="en-US" sz="3600" dirty="0">
                <a:latin typeface="Arial Narrow" panose="020B0606020202030204" pitchFamily="34" charset="0"/>
              </a:rPr>
              <a:t>about those whose cultural context is different than yours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 Narrow" panose="020B0606020202030204" pitchFamily="34" charset="0"/>
              </a:rPr>
              <a:t>LIVE </a:t>
            </a:r>
            <a:r>
              <a:rPr lang="en-US" sz="3600" dirty="0">
                <a:latin typeface="Arial Narrow" panose="020B0606020202030204" pitchFamily="34" charset="0"/>
              </a:rPr>
              <a:t>out the gospel in your life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dirty="0">
                <a:latin typeface="Arial Narrow" panose="020B0606020202030204" pitchFamily="34" charset="0"/>
              </a:rPr>
              <a:t>(Matt. 5:16)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 Narrow" panose="020B0606020202030204" pitchFamily="34" charset="0"/>
            </a:endParaRPr>
          </a:p>
          <a:p>
            <a:pPr lvl="1"/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23B05-6F34-4BE7-BF90-32BE9A48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4" r="17697" b="5767"/>
          <a:stretch/>
        </p:blipFill>
        <p:spPr>
          <a:xfrm>
            <a:off x="0" y="0"/>
            <a:ext cx="9144000" cy="71132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7FAF97-E58A-46AA-A13B-31AABCB3D758}"/>
              </a:ext>
            </a:extLst>
          </p:cNvPr>
          <p:cNvSpPr txBox="1"/>
          <p:nvPr/>
        </p:nvSpPr>
        <p:spPr>
          <a:xfrm>
            <a:off x="1174552" y="1042988"/>
            <a:ext cx="6718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1200" dirty="0">
                <a:solidFill>
                  <a:srgbClr val="4A4A4A"/>
                </a:solidFill>
                <a:latin typeface="Century Gothic" panose="020B0502020202020204" pitchFamily="34" charset="0"/>
              </a:rPr>
              <a:t>racial divide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EFE0C-066E-42D9-BAE5-C74522409EE2}"/>
              </a:ext>
            </a:extLst>
          </p:cNvPr>
          <p:cNvSpPr/>
          <p:nvPr/>
        </p:nvSpPr>
        <p:spPr>
          <a:xfrm>
            <a:off x="1561400" y="5457558"/>
            <a:ext cx="6021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rgbClr val="4A4A4A"/>
                </a:solidFill>
                <a:latin typeface="Century Gothic" panose="020B0502020202020204" pitchFamily="34" charset="0"/>
              </a:rPr>
              <a:t>and the gospel solution</a:t>
            </a:r>
            <a:endParaRPr lang="en-US" sz="2800" spc="600" dirty="0"/>
          </a:p>
        </p:txBody>
      </p:sp>
    </p:spTree>
    <p:extLst>
      <p:ext uri="{BB962C8B-B14F-4D97-AF65-F5344CB8AC3E}">
        <p14:creationId xmlns:p14="http://schemas.microsoft.com/office/powerpoint/2010/main" val="101600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383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11</cp:revision>
  <dcterms:created xsi:type="dcterms:W3CDTF">2020-06-03T16:58:39Z</dcterms:created>
  <dcterms:modified xsi:type="dcterms:W3CDTF">2020-06-07T21:54:11Z</dcterms:modified>
</cp:coreProperties>
</file>