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0" r:id="rId2"/>
    <p:sldId id="262" r:id="rId3"/>
    <p:sldId id="264" r:id="rId4"/>
    <p:sldId id="265" r:id="rId5"/>
    <p:sldId id="266" r:id="rId6"/>
    <p:sldId id="267" r:id="rId7"/>
    <p:sldId id="268" r:id="rId8"/>
    <p:sldId id="270" r:id="rId9"/>
    <p:sldId id="269" r:id="rId10"/>
    <p:sldId id="256" r:id="rId11"/>
    <p:sldId id="259"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1F11"/>
    <a:srgbClr val="E218BC"/>
    <a:srgbClr val="F6E7D4"/>
    <a:srgbClr val="544737"/>
    <a:srgbClr val="D7C8A9"/>
    <a:srgbClr val="D6C7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194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EA942-4595-4C05-B9C8-335DB6CC9FBF}" type="datetimeFigureOut">
              <a:rPr lang="en-US" smtClean="0"/>
              <a:t>3/8/2020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B3BE9-36F6-48AE-B45E-A193DF53839A}" type="slidenum">
              <a:rPr lang="en-US" smtClean="0"/>
              <a:t>‹#›</a:t>
            </a:fld>
            <a:endParaRPr lang="en-US"/>
          </a:p>
        </p:txBody>
      </p:sp>
    </p:spTree>
    <p:extLst>
      <p:ext uri="{BB962C8B-B14F-4D97-AF65-F5344CB8AC3E}">
        <p14:creationId xmlns:p14="http://schemas.microsoft.com/office/powerpoint/2010/main" val="268700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6B5907-F65F-4037-B101-2744A8001C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18420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B5907-F65F-4037-B101-2744A8001C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339373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B5907-F65F-4037-B101-2744A8001C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357165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B5907-F65F-4037-B101-2744A8001C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53837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6B5907-F65F-4037-B101-2744A8001C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1320538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6B5907-F65F-4037-B101-2744A8001C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304745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6B5907-F65F-4037-B101-2744A8001C55}" type="datetimeFigureOut">
              <a:rPr lang="en-US" smtClean="0"/>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10422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6B5907-F65F-4037-B101-2744A8001C55}" type="datetimeFigureOut">
              <a:rPr lang="en-US" smtClean="0"/>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376416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B5907-F65F-4037-B101-2744A8001C55}" type="datetimeFigureOut">
              <a:rPr lang="en-US" smtClean="0"/>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2351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6B5907-F65F-4037-B101-2744A8001C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27681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6B5907-F65F-4037-B101-2744A8001C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602FA-62B3-4361-B1C9-866E8D102221}" type="slidenum">
              <a:rPr lang="en-US" smtClean="0"/>
              <a:t>‹#›</a:t>
            </a:fld>
            <a:endParaRPr lang="en-US"/>
          </a:p>
        </p:txBody>
      </p:sp>
    </p:spTree>
    <p:extLst>
      <p:ext uri="{BB962C8B-B14F-4D97-AF65-F5344CB8AC3E}">
        <p14:creationId xmlns:p14="http://schemas.microsoft.com/office/powerpoint/2010/main" val="250535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B5907-F65F-4037-B101-2744A8001C55}" type="datetimeFigureOut">
              <a:rPr lang="en-US" smtClean="0"/>
              <a:t>3/8/2020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602FA-62B3-4361-B1C9-866E8D102221}" type="slidenum">
              <a:rPr lang="en-US" smtClean="0"/>
              <a:t>‹#›</a:t>
            </a:fld>
            <a:endParaRPr lang="en-US"/>
          </a:p>
        </p:txBody>
      </p:sp>
    </p:spTree>
    <p:extLst>
      <p:ext uri="{BB962C8B-B14F-4D97-AF65-F5344CB8AC3E}">
        <p14:creationId xmlns:p14="http://schemas.microsoft.com/office/powerpoint/2010/main" val="4216204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BEA4C2-689E-4E9A-845A-3751B42F1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2511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497EE2-CF56-4B0C-85D8-A50E8C8CB40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386499" y="614656"/>
            <a:ext cx="8371002" cy="5628688"/>
          </a:xfrm>
          <a:prstGeom prst="rect">
            <a:avLst/>
          </a:prstGeom>
        </p:spPr>
      </p:pic>
    </p:spTree>
    <p:extLst>
      <p:ext uri="{BB962C8B-B14F-4D97-AF65-F5344CB8AC3E}">
        <p14:creationId xmlns:p14="http://schemas.microsoft.com/office/powerpoint/2010/main" val="278274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6F5A08-70D5-450B-9017-B7F5303DC877}"/>
              </a:ext>
            </a:extLst>
          </p:cNvPr>
          <p:cNvPicPr>
            <a:picLocks noChangeAspect="1"/>
          </p:cNvPicPr>
          <p:nvPr/>
        </p:nvPicPr>
        <p:blipFill rotWithShape="1">
          <a:blip r:embed="rId2">
            <a:extLst>
              <a:ext uri="{28A0092B-C50C-407E-A947-70E740481C1C}">
                <a14:useLocalDpi xmlns:a14="http://schemas.microsoft.com/office/drawing/2010/main" val="0"/>
              </a:ext>
            </a:extLst>
          </a:blip>
          <a:srcRect l="32" t="24176" b="28298"/>
          <a:stretch/>
        </p:blipFill>
        <p:spPr>
          <a:xfrm>
            <a:off x="1738711" y="1660824"/>
            <a:ext cx="5776535" cy="3853156"/>
          </a:xfrm>
          <a:prstGeom prst="rect">
            <a:avLst/>
          </a:prstGeom>
        </p:spPr>
      </p:pic>
      <p:sp>
        <p:nvSpPr>
          <p:cNvPr id="5" name="TextBox 4">
            <a:extLst>
              <a:ext uri="{FF2B5EF4-FFF2-40B4-BE49-F238E27FC236}">
                <a16:creationId xmlns:a16="http://schemas.microsoft.com/office/drawing/2014/main" id="{188A118A-AD9E-4A39-9214-23D44CD01E14}"/>
              </a:ext>
            </a:extLst>
          </p:cNvPr>
          <p:cNvSpPr txBox="1"/>
          <p:nvPr/>
        </p:nvSpPr>
        <p:spPr>
          <a:xfrm>
            <a:off x="523875" y="624044"/>
            <a:ext cx="8096250" cy="1569660"/>
          </a:xfrm>
          <a:prstGeom prst="rect">
            <a:avLst/>
          </a:prstGeom>
          <a:noFill/>
        </p:spPr>
        <p:txBody>
          <a:bodyPr wrap="square" rtlCol="0">
            <a:spAutoFit/>
          </a:bodyPr>
          <a:lstStyle/>
          <a:p>
            <a:pPr algn="ctr"/>
            <a:r>
              <a:rPr lang="en-US" sz="9600" spc="600" dirty="0">
                <a:solidFill>
                  <a:srgbClr val="351F11"/>
                </a:solidFill>
                <a:latin typeface="Champagne &amp; Limousines" panose="020B0502020202020204" pitchFamily="34" charset="0"/>
                <a:ea typeface="Champagne &amp; Limousines" panose="020B0502020202020204" pitchFamily="34" charset="0"/>
              </a:rPr>
              <a:t>bound</a:t>
            </a:r>
          </a:p>
        </p:txBody>
      </p:sp>
      <p:sp>
        <p:nvSpPr>
          <p:cNvPr id="6" name="Rectangle 5">
            <a:extLst>
              <a:ext uri="{FF2B5EF4-FFF2-40B4-BE49-F238E27FC236}">
                <a16:creationId xmlns:a16="http://schemas.microsoft.com/office/drawing/2014/main" id="{D01AB2FA-C7E7-4B95-A13D-0E90B95D6899}"/>
              </a:ext>
            </a:extLst>
          </p:cNvPr>
          <p:cNvSpPr/>
          <p:nvPr/>
        </p:nvSpPr>
        <p:spPr>
          <a:xfrm>
            <a:off x="2982461" y="5359356"/>
            <a:ext cx="3179075" cy="461665"/>
          </a:xfrm>
          <a:prstGeom prst="rect">
            <a:avLst/>
          </a:prstGeom>
        </p:spPr>
        <p:txBody>
          <a:bodyPr wrap="none">
            <a:spAutoFit/>
          </a:bodyPr>
          <a:lstStyle/>
          <a:p>
            <a:pPr algn="ctr"/>
            <a:r>
              <a:rPr lang="en-US" sz="2400" b="1" spc="600" dirty="0">
                <a:solidFill>
                  <a:srgbClr val="351F11"/>
                </a:solidFill>
                <a:latin typeface="Champagne &amp; Limousines" panose="020B0502020202020204" pitchFamily="34" charset="0"/>
                <a:ea typeface="Champagne &amp; Limousines" panose="020B0502020202020204" pitchFamily="34" charset="0"/>
              </a:rPr>
              <a:t>ROMANS 7:1-3 </a:t>
            </a:r>
          </a:p>
        </p:txBody>
      </p:sp>
    </p:spTree>
    <p:extLst>
      <p:ext uri="{BB962C8B-B14F-4D97-AF65-F5344CB8AC3E}">
        <p14:creationId xmlns:p14="http://schemas.microsoft.com/office/powerpoint/2010/main" val="110093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6F5A08-70D5-450B-9017-B7F5303DC877}"/>
              </a:ext>
            </a:extLst>
          </p:cNvPr>
          <p:cNvPicPr>
            <a:picLocks noChangeAspect="1"/>
          </p:cNvPicPr>
          <p:nvPr/>
        </p:nvPicPr>
        <p:blipFill rotWithShape="1">
          <a:blip r:embed="rId2">
            <a:extLst>
              <a:ext uri="{28A0092B-C50C-407E-A947-70E740481C1C}">
                <a14:useLocalDpi xmlns:a14="http://schemas.microsoft.com/office/drawing/2010/main" val="0"/>
              </a:ext>
            </a:extLst>
          </a:blip>
          <a:srcRect l="32" t="24176" b="28298"/>
          <a:stretch/>
        </p:blipFill>
        <p:spPr>
          <a:xfrm>
            <a:off x="6936828" y="5075297"/>
            <a:ext cx="2033350" cy="1356317"/>
          </a:xfrm>
          <a:prstGeom prst="rect">
            <a:avLst/>
          </a:prstGeom>
        </p:spPr>
      </p:pic>
      <p:sp>
        <p:nvSpPr>
          <p:cNvPr id="5" name="TextBox 4">
            <a:extLst>
              <a:ext uri="{FF2B5EF4-FFF2-40B4-BE49-F238E27FC236}">
                <a16:creationId xmlns:a16="http://schemas.microsoft.com/office/drawing/2014/main" id="{188A118A-AD9E-4A39-9214-23D44CD01E14}"/>
              </a:ext>
            </a:extLst>
          </p:cNvPr>
          <p:cNvSpPr txBox="1"/>
          <p:nvPr/>
        </p:nvSpPr>
        <p:spPr>
          <a:xfrm>
            <a:off x="6945836" y="6175259"/>
            <a:ext cx="2102210" cy="584775"/>
          </a:xfrm>
          <a:prstGeom prst="rect">
            <a:avLst/>
          </a:prstGeom>
          <a:noFill/>
        </p:spPr>
        <p:txBody>
          <a:bodyPr wrap="square" rtlCol="0">
            <a:spAutoFit/>
          </a:bodyPr>
          <a:lstStyle/>
          <a:p>
            <a:pPr algn="ctr"/>
            <a:r>
              <a:rPr lang="en-US" sz="3200" spc="600" dirty="0">
                <a:solidFill>
                  <a:srgbClr val="351F11"/>
                </a:solidFill>
                <a:latin typeface="Champagne &amp; Limousines" panose="020B0502020202020204" pitchFamily="34" charset="0"/>
                <a:ea typeface="Champagne &amp; Limousines" panose="020B0502020202020204" pitchFamily="34" charset="0"/>
              </a:rPr>
              <a:t>bound</a:t>
            </a:r>
          </a:p>
        </p:txBody>
      </p:sp>
    </p:spTree>
    <p:extLst>
      <p:ext uri="{BB962C8B-B14F-4D97-AF65-F5344CB8AC3E}">
        <p14:creationId xmlns:p14="http://schemas.microsoft.com/office/powerpoint/2010/main" val="96666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1002236" y="1644118"/>
            <a:ext cx="7139527" cy="2431435"/>
          </a:xfrm>
          <a:prstGeom prst="rect">
            <a:avLst/>
          </a:prstGeom>
          <a:noFill/>
        </p:spPr>
        <p:txBody>
          <a:bodyPr wrap="square" rtlCol="0">
            <a:spAutoFit/>
          </a:bodyPr>
          <a:lstStyle/>
          <a:p>
            <a:pPr algn="ctr"/>
            <a:r>
              <a:rPr lang="en-US" sz="3600" b="1" dirty="0">
                <a:solidFill>
                  <a:srgbClr val="351F11"/>
                </a:solidFill>
                <a:latin typeface="Arial Narrow" panose="020B0606020202030204" pitchFamily="34" charset="0"/>
              </a:rPr>
              <a:t>Marriage</a:t>
            </a:r>
          </a:p>
          <a:p>
            <a:pPr algn="ctr"/>
            <a:endParaRPr lang="en-US" sz="800" b="1" dirty="0">
              <a:solidFill>
                <a:srgbClr val="351F11"/>
              </a:solidFill>
              <a:latin typeface="Arial Narrow" panose="020B0606020202030204" pitchFamily="34" charset="0"/>
            </a:endParaRPr>
          </a:p>
          <a:p>
            <a:pPr algn="ctr"/>
            <a:r>
              <a:rPr lang="en-US" sz="3600" dirty="0">
                <a:solidFill>
                  <a:srgbClr val="351F11"/>
                </a:solidFill>
                <a:latin typeface="Arial Narrow" panose="020B0606020202030204" pitchFamily="34" charset="0"/>
              </a:rPr>
              <a:t>The coming together of a man and woman for the purpose of living together as husband and wife. </a:t>
            </a:r>
          </a:p>
        </p:txBody>
      </p:sp>
    </p:spTree>
    <p:extLst>
      <p:ext uri="{BB962C8B-B14F-4D97-AF65-F5344CB8AC3E}">
        <p14:creationId xmlns:p14="http://schemas.microsoft.com/office/powerpoint/2010/main" val="199234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6278642"/>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The Bond of Marriage</a:t>
            </a:r>
          </a:p>
          <a:p>
            <a:endParaRPr lang="en-US" dirty="0">
              <a:solidFill>
                <a:srgbClr val="351F11"/>
              </a:solidFill>
              <a:latin typeface="Arial Narrow" panose="020B0606020202030204" pitchFamily="34" charset="0"/>
            </a:endParaRPr>
          </a:p>
          <a:p>
            <a:pPr marL="571500" indent="-571500">
              <a:buFont typeface="Arial" panose="020B0604020202020204" pitchFamily="34" charset="0"/>
              <a:buChar char="•"/>
            </a:pPr>
            <a:r>
              <a:rPr lang="en-US" sz="3600" dirty="0">
                <a:solidFill>
                  <a:srgbClr val="351F11"/>
                </a:solidFill>
                <a:latin typeface="Arial Narrow" panose="020B0606020202030204" pitchFamily="34" charset="0"/>
              </a:rPr>
              <a:t>“What God has joined together…” (Matt. 19:6; cf. Mal. 2:3)</a:t>
            </a:r>
          </a:p>
          <a:p>
            <a:pPr marL="571500" indent="-571500">
              <a:buFont typeface="Arial" panose="020B0604020202020204" pitchFamily="34" charset="0"/>
              <a:buChar char="•"/>
            </a:pPr>
            <a:endParaRPr lang="en-US" sz="800" dirty="0">
              <a:solidFill>
                <a:srgbClr val="351F11"/>
              </a:solidFill>
              <a:latin typeface="Arial Narrow" panose="020B0606020202030204" pitchFamily="34" charset="0"/>
            </a:endParaRPr>
          </a:p>
          <a:p>
            <a:pPr marL="571500" indent="-571500">
              <a:buFont typeface="Arial" panose="020B0604020202020204" pitchFamily="34" charset="0"/>
              <a:buChar char="•"/>
            </a:pPr>
            <a:r>
              <a:rPr lang="en-US" sz="3600" dirty="0">
                <a:solidFill>
                  <a:srgbClr val="351F11"/>
                </a:solidFill>
                <a:latin typeface="Arial Narrow" panose="020B0606020202030204" pitchFamily="34" charset="0"/>
              </a:rPr>
              <a:t>The law which unites a husband and wife       (one mate for life) </a:t>
            </a:r>
          </a:p>
          <a:p>
            <a:pPr marL="1485900" lvl="2" indent="-571500">
              <a:buFontTx/>
              <a:buChar char="-"/>
            </a:pPr>
            <a:r>
              <a:rPr lang="en-US" sz="3600" dirty="0">
                <a:solidFill>
                  <a:srgbClr val="351F11"/>
                </a:solidFill>
                <a:latin typeface="Arial Narrow" panose="020B0606020202030204" pitchFamily="34" charset="0"/>
              </a:rPr>
              <a:t>Gen. 2:24; Matt. 19: 3; Rom. 7:2</a:t>
            </a:r>
          </a:p>
          <a:p>
            <a:pPr marL="1485900" lvl="2" indent="-571500">
              <a:buFontTx/>
              <a:buChar char="-"/>
            </a:pPr>
            <a:endParaRPr lang="en-US" sz="800" dirty="0">
              <a:solidFill>
                <a:srgbClr val="351F11"/>
              </a:solidFill>
              <a:latin typeface="Arial Narrow" panose="020B0606020202030204" pitchFamily="34" charset="0"/>
            </a:endParaRPr>
          </a:p>
          <a:p>
            <a:pPr marL="571500" indent="-571500">
              <a:buFont typeface="Arial" panose="020B0604020202020204" pitchFamily="34" charset="0"/>
              <a:buChar char="•"/>
            </a:pPr>
            <a:r>
              <a:rPr lang="en-US" sz="3600" dirty="0">
                <a:solidFill>
                  <a:srgbClr val="351F11"/>
                </a:solidFill>
                <a:latin typeface="Arial Narrow" panose="020B0606020202030204" pitchFamily="34" charset="0"/>
              </a:rPr>
              <a:t>Other than a couple of God ordained exceptions, the bond CANNOT be          broken.</a:t>
            </a:r>
            <a:endParaRPr lang="en-US" sz="800" b="1" dirty="0">
              <a:solidFill>
                <a:srgbClr val="351F11"/>
              </a:solidFill>
              <a:latin typeface="Arial Narrow" panose="020B0606020202030204" pitchFamily="34" charset="0"/>
            </a:endParaRPr>
          </a:p>
          <a:p>
            <a:endParaRPr lang="en-US" sz="3600" dirty="0">
              <a:solidFill>
                <a:srgbClr val="351F11"/>
              </a:solidFill>
              <a:latin typeface="Arial Narrow" panose="020B0606020202030204" pitchFamily="34" charset="0"/>
            </a:endParaRPr>
          </a:p>
        </p:txBody>
      </p:sp>
    </p:spTree>
    <p:extLst>
      <p:ext uri="{BB962C8B-B14F-4D97-AF65-F5344CB8AC3E}">
        <p14:creationId xmlns:p14="http://schemas.microsoft.com/office/powerpoint/2010/main" val="85166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4216539"/>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The Main Point of Romans 7</a:t>
            </a:r>
          </a:p>
          <a:p>
            <a:endParaRPr lang="en-US" sz="800" b="1" dirty="0">
              <a:solidFill>
                <a:srgbClr val="351F11"/>
              </a:solidFill>
              <a:latin typeface="Arial Narrow" panose="020B0606020202030204" pitchFamily="34" charset="0"/>
            </a:endParaRPr>
          </a:p>
          <a:p>
            <a:pPr marL="571500" indent="-571500">
              <a:buFont typeface="Arial" panose="020B0604020202020204" pitchFamily="34" charset="0"/>
              <a:buChar char="•"/>
            </a:pPr>
            <a:r>
              <a:rPr lang="en-US" sz="3600" dirty="0">
                <a:solidFill>
                  <a:srgbClr val="351F11"/>
                </a:solidFill>
                <a:latin typeface="Arial Narrow" panose="020B0606020202030204" pitchFamily="34" charset="0"/>
              </a:rPr>
              <a:t>Jews were no longer under obligation (bound) to the law of Moses because a spiritual death had occurred (cf. Rom. 6:1-8). </a:t>
            </a:r>
          </a:p>
          <a:p>
            <a:pPr marL="571500" indent="-571500">
              <a:buFont typeface="Arial" panose="020B0604020202020204" pitchFamily="34" charset="0"/>
              <a:buChar char="•"/>
            </a:pPr>
            <a:endParaRPr lang="en-US" sz="800" dirty="0">
              <a:solidFill>
                <a:srgbClr val="351F11"/>
              </a:solidFill>
              <a:latin typeface="Arial Narrow" panose="020B0606020202030204" pitchFamily="34" charset="0"/>
            </a:endParaRPr>
          </a:p>
          <a:p>
            <a:pPr marL="571500" indent="-571500">
              <a:buFont typeface="Arial" panose="020B0604020202020204" pitchFamily="34" charset="0"/>
              <a:buChar char="•"/>
            </a:pPr>
            <a:r>
              <a:rPr lang="en-US" sz="3600" dirty="0">
                <a:solidFill>
                  <a:srgbClr val="351F11"/>
                </a:solidFill>
                <a:latin typeface="Arial Narrow" panose="020B0606020202030204" pitchFamily="34" charset="0"/>
              </a:rPr>
              <a:t>That death allowed them to “belong to [Christ]” (Rom. 7:4)</a:t>
            </a:r>
            <a:endParaRPr lang="en-US" sz="800" dirty="0">
              <a:solidFill>
                <a:srgbClr val="351F11"/>
              </a:solidFill>
              <a:latin typeface="Arial Narrow" panose="020B0606020202030204" pitchFamily="34" charset="0"/>
            </a:endParaRPr>
          </a:p>
          <a:p>
            <a:endParaRPr lang="en-US" sz="3600" dirty="0">
              <a:solidFill>
                <a:srgbClr val="351F11"/>
              </a:solidFill>
              <a:latin typeface="Arial Narrow" panose="020B0606020202030204" pitchFamily="34" charset="0"/>
            </a:endParaRPr>
          </a:p>
        </p:txBody>
      </p:sp>
    </p:spTree>
    <p:extLst>
      <p:ext uri="{BB962C8B-B14F-4D97-AF65-F5344CB8AC3E}">
        <p14:creationId xmlns:p14="http://schemas.microsoft.com/office/powerpoint/2010/main" val="250534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5201424"/>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Romans 7:1-3</a:t>
            </a:r>
          </a:p>
          <a:p>
            <a:endParaRPr lang="en-US" sz="800" b="1" dirty="0">
              <a:solidFill>
                <a:srgbClr val="351F11"/>
              </a:solidFill>
              <a:latin typeface="Arial Narrow" panose="020B0606020202030204" pitchFamily="34" charset="0"/>
            </a:endParaRPr>
          </a:p>
          <a:p>
            <a:r>
              <a:rPr lang="en-US" sz="3200" baseline="30000" dirty="0">
                <a:solidFill>
                  <a:srgbClr val="351F11"/>
                </a:solidFill>
                <a:latin typeface="Arial Narrow" panose="020B0606020202030204" pitchFamily="34" charset="0"/>
              </a:rPr>
              <a:t>1</a:t>
            </a:r>
            <a:r>
              <a:rPr lang="en-US" sz="3200" dirty="0">
                <a:solidFill>
                  <a:srgbClr val="351F11"/>
                </a:solidFill>
                <a:latin typeface="Arial Narrow" panose="020B0606020202030204" pitchFamily="34" charset="0"/>
              </a:rPr>
              <a:t> Or do you not know, brothers—for I am speaking to those who know the law—that the law is binding on a person only as long as he lives? </a:t>
            </a:r>
            <a:r>
              <a:rPr lang="en-US" sz="3200" baseline="30000" dirty="0">
                <a:solidFill>
                  <a:srgbClr val="351F11"/>
                </a:solidFill>
                <a:latin typeface="Arial Narrow" panose="020B0606020202030204" pitchFamily="34" charset="0"/>
              </a:rPr>
              <a:t>2</a:t>
            </a:r>
            <a:r>
              <a:rPr lang="en-US" sz="3200" dirty="0">
                <a:solidFill>
                  <a:srgbClr val="351F11"/>
                </a:solidFill>
                <a:latin typeface="Arial Narrow" panose="020B0606020202030204" pitchFamily="34" charset="0"/>
              </a:rPr>
              <a:t> For a married woman is bound by law to her husband while he lives, but if her husband dies she is released from the law of marriage. </a:t>
            </a:r>
            <a:r>
              <a:rPr lang="en-US" sz="3200" baseline="30000" dirty="0">
                <a:solidFill>
                  <a:srgbClr val="351F11"/>
                </a:solidFill>
                <a:latin typeface="Arial Narrow" panose="020B0606020202030204" pitchFamily="34" charset="0"/>
              </a:rPr>
              <a:t>3</a:t>
            </a:r>
            <a:r>
              <a:rPr lang="en-US" sz="3200" dirty="0">
                <a:solidFill>
                  <a:srgbClr val="351F11"/>
                </a:solidFill>
                <a:latin typeface="Arial Narrow" panose="020B0606020202030204" pitchFamily="34" charset="0"/>
              </a:rPr>
              <a:t> Accordingly, she will be called an adulteress if she lives with another man while her husband is alive. But if her husband dies, she is free from that law, and if she marries another man she is not an adulteress.</a:t>
            </a:r>
          </a:p>
        </p:txBody>
      </p:sp>
    </p:spTree>
    <p:extLst>
      <p:ext uri="{BB962C8B-B14F-4D97-AF65-F5344CB8AC3E}">
        <p14:creationId xmlns:p14="http://schemas.microsoft.com/office/powerpoint/2010/main" val="343696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2369880"/>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Marriage Lessons From Rom. 7</a:t>
            </a:r>
          </a:p>
          <a:p>
            <a:endParaRPr lang="en-US" sz="800" b="1" dirty="0">
              <a:solidFill>
                <a:srgbClr val="351F11"/>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351F11"/>
                </a:solidFill>
                <a:latin typeface="Arial Narrow" panose="020B0606020202030204" pitchFamily="34" charset="0"/>
              </a:rPr>
              <a:t>Someone can be married to one, but bound to another </a:t>
            </a:r>
            <a:r>
              <a:rPr lang="en-US" sz="3200" dirty="0">
                <a:solidFill>
                  <a:srgbClr val="351F11"/>
                </a:solidFill>
                <a:latin typeface="Arial Narrow" panose="020B0606020202030204" pitchFamily="34" charset="0"/>
              </a:rPr>
              <a:t>(Rom. 7:3; Mk. 6:14-29)</a:t>
            </a:r>
          </a:p>
          <a:p>
            <a:pPr marL="457200" indent="-457200">
              <a:buFont typeface="Arial" panose="020B0604020202020204" pitchFamily="34" charset="0"/>
              <a:buChar char="•"/>
            </a:pPr>
            <a:endParaRPr lang="en-US" sz="800" dirty="0">
              <a:solidFill>
                <a:srgbClr val="351F11"/>
              </a:solidFill>
              <a:latin typeface="Arial Narrow" panose="020B0606020202030204" pitchFamily="34" charset="0"/>
            </a:endParaRPr>
          </a:p>
          <a:p>
            <a:pPr lvl="2"/>
            <a:endParaRPr lang="en-US" sz="3200" dirty="0">
              <a:solidFill>
                <a:srgbClr val="351F11"/>
              </a:solidFill>
              <a:latin typeface="Arial Narrow" panose="020B0606020202030204" pitchFamily="34" charset="0"/>
            </a:endParaRPr>
          </a:p>
        </p:txBody>
      </p:sp>
    </p:spTree>
    <p:extLst>
      <p:ext uri="{BB962C8B-B14F-4D97-AF65-F5344CB8AC3E}">
        <p14:creationId xmlns:p14="http://schemas.microsoft.com/office/powerpoint/2010/main" val="22568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2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4216539"/>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Mark 6:16-18</a:t>
            </a:r>
          </a:p>
          <a:p>
            <a:endParaRPr lang="en-US" sz="800" b="1" dirty="0">
              <a:solidFill>
                <a:srgbClr val="351F11"/>
              </a:solidFill>
              <a:latin typeface="Arial Narrow" panose="020B0606020202030204" pitchFamily="34" charset="0"/>
            </a:endParaRPr>
          </a:p>
          <a:p>
            <a:r>
              <a:rPr lang="en-US" sz="3200" baseline="30000" dirty="0">
                <a:solidFill>
                  <a:srgbClr val="351F11"/>
                </a:solidFill>
                <a:latin typeface="Arial Narrow" panose="020B0606020202030204" pitchFamily="34" charset="0"/>
              </a:rPr>
              <a:t>16</a:t>
            </a:r>
            <a:r>
              <a:rPr lang="en-US" sz="3200" dirty="0">
                <a:solidFill>
                  <a:srgbClr val="351F11"/>
                </a:solidFill>
                <a:latin typeface="Arial Narrow" panose="020B0606020202030204" pitchFamily="34" charset="0"/>
              </a:rPr>
              <a:t> But when Herod heard of it [the name of Jesus], he said, “John, whom I beheaded, has been raised.” </a:t>
            </a:r>
            <a:r>
              <a:rPr lang="en-US" sz="3200" baseline="30000" dirty="0">
                <a:solidFill>
                  <a:srgbClr val="351F11"/>
                </a:solidFill>
                <a:latin typeface="Arial Narrow" panose="020B0606020202030204" pitchFamily="34" charset="0"/>
              </a:rPr>
              <a:t>17</a:t>
            </a:r>
            <a:r>
              <a:rPr lang="en-US" sz="3200" dirty="0">
                <a:solidFill>
                  <a:srgbClr val="351F11"/>
                </a:solidFill>
                <a:latin typeface="Arial Narrow" panose="020B0606020202030204" pitchFamily="34" charset="0"/>
              </a:rPr>
              <a:t> For it was Herod who had sent and seized John and bound him in prison for the sake of Herodias, his brother Philip's wife, because he had married her. </a:t>
            </a:r>
            <a:r>
              <a:rPr lang="en-US" sz="3200" baseline="30000" dirty="0">
                <a:solidFill>
                  <a:srgbClr val="351F11"/>
                </a:solidFill>
                <a:latin typeface="Arial Narrow" panose="020B0606020202030204" pitchFamily="34" charset="0"/>
              </a:rPr>
              <a:t>18 </a:t>
            </a:r>
            <a:r>
              <a:rPr lang="en-US" sz="3200" dirty="0">
                <a:solidFill>
                  <a:srgbClr val="351F11"/>
                </a:solidFill>
                <a:latin typeface="Arial Narrow" panose="020B0606020202030204" pitchFamily="34" charset="0"/>
              </a:rPr>
              <a:t>For John had been saying to Herod, “It is not lawful for you to have your brother's wife.” </a:t>
            </a:r>
          </a:p>
        </p:txBody>
      </p:sp>
    </p:spTree>
    <p:extLst>
      <p:ext uri="{BB962C8B-B14F-4D97-AF65-F5344CB8AC3E}">
        <p14:creationId xmlns:p14="http://schemas.microsoft.com/office/powerpoint/2010/main" val="133467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2ADD9-6AF1-4E7B-B899-1B4359EB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BB056E06-9D61-4905-AF58-7BFDD0B7BB46}"/>
              </a:ext>
            </a:extLst>
          </p:cNvPr>
          <p:cNvSpPr txBox="1"/>
          <p:nvPr/>
        </p:nvSpPr>
        <p:spPr>
          <a:xfrm>
            <a:off x="350219" y="580835"/>
            <a:ext cx="8443562" cy="6432530"/>
          </a:xfrm>
          <a:prstGeom prst="rect">
            <a:avLst/>
          </a:prstGeom>
          <a:noFill/>
        </p:spPr>
        <p:txBody>
          <a:bodyPr wrap="square" rtlCol="0">
            <a:spAutoFit/>
          </a:bodyPr>
          <a:lstStyle/>
          <a:p>
            <a:r>
              <a:rPr lang="en-US" sz="3600" b="1" dirty="0">
                <a:solidFill>
                  <a:srgbClr val="351F11"/>
                </a:solidFill>
                <a:latin typeface="Arial Narrow" panose="020B0606020202030204" pitchFamily="34" charset="0"/>
              </a:rPr>
              <a:t>Marriage Lessons From Rom. 7</a:t>
            </a:r>
          </a:p>
          <a:p>
            <a:endParaRPr lang="en-US" sz="800" b="1" dirty="0">
              <a:solidFill>
                <a:srgbClr val="351F11"/>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351F11"/>
                </a:solidFill>
                <a:latin typeface="Arial Narrow" panose="020B0606020202030204" pitchFamily="34" charset="0"/>
              </a:rPr>
              <a:t>Someone can be married to one, but bound to another </a:t>
            </a:r>
            <a:r>
              <a:rPr lang="en-US" sz="3200" dirty="0">
                <a:solidFill>
                  <a:srgbClr val="351F11"/>
                </a:solidFill>
                <a:latin typeface="Arial Narrow" panose="020B0606020202030204" pitchFamily="34" charset="0"/>
              </a:rPr>
              <a:t>(Rom. 7:3; Mk. 6:14-29)</a:t>
            </a:r>
          </a:p>
          <a:p>
            <a:pPr marL="457200" indent="-457200">
              <a:buFont typeface="Arial" panose="020B0604020202020204" pitchFamily="34" charset="0"/>
              <a:buChar char="•"/>
            </a:pPr>
            <a:endParaRPr lang="en-US" sz="800" dirty="0">
              <a:solidFill>
                <a:srgbClr val="351F11"/>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351F11"/>
                </a:solidFill>
                <a:latin typeface="Arial Narrow" panose="020B0606020202030204" pitchFamily="34" charset="0"/>
              </a:rPr>
              <a:t>God only breaks the bond when one spouse passes </a:t>
            </a:r>
            <a:r>
              <a:rPr lang="en-US" sz="3200" dirty="0">
                <a:solidFill>
                  <a:srgbClr val="351F11"/>
                </a:solidFill>
                <a:latin typeface="Arial Narrow" panose="020B0606020202030204" pitchFamily="34" charset="0"/>
              </a:rPr>
              <a:t>(Rom. 7:3</a:t>
            </a:r>
            <a:r>
              <a:rPr lang="en-US" sz="3200" b="1" dirty="0">
                <a:solidFill>
                  <a:srgbClr val="351F11"/>
                </a:solidFill>
                <a:latin typeface="Arial Narrow" panose="020B0606020202030204" pitchFamily="34" charset="0"/>
              </a:rPr>
              <a:t>)</a:t>
            </a:r>
          </a:p>
          <a:p>
            <a:pPr marL="1371600" lvl="2" indent="-457200">
              <a:buFontTx/>
              <a:buChar char="-"/>
            </a:pPr>
            <a:r>
              <a:rPr lang="en-US" sz="3200" dirty="0">
                <a:solidFill>
                  <a:srgbClr val="351F11"/>
                </a:solidFill>
                <a:latin typeface="Arial Narrow" panose="020B0606020202030204" pitchFamily="34" charset="0"/>
              </a:rPr>
              <a:t>ONE exception: divorce for the cause of sexual immorality (the physical act of adultery; Matt. 5:32; 19:9)</a:t>
            </a:r>
          </a:p>
          <a:p>
            <a:pPr marL="1371600" lvl="2" indent="-457200">
              <a:buFontTx/>
              <a:buChar char="-"/>
            </a:pPr>
            <a:endParaRPr lang="en-US" sz="800" dirty="0">
              <a:solidFill>
                <a:srgbClr val="351F11"/>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351F11"/>
                </a:solidFill>
                <a:latin typeface="Arial Narrow" panose="020B0606020202030204" pitchFamily="34" charset="0"/>
              </a:rPr>
              <a:t>It is possible to live in adultery </a:t>
            </a:r>
            <a:r>
              <a:rPr lang="en-US" sz="3200" dirty="0">
                <a:solidFill>
                  <a:srgbClr val="351F11"/>
                </a:solidFill>
                <a:latin typeface="Arial Narrow" panose="020B0606020202030204" pitchFamily="34" charset="0"/>
              </a:rPr>
              <a:t>(Rom. 7:3)</a:t>
            </a:r>
          </a:p>
          <a:p>
            <a:pPr marL="1371600" lvl="2" indent="-457200">
              <a:buFontTx/>
              <a:buChar char="-"/>
            </a:pPr>
            <a:r>
              <a:rPr lang="en-US" sz="3200" dirty="0">
                <a:solidFill>
                  <a:srgbClr val="351F11"/>
                </a:solidFill>
                <a:latin typeface="Arial Narrow" panose="020B0606020202030204" pitchFamily="34" charset="0"/>
              </a:rPr>
              <a:t>A result of being married to one but               bound to another. </a:t>
            </a:r>
          </a:p>
          <a:p>
            <a:pPr lvl="2"/>
            <a:endParaRPr lang="en-US" sz="3200" dirty="0">
              <a:solidFill>
                <a:srgbClr val="351F11"/>
              </a:solidFill>
              <a:latin typeface="Arial Narrow" panose="020B0606020202030204" pitchFamily="34" charset="0"/>
            </a:endParaRPr>
          </a:p>
        </p:txBody>
      </p:sp>
    </p:spTree>
    <p:extLst>
      <p:ext uri="{BB962C8B-B14F-4D97-AF65-F5344CB8AC3E}">
        <p14:creationId xmlns:p14="http://schemas.microsoft.com/office/powerpoint/2010/main" val="299821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25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125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125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fade">
                                      <p:cBhvr>
                                        <p:cTn id="23" dur="1250"/>
                                        <p:tgtEl>
                                          <p:spTgt spid="5">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8" end="8"/>
                                            </p:txEl>
                                          </p:spTgt>
                                        </p:tgtEl>
                                        <p:attrNameLst>
                                          <p:attrName>style.visibility</p:attrName>
                                        </p:attrNameLst>
                                      </p:cBhvr>
                                      <p:to>
                                        <p:strVal val="visible"/>
                                      </p:to>
                                    </p:set>
                                    <p:animEffect transition="in" filter="fade">
                                      <p:cBhvr>
                                        <p:cTn id="26" dur="12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BEA4C2-689E-4E9A-845A-3751B42F1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2716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979</TotalTime>
  <Words>447</Words>
  <Application>Microsoft Office PowerPoint</Application>
  <PresentationFormat>On-screen Show (4:3)</PresentationFormat>
  <Paragraphs>37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Calibri Light</vt:lpstr>
      <vt:lpstr>Champagne &amp; Limousines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14</cp:revision>
  <dcterms:created xsi:type="dcterms:W3CDTF">2020-02-19T16:41:57Z</dcterms:created>
  <dcterms:modified xsi:type="dcterms:W3CDTF">2020-03-08T21:47:08Z</dcterms:modified>
</cp:coreProperties>
</file>