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3656"/>
    <a:srgbClr val="426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5" d="100"/>
          <a:sy n="95" d="100"/>
        </p:scale>
        <p:origin x="4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2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5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5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4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1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4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8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2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8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0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C3CC4-2BC5-48BC-B92E-F882ECB62881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017F9-0D11-43DC-8204-E86E8ECE4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2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F305C9-AB2C-47B6-A8BC-E3DC0AB7F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4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CCB682-9D19-46E2-B4E3-767DA1C4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D2C77A-628E-456F-A37A-57E35E501848}"/>
              </a:ext>
            </a:extLst>
          </p:cNvPr>
          <p:cNvSpPr txBox="1"/>
          <p:nvPr/>
        </p:nvSpPr>
        <p:spPr>
          <a:xfrm>
            <a:off x="265724" y="195385"/>
            <a:ext cx="85031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Our Responsibility Toward Government (v. 1-2)</a:t>
            </a:r>
          </a:p>
          <a:p>
            <a:endParaRPr lang="en-US" sz="14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Be subject to governing authorities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At all levels (federal, state, local)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Not when it’s easy for us or when “our guy” is in office.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God established the concept of government and has granted the authority to rule.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See Pr. 8:15-16; Dan. 2:21; 4:17; Jn. 19:11</a:t>
            </a:r>
          </a:p>
        </p:txBody>
      </p:sp>
    </p:spTree>
    <p:extLst>
      <p:ext uri="{BB962C8B-B14F-4D97-AF65-F5344CB8AC3E}">
        <p14:creationId xmlns:p14="http://schemas.microsoft.com/office/powerpoint/2010/main" val="400701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CCB682-9D19-46E2-B4E3-767DA1C4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D2C77A-628E-456F-A37A-57E35E501848}"/>
              </a:ext>
            </a:extLst>
          </p:cNvPr>
          <p:cNvSpPr txBox="1"/>
          <p:nvPr/>
        </p:nvSpPr>
        <p:spPr>
          <a:xfrm>
            <a:off x="265724" y="195385"/>
            <a:ext cx="850313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Our Responsibility Toward Government (v. 1-2)</a:t>
            </a:r>
          </a:p>
          <a:p>
            <a:endParaRPr lang="en-US" sz="14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Don’t resist the government’s authority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Christians should be model citizens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Choosing to resist is ultimately resisting God</a:t>
            </a:r>
          </a:p>
        </p:txBody>
      </p:sp>
    </p:spTree>
    <p:extLst>
      <p:ext uri="{BB962C8B-B14F-4D97-AF65-F5344CB8AC3E}">
        <p14:creationId xmlns:p14="http://schemas.microsoft.com/office/powerpoint/2010/main" val="142238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CCB682-9D19-46E2-B4E3-767DA1C4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D2C77A-628E-456F-A37A-57E35E501848}"/>
              </a:ext>
            </a:extLst>
          </p:cNvPr>
          <p:cNvSpPr txBox="1"/>
          <p:nvPr/>
        </p:nvSpPr>
        <p:spPr>
          <a:xfrm>
            <a:off x="265724" y="195385"/>
            <a:ext cx="865163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The Government’s Responsibility (v. 3-5)</a:t>
            </a:r>
          </a:p>
          <a:p>
            <a:endParaRPr lang="en-US" sz="14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To punish evil and uphold what is good (protect the innocent)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They have the right to “bear the sword”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Remember Rom. 12:17-19 </a:t>
            </a:r>
          </a:p>
          <a:p>
            <a:pPr marL="914400" lvl="1" indent="-457200">
              <a:buFontTx/>
              <a:buChar char="-"/>
            </a:pPr>
            <a:endParaRPr lang="en-US" sz="14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What about wicked governments?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Just because God instituted government, doesn’t mean he approves of all government action (ex: marriage, local churches)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5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CCB682-9D19-46E2-B4E3-767DA1C4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D2C77A-628E-456F-A37A-57E35E501848}"/>
              </a:ext>
            </a:extLst>
          </p:cNvPr>
          <p:cNvSpPr txBox="1"/>
          <p:nvPr/>
        </p:nvSpPr>
        <p:spPr>
          <a:xfrm>
            <a:off x="265724" y="195385"/>
            <a:ext cx="865163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What does it all mean? (v. 6-7)</a:t>
            </a:r>
          </a:p>
          <a:p>
            <a:endParaRPr lang="en-US" sz="14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Obey and Respect!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Pay taxes (see Mark 12:14-17)</a:t>
            </a:r>
          </a:p>
          <a:p>
            <a:pPr marL="1828800" lvl="3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 government’s failure to use money responsibly does not excuse us of our responsibility to pay taxes.</a:t>
            </a:r>
          </a:p>
          <a:p>
            <a:pPr marL="1828800" lvl="3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Show honor (see 1 Pet. 2:13-14, 17)</a:t>
            </a:r>
            <a:endParaRPr lang="en-US" sz="800" dirty="0">
              <a:latin typeface="Arial Narrow" panose="020B0606020202030204" pitchFamily="34" charset="0"/>
            </a:endParaRPr>
          </a:p>
          <a:p>
            <a:pPr marL="1828800" lvl="3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NERO was emperor when Paul wrote!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05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CCB682-9D19-46E2-B4E3-767DA1C4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D2C77A-628E-456F-A37A-57E35E501848}"/>
              </a:ext>
            </a:extLst>
          </p:cNvPr>
          <p:cNvSpPr txBox="1"/>
          <p:nvPr/>
        </p:nvSpPr>
        <p:spPr>
          <a:xfrm>
            <a:off x="265724" y="195385"/>
            <a:ext cx="865163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Is there an exception to obedience?</a:t>
            </a:r>
          </a:p>
          <a:p>
            <a:endParaRPr lang="en-US" sz="14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Yes. When a government asks a Christian to violate the will of God.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Shadrach, Meshach, and Abednego’s refusal to bow (Dan. 3)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Daniel continuing to pray (Dan. 6)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Antipas’ apparent refusal to deny the faith       (Rev. 2:13)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Peter and the apostles continued preaching (Acts 4:18; 5:27-29)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0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CCB682-9D19-46E2-B4E3-767DA1C4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D2C77A-628E-456F-A37A-57E35E501848}"/>
              </a:ext>
            </a:extLst>
          </p:cNvPr>
          <p:cNvSpPr txBox="1"/>
          <p:nvPr/>
        </p:nvSpPr>
        <p:spPr>
          <a:xfrm>
            <a:off x="265724" y="195385"/>
            <a:ext cx="86516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What else can we do?</a:t>
            </a:r>
          </a:p>
          <a:p>
            <a:endParaRPr lang="en-US" sz="14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Pray for governments around the world                 (1 Tim. 2:1-2)</a:t>
            </a: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That they uphold the innocent, and ultimately, the will of God 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Vote for those who protect the innocent</a:t>
            </a: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ALL innocent people, even the unborn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Remember that Jesus is the King of Kings        (Col. 1:15)</a:t>
            </a:r>
          </a:p>
          <a:p>
            <a:pPr lvl="2"/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19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F305C9-AB2C-47B6-A8BC-E3DC0AB7F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5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2767</TotalTime>
  <Words>342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2020-01-27T23:14:18Z</dcterms:created>
  <dcterms:modified xsi:type="dcterms:W3CDTF">2020-02-02T22:27:10Z</dcterms:modified>
</cp:coreProperties>
</file>