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9" r:id="rId3"/>
    <p:sldId id="260" r:id="rId4"/>
    <p:sldId id="261" r:id="rId5"/>
    <p:sldId id="262" r:id="rId6"/>
    <p:sldId id="263" r:id="rId7"/>
    <p:sldId id="264" r:id="rId8"/>
    <p:sldId id="265" r:id="rId9"/>
    <p:sldId id="26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F9D7"/>
    <a:srgbClr val="67F3D8"/>
    <a:srgbClr val="51E7DC"/>
    <a:srgbClr val="3AC6DD"/>
    <a:srgbClr val="1EAF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61" d="100"/>
          <a:sy n="61" d="100"/>
        </p:scale>
        <p:origin x="27" y="101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70A945-07A3-47C0-B753-596811B3ED47}" type="datetimeFigureOut">
              <a:rPr lang="en-US" smtClean="0"/>
              <a:t>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199E6-88A3-40DB-B726-EAC79BD38E97}" type="slidenum">
              <a:rPr lang="en-US" smtClean="0"/>
              <a:t>‹#›</a:t>
            </a:fld>
            <a:endParaRPr lang="en-US"/>
          </a:p>
        </p:txBody>
      </p:sp>
    </p:spTree>
    <p:extLst>
      <p:ext uri="{BB962C8B-B14F-4D97-AF65-F5344CB8AC3E}">
        <p14:creationId xmlns:p14="http://schemas.microsoft.com/office/powerpoint/2010/main" val="2921050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0A945-07A3-47C0-B753-596811B3ED47}" type="datetimeFigureOut">
              <a:rPr lang="en-US" smtClean="0"/>
              <a:t>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199E6-88A3-40DB-B726-EAC79BD38E97}" type="slidenum">
              <a:rPr lang="en-US" smtClean="0"/>
              <a:t>‹#›</a:t>
            </a:fld>
            <a:endParaRPr lang="en-US"/>
          </a:p>
        </p:txBody>
      </p:sp>
    </p:spTree>
    <p:extLst>
      <p:ext uri="{BB962C8B-B14F-4D97-AF65-F5344CB8AC3E}">
        <p14:creationId xmlns:p14="http://schemas.microsoft.com/office/powerpoint/2010/main" val="527186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0A945-07A3-47C0-B753-596811B3ED47}" type="datetimeFigureOut">
              <a:rPr lang="en-US" smtClean="0"/>
              <a:t>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199E6-88A3-40DB-B726-EAC79BD38E97}" type="slidenum">
              <a:rPr lang="en-US" smtClean="0"/>
              <a:t>‹#›</a:t>
            </a:fld>
            <a:endParaRPr lang="en-US"/>
          </a:p>
        </p:txBody>
      </p:sp>
    </p:spTree>
    <p:extLst>
      <p:ext uri="{BB962C8B-B14F-4D97-AF65-F5344CB8AC3E}">
        <p14:creationId xmlns:p14="http://schemas.microsoft.com/office/powerpoint/2010/main" val="3404194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0A945-07A3-47C0-B753-596811B3ED47}" type="datetimeFigureOut">
              <a:rPr lang="en-US" smtClean="0"/>
              <a:t>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199E6-88A3-40DB-B726-EAC79BD38E97}" type="slidenum">
              <a:rPr lang="en-US" smtClean="0"/>
              <a:t>‹#›</a:t>
            </a:fld>
            <a:endParaRPr lang="en-US"/>
          </a:p>
        </p:txBody>
      </p:sp>
    </p:spTree>
    <p:extLst>
      <p:ext uri="{BB962C8B-B14F-4D97-AF65-F5344CB8AC3E}">
        <p14:creationId xmlns:p14="http://schemas.microsoft.com/office/powerpoint/2010/main" val="2080595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70A945-07A3-47C0-B753-596811B3ED47}" type="datetimeFigureOut">
              <a:rPr lang="en-US" smtClean="0"/>
              <a:t>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199E6-88A3-40DB-B726-EAC79BD38E97}" type="slidenum">
              <a:rPr lang="en-US" smtClean="0"/>
              <a:t>‹#›</a:t>
            </a:fld>
            <a:endParaRPr lang="en-US"/>
          </a:p>
        </p:txBody>
      </p:sp>
    </p:spTree>
    <p:extLst>
      <p:ext uri="{BB962C8B-B14F-4D97-AF65-F5344CB8AC3E}">
        <p14:creationId xmlns:p14="http://schemas.microsoft.com/office/powerpoint/2010/main" val="157894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70A945-07A3-47C0-B753-596811B3ED47}" type="datetimeFigureOut">
              <a:rPr lang="en-US" smtClean="0"/>
              <a:t>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199E6-88A3-40DB-B726-EAC79BD38E97}" type="slidenum">
              <a:rPr lang="en-US" smtClean="0"/>
              <a:t>‹#›</a:t>
            </a:fld>
            <a:endParaRPr lang="en-US"/>
          </a:p>
        </p:txBody>
      </p:sp>
    </p:spTree>
    <p:extLst>
      <p:ext uri="{BB962C8B-B14F-4D97-AF65-F5344CB8AC3E}">
        <p14:creationId xmlns:p14="http://schemas.microsoft.com/office/powerpoint/2010/main" val="3951129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70A945-07A3-47C0-B753-596811B3ED47}" type="datetimeFigureOut">
              <a:rPr lang="en-US" smtClean="0"/>
              <a:t>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7199E6-88A3-40DB-B726-EAC79BD38E97}" type="slidenum">
              <a:rPr lang="en-US" smtClean="0"/>
              <a:t>‹#›</a:t>
            </a:fld>
            <a:endParaRPr lang="en-US"/>
          </a:p>
        </p:txBody>
      </p:sp>
    </p:spTree>
    <p:extLst>
      <p:ext uri="{BB962C8B-B14F-4D97-AF65-F5344CB8AC3E}">
        <p14:creationId xmlns:p14="http://schemas.microsoft.com/office/powerpoint/2010/main" val="1194315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70A945-07A3-47C0-B753-596811B3ED47}" type="datetimeFigureOut">
              <a:rPr lang="en-US" smtClean="0"/>
              <a:t>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7199E6-88A3-40DB-B726-EAC79BD38E97}" type="slidenum">
              <a:rPr lang="en-US" smtClean="0"/>
              <a:t>‹#›</a:t>
            </a:fld>
            <a:endParaRPr lang="en-US"/>
          </a:p>
        </p:txBody>
      </p:sp>
    </p:spTree>
    <p:extLst>
      <p:ext uri="{BB962C8B-B14F-4D97-AF65-F5344CB8AC3E}">
        <p14:creationId xmlns:p14="http://schemas.microsoft.com/office/powerpoint/2010/main" val="1559618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0A945-07A3-47C0-B753-596811B3ED47}" type="datetimeFigureOut">
              <a:rPr lang="en-US" smtClean="0"/>
              <a:t>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7199E6-88A3-40DB-B726-EAC79BD38E97}" type="slidenum">
              <a:rPr lang="en-US" smtClean="0"/>
              <a:t>‹#›</a:t>
            </a:fld>
            <a:endParaRPr lang="en-US"/>
          </a:p>
        </p:txBody>
      </p:sp>
    </p:spTree>
    <p:extLst>
      <p:ext uri="{BB962C8B-B14F-4D97-AF65-F5344CB8AC3E}">
        <p14:creationId xmlns:p14="http://schemas.microsoft.com/office/powerpoint/2010/main" val="1776233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70A945-07A3-47C0-B753-596811B3ED47}" type="datetimeFigureOut">
              <a:rPr lang="en-US" smtClean="0"/>
              <a:t>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199E6-88A3-40DB-B726-EAC79BD38E97}" type="slidenum">
              <a:rPr lang="en-US" smtClean="0"/>
              <a:t>‹#›</a:t>
            </a:fld>
            <a:endParaRPr lang="en-US"/>
          </a:p>
        </p:txBody>
      </p:sp>
    </p:spTree>
    <p:extLst>
      <p:ext uri="{BB962C8B-B14F-4D97-AF65-F5344CB8AC3E}">
        <p14:creationId xmlns:p14="http://schemas.microsoft.com/office/powerpoint/2010/main" val="2108409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70A945-07A3-47C0-B753-596811B3ED47}" type="datetimeFigureOut">
              <a:rPr lang="en-US" smtClean="0"/>
              <a:t>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199E6-88A3-40DB-B726-EAC79BD38E97}" type="slidenum">
              <a:rPr lang="en-US" smtClean="0"/>
              <a:t>‹#›</a:t>
            </a:fld>
            <a:endParaRPr lang="en-US"/>
          </a:p>
        </p:txBody>
      </p:sp>
    </p:spTree>
    <p:extLst>
      <p:ext uri="{BB962C8B-B14F-4D97-AF65-F5344CB8AC3E}">
        <p14:creationId xmlns:p14="http://schemas.microsoft.com/office/powerpoint/2010/main" val="655050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70A945-07A3-47C0-B753-596811B3ED47}" type="datetimeFigureOut">
              <a:rPr lang="en-US" smtClean="0"/>
              <a:t>1/5/2020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7199E6-88A3-40DB-B726-EAC79BD38E97}" type="slidenum">
              <a:rPr lang="en-US" smtClean="0"/>
              <a:t>‹#›</a:t>
            </a:fld>
            <a:endParaRPr lang="en-US"/>
          </a:p>
        </p:txBody>
      </p:sp>
    </p:spTree>
    <p:extLst>
      <p:ext uri="{BB962C8B-B14F-4D97-AF65-F5344CB8AC3E}">
        <p14:creationId xmlns:p14="http://schemas.microsoft.com/office/powerpoint/2010/main" val="17446690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C091F99-82FA-4082-AF63-FC89E8275C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467254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9A5E02-8B7A-4F59-B613-D3338990582A}"/>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flipH="1">
            <a:off x="0" y="0"/>
            <a:ext cx="9144000" cy="6858000"/>
          </a:xfrm>
          <a:prstGeom prst="rect">
            <a:avLst/>
          </a:prstGeom>
        </p:spPr>
      </p:pic>
      <p:sp>
        <p:nvSpPr>
          <p:cNvPr id="2" name="TextBox 1">
            <a:extLst>
              <a:ext uri="{FF2B5EF4-FFF2-40B4-BE49-F238E27FC236}">
                <a16:creationId xmlns:a16="http://schemas.microsoft.com/office/drawing/2014/main" id="{CD0B3500-53AC-47E9-95F1-E75B247118CC}"/>
              </a:ext>
            </a:extLst>
          </p:cNvPr>
          <p:cNvSpPr txBox="1"/>
          <p:nvPr/>
        </p:nvSpPr>
        <p:spPr>
          <a:xfrm>
            <a:off x="382954" y="421298"/>
            <a:ext cx="7760678" cy="5201424"/>
          </a:xfrm>
          <a:prstGeom prst="rect">
            <a:avLst/>
          </a:prstGeom>
          <a:noFill/>
        </p:spPr>
        <p:txBody>
          <a:bodyPr wrap="square" rtlCol="0">
            <a:spAutoFit/>
          </a:bodyPr>
          <a:lstStyle/>
          <a:p>
            <a:r>
              <a:rPr lang="en-US" sz="3200" b="1" dirty="0">
                <a:latin typeface="Arial Narrow" panose="020B0606020202030204" pitchFamily="34" charset="0"/>
              </a:rPr>
              <a:t>Romans 10:1-4</a:t>
            </a:r>
          </a:p>
          <a:p>
            <a:endParaRPr lang="en-US" sz="800" b="1" dirty="0">
              <a:latin typeface="Arial Narrow" panose="020B0606020202030204" pitchFamily="34" charset="0"/>
            </a:endParaRPr>
          </a:p>
          <a:p>
            <a:r>
              <a:rPr lang="en-US" sz="3200" baseline="30000" dirty="0">
                <a:latin typeface="Arial Narrow" panose="020B0606020202030204" pitchFamily="34" charset="0"/>
              </a:rPr>
              <a:t>1 </a:t>
            </a:r>
            <a:r>
              <a:rPr lang="en-US" sz="3200" dirty="0">
                <a:latin typeface="Arial Narrow" panose="020B0606020202030204" pitchFamily="34" charset="0"/>
              </a:rPr>
              <a:t>Brothers, my heart's desire and prayer to God for them is that they may be saved.  </a:t>
            </a:r>
            <a:r>
              <a:rPr lang="en-US" sz="3200" baseline="30000" dirty="0">
                <a:latin typeface="Arial Narrow" panose="020B0606020202030204" pitchFamily="34" charset="0"/>
              </a:rPr>
              <a:t>2 </a:t>
            </a:r>
            <a:r>
              <a:rPr lang="en-US" sz="3200" dirty="0">
                <a:latin typeface="Arial Narrow" panose="020B0606020202030204" pitchFamily="34" charset="0"/>
              </a:rPr>
              <a:t>For I bear them witness that they have a zeal for God, but not according to knowledge. </a:t>
            </a:r>
            <a:r>
              <a:rPr lang="en-US" sz="3200" baseline="30000" dirty="0">
                <a:latin typeface="Arial Narrow" panose="020B0606020202030204" pitchFamily="34" charset="0"/>
              </a:rPr>
              <a:t>3 </a:t>
            </a:r>
            <a:r>
              <a:rPr lang="en-US" sz="3200" dirty="0">
                <a:latin typeface="Arial Narrow" panose="020B0606020202030204" pitchFamily="34" charset="0"/>
              </a:rPr>
              <a:t>For, being ignorant of the righteousness of God, and seeking to establish their own, they did not submit to God's righteousness. </a:t>
            </a:r>
            <a:r>
              <a:rPr lang="en-US" sz="3200" baseline="30000" dirty="0">
                <a:latin typeface="Arial Narrow" panose="020B0606020202030204" pitchFamily="34" charset="0"/>
              </a:rPr>
              <a:t>4 </a:t>
            </a:r>
            <a:r>
              <a:rPr lang="en-US" sz="3200" dirty="0">
                <a:latin typeface="Arial Narrow" panose="020B0606020202030204" pitchFamily="34" charset="0"/>
              </a:rPr>
              <a:t>For Christ is the end of the law for righteousness to everyone who believes. </a:t>
            </a:r>
          </a:p>
          <a:p>
            <a:endParaRPr lang="en-US" dirty="0"/>
          </a:p>
          <a:p>
            <a:endParaRPr lang="en-US" b="1" dirty="0"/>
          </a:p>
        </p:txBody>
      </p:sp>
    </p:spTree>
    <p:extLst>
      <p:ext uri="{BB962C8B-B14F-4D97-AF65-F5344CB8AC3E}">
        <p14:creationId xmlns:p14="http://schemas.microsoft.com/office/powerpoint/2010/main" val="226351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9A5E02-8B7A-4F59-B613-D3338990582A}"/>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flipH="1">
            <a:off x="0" y="0"/>
            <a:ext cx="9144000" cy="6858000"/>
          </a:xfrm>
          <a:prstGeom prst="rect">
            <a:avLst/>
          </a:prstGeom>
        </p:spPr>
      </p:pic>
      <p:sp>
        <p:nvSpPr>
          <p:cNvPr id="2" name="TextBox 1">
            <a:extLst>
              <a:ext uri="{FF2B5EF4-FFF2-40B4-BE49-F238E27FC236}">
                <a16:creationId xmlns:a16="http://schemas.microsoft.com/office/drawing/2014/main" id="{CD0B3500-53AC-47E9-95F1-E75B247118CC}"/>
              </a:ext>
            </a:extLst>
          </p:cNvPr>
          <p:cNvSpPr txBox="1"/>
          <p:nvPr/>
        </p:nvSpPr>
        <p:spPr>
          <a:xfrm>
            <a:off x="382954" y="421298"/>
            <a:ext cx="7760678" cy="5909310"/>
          </a:xfrm>
          <a:prstGeom prst="rect">
            <a:avLst/>
          </a:prstGeom>
          <a:noFill/>
        </p:spPr>
        <p:txBody>
          <a:bodyPr wrap="square" rtlCol="0">
            <a:spAutoFit/>
          </a:bodyPr>
          <a:lstStyle/>
          <a:p>
            <a:r>
              <a:rPr lang="en-US" sz="3200" b="1" dirty="0">
                <a:latin typeface="Arial Narrow" panose="020B0606020202030204" pitchFamily="34" charset="0"/>
              </a:rPr>
              <a:t>Romans 10:5-8</a:t>
            </a:r>
          </a:p>
          <a:p>
            <a:endParaRPr lang="en-US" sz="800" b="1" dirty="0">
              <a:latin typeface="Arial Narrow" panose="020B0606020202030204" pitchFamily="34" charset="0"/>
            </a:endParaRPr>
          </a:p>
          <a:p>
            <a:r>
              <a:rPr lang="en-US" sz="3200" baseline="30000" dirty="0">
                <a:latin typeface="Arial Narrow" panose="020B0606020202030204" pitchFamily="34" charset="0"/>
              </a:rPr>
              <a:t>5</a:t>
            </a:r>
            <a:r>
              <a:rPr lang="en-US" sz="3200" dirty="0">
                <a:latin typeface="Arial Narrow" panose="020B0606020202030204" pitchFamily="34" charset="0"/>
              </a:rPr>
              <a:t> For Moses writes about the righteousness that is based on the law, that the person who does the commandments shall live by them. </a:t>
            </a:r>
            <a:r>
              <a:rPr lang="en-US" sz="3200" baseline="30000" dirty="0">
                <a:latin typeface="Arial Narrow" panose="020B0606020202030204" pitchFamily="34" charset="0"/>
              </a:rPr>
              <a:t>6</a:t>
            </a:r>
            <a:r>
              <a:rPr lang="en-US" sz="3200" dirty="0">
                <a:latin typeface="Arial Narrow" panose="020B0606020202030204" pitchFamily="34" charset="0"/>
              </a:rPr>
              <a:t> But the righteousness based on faith says, “Do not say in your heart, ‘Who will ascend into heaven?’” (that is, to bring Christ down) </a:t>
            </a:r>
            <a:r>
              <a:rPr lang="en-US" sz="3200" baseline="30000" dirty="0">
                <a:latin typeface="Arial Narrow" panose="020B0606020202030204" pitchFamily="34" charset="0"/>
              </a:rPr>
              <a:t>7</a:t>
            </a:r>
            <a:r>
              <a:rPr lang="en-US" sz="3200" dirty="0">
                <a:latin typeface="Arial Narrow" panose="020B0606020202030204" pitchFamily="34" charset="0"/>
              </a:rPr>
              <a:t> “or ‘Who will descend into the abyss?’” (that is, to bring Christ up from the dead). </a:t>
            </a:r>
            <a:r>
              <a:rPr lang="en-US" sz="3200" baseline="30000" dirty="0">
                <a:latin typeface="Arial Narrow" panose="020B0606020202030204" pitchFamily="34" charset="0"/>
              </a:rPr>
              <a:t>8</a:t>
            </a:r>
            <a:r>
              <a:rPr lang="en-US" sz="3200" dirty="0">
                <a:latin typeface="Arial Narrow" panose="020B0606020202030204" pitchFamily="34" charset="0"/>
              </a:rPr>
              <a:t> But what does it say? “The word is near you, in your mouth and in your heart” (that is, the word of faith that we proclaim);</a:t>
            </a:r>
            <a:endParaRPr lang="en-US" dirty="0"/>
          </a:p>
          <a:p>
            <a:endParaRPr lang="en-US" b="1" dirty="0"/>
          </a:p>
        </p:txBody>
      </p:sp>
    </p:spTree>
    <p:extLst>
      <p:ext uri="{BB962C8B-B14F-4D97-AF65-F5344CB8AC3E}">
        <p14:creationId xmlns:p14="http://schemas.microsoft.com/office/powerpoint/2010/main" val="116050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9A5E02-8B7A-4F59-B613-D3338990582A}"/>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flipH="1">
            <a:off x="0" y="0"/>
            <a:ext cx="9144000" cy="6858000"/>
          </a:xfrm>
          <a:prstGeom prst="rect">
            <a:avLst/>
          </a:prstGeom>
        </p:spPr>
      </p:pic>
      <p:sp>
        <p:nvSpPr>
          <p:cNvPr id="2" name="TextBox 1">
            <a:extLst>
              <a:ext uri="{FF2B5EF4-FFF2-40B4-BE49-F238E27FC236}">
                <a16:creationId xmlns:a16="http://schemas.microsoft.com/office/drawing/2014/main" id="{CD0B3500-53AC-47E9-95F1-E75B247118CC}"/>
              </a:ext>
            </a:extLst>
          </p:cNvPr>
          <p:cNvSpPr txBox="1"/>
          <p:nvPr/>
        </p:nvSpPr>
        <p:spPr>
          <a:xfrm>
            <a:off x="382954" y="421298"/>
            <a:ext cx="7760678" cy="4647426"/>
          </a:xfrm>
          <a:prstGeom prst="rect">
            <a:avLst/>
          </a:prstGeom>
          <a:noFill/>
        </p:spPr>
        <p:txBody>
          <a:bodyPr wrap="square" rtlCol="0">
            <a:spAutoFit/>
          </a:bodyPr>
          <a:lstStyle/>
          <a:p>
            <a:r>
              <a:rPr lang="en-US" sz="3200" b="1" dirty="0">
                <a:latin typeface="Arial Narrow" panose="020B0606020202030204" pitchFamily="34" charset="0"/>
              </a:rPr>
              <a:t>Romans 10:8-10</a:t>
            </a:r>
          </a:p>
          <a:p>
            <a:endParaRPr lang="en-US" sz="800" b="1" dirty="0">
              <a:latin typeface="Arial Narrow" panose="020B0606020202030204" pitchFamily="34" charset="0"/>
            </a:endParaRPr>
          </a:p>
          <a:p>
            <a:r>
              <a:rPr lang="en-US" sz="3200" baseline="30000" dirty="0">
                <a:latin typeface="Arial Narrow" panose="020B0606020202030204" pitchFamily="34" charset="0"/>
              </a:rPr>
              <a:t>8</a:t>
            </a:r>
            <a:r>
              <a:rPr lang="en-US" sz="3200" dirty="0">
                <a:latin typeface="Arial Narrow" panose="020B0606020202030204" pitchFamily="34" charset="0"/>
              </a:rPr>
              <a:t> But what does it say? “The word is near you, in your mouth and in your heart” (that is, the word of faith that we proclaim); </a:t>
            </a:r>
            <a:r>
              <a:rPr lang="en-US" sz="3200" baseline="30000" dirty="0">
                <a:latin typeface="Arial Narrow" panose="020B0606020202030204" pitchFamily="34" charset="0"/>
              </a:rPr>
              <a:t>9</a:t>
            </a:r>
            <a:r>
              <a:rPr lang="en-US" sz="3200" dirty="0">
                <a:latin typeface="Arial Narrow" panose="020B0606020202030204" pitchFamily="34" charset="0"/>
              </a:rPr>
              <a:t> because, if you confess with your mouth that Jesus is Lord and believe in your heart that God raised him from the dead, you will be saved. </a:t>
            </a:r>
            <a:r>
              <a:rPr lang="en-US" sz="3200" baseline="30000" dirty="0">
                <a:latin typeface="Arial Narrow" panose="020B0606020202030204" pitchFamily="34" charset="0"/>
              </a:rPr>
              <a:t>10</a:t>
            </a:r>
            <a:r>
              <a:rPr lang="en-US" sz="3200" dirty="0">
                <a:latin typeface="Arial Narrow" panose="020B0606020202030204" pitchFamily="34" charset="0"/>
              </a:rPr>
              <a:t> For with the heart one believes and is justified, and with the mouth one confesses and is saved. </a:t>
            </a:r>
            <a:endParaRPr lang="en-US" b="1" dirty="0"/>
          </a:p>
        </p:txBody>
      </p:sp>
    </p:spTree>
    <p:extLst>
      <p:ext uri="{BB962C8B-B14F-4D97-AF65-F5344CB8AC3E}">
        <p14:creationId xmlns:p14="http://schemas.microsoft.com/office/powerpoint/2010/main" val="2639719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9A5E02-8B7A-4F59-B613-D3338990582A}"/>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flipH="1">
            <a:off x="0" y="0"/>
            <a:ext cx="9144000" cy="6858000"/>
          </a:xfrm>
          <a:prstGeom prst="rect">
            <a:avLst/>
          </a:prstGeom>
        </p:spPr>
      </p:pic>
      <p:sp>
        <p:nvSpPr>
          <p:cNvPr id="2" name="TextBox 1">
            <a:extLst>
              <a:ext uri="{FF2B5EF4-FFF2-40B4-BE49-F238E27FC236}">
                <a16:creationId xmlns:a16="http://schemas.microsoft.com/office/drawing/2014/main" id="{CD0B3500-53AC-47E9-95F1-E75B247118CC}"/>
              </a:ext>
            </a:extLst>
          </p:cNvPr>
          <p:cNvSpPr txBox="1"/>
          <p:nvPr/>
        </p:nvSpPr>
        <p:spPr>
          <a:xfrm>
            <a:off x="382954" y="421298"/>
            <a:ext cx="7760678" cy="3662541"/>
          </a:xfrm>
          <a:prstGeom prst="rect">
            <a:avLst/>
          </a:prstGeom>
          <a:noFill/>
        </p:spPr>
        <p:txBody>
          <a:bodyPr wrap="square" rtlCol="0">
            <a:spAutoFit/>
          </a:bodyPr>
          <a:lstStyle/>
          <a:p>
            <a:r>
              <a:rPr lang="en-US" sz="3200" b="1" dirty="0">
                <a:latin typeface="Arial Narrow" panose="020B0606020202030204" pitchFamily="34" charset="0"/>
              </a:rPr>
              <a:t>Romans 10:11-13</a:t>
            </a:r>
          </a:p>
          <a:p>
            <a:endParaRPr lang="en-US" sz="800" b="1" dirty="0">
              <a:latin typeface="Arial Narrow" panose="020B0606020202030204" pitchFamily="34" charset="0"/>
            </a:endParaRPr>
          </a:p>
          <a:p>
            <a:r>
              <a:rPr lang="en-US" sz="3200" baseline="30000" dirty="0">
                <a:latin typeface="Arial Narrow" panose="020B0606020202030204" pitchFamily="34" charset="0"/>
              </a:rPr>
              <a:t>11</a:t>
            </a:r>
            <a:r>
              <a:rPr lang="en-US" sz="3200" dirty="0">
                <a:latin typeface="Arial Narrow" panose="020B0606020202030204" pitchFamily="34" charset="0"/>
              </a:rPr>
              <a:t> For the Scripture says, “Everyone who believes in him will not be put to shame.” </a:t>
            </a:r>
            <a:r>
              <a:rPr lang="en-US" sz="3200" baseline="30000" dirty="0">
                <a:latin typeface="Arial Narrow" panose="020B0606020202030204" pitchFamily="34" charset="0"/>
              </a:rPr>
              <a:t>12</a:t>
            </a:r>
            <a:r>
              <a:rPr lang="en-US" sz="3200" dirty="0">
                <a:latin typeface="Arial Narrow" panose="020B0606020202030204" pitchFamily="34" charset="0"/>
              </a:rPr>
              <a:t> For there is no distinction between Jew and Greek; for the same Lord is Lord of all, bestowing his riches on all who call on him. </a:t>
            </a:r>
            <a:r>
              <a:rPr lang="en-US" sz="3200" baseline="30000" dirty="0">
                <a:latin typeface="Arial Narrow" panose="020B0606020202030204" pitchFamily="34" charset="0"/>
              </a:rPr>
              <a:t>13</a:t>
            </a:r>
            <a:r>
              <a:rPr lang="en-US" sz="3200" dirty="0">
                <a:latin typeface="Arial Narrow" panose="020B0606020202030204" pitchFamily="34" charset="0"/>
              </a:rPr>
              <a:t> For “everyone who calls on the name of the Lord will be saved.”</a:t>
            </a:r>
            <a:endParaRPr lang="en-US" b="1" dirty="0"/>
          </a:p>
        </p:txBody>
      </p:sp>
    </p:spTree>
    <p:extLst>
      <p:ext uri="{BB962C8B-B14F-4D97-AF65-F5344CB8AC3E}">
        <p14:creationId xmlns:p14="http://schemas.microsoft.com/office/powerpoint/2010/main" val="2389457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9A5E02-8B7A-4F59-B613-D3338990582A}"/>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flipH="1">
            <a:off x="0" y="0"/>
            <a:ext cx="9144000" cy="6858000"/>
          </a:xfrm>
          <a:prstGeom prst="rect">
            <a:avLst/>
          </a:prstGeom>
        </p:spPr>
      </p:pic>
      <p:sp>
        <p:nvSpPr>
          <p:cNvPr id="2" name="TextBox 1">
            <a:extLst>
              <a:ext uri="{FF2B5EF4-FFF2-40B4-BE49-F238E27FC236}">
                <a16:creationId xmlns:a16="http://schemas.microsoft.com/office/drawing/2014/main" id="{CD0B3500-53AC-47E9-95F1-E75B247118CC}"/>
              </a:ext>
            </a:extLst>
          </p:cNvPr>
          <p:cNvSpPr txBox="1"/>
          <p:nvPr/>
        </p:nvSpPr>
        <p:spPr>
          <a:xfrm>
            <a:off x="382954" y="421298"/>
            <a:ext cx="7760678" cy="6124754"/>
          </a:xfrm>
          <a:prstGeom prst="rect">
            <a:avLst/>
          </a:prstGeom>
          <a:noFill/>
        </p:spPr>
        <p:txBody>
          <a:bodyPr wrap="square" rtlCol="0">
            <a:spAutoFit/>
          </a:bodyPr>
          <a:lstStyle/>
          <a:p>
            <a:r>
              <a:rPr lang="en-US" sz="3200" b="1" dirty="0">
                <a:latin typeface="Arial Narrow" panose="020B0606020202030204" pitchFamily="34" charset="0"/>
              </a:rPr>
              <a:t>Romans 10:14-17</a:t>
            </a:r>
          </a:p>
          <a:p>
            <a:endParaRPr lang="en-US" sz="800" b="1" dirty="0">
              <a:latin typeface="Arial Narrow" panose="020B0606020202030204" pitchFamily="34" charset="0"/>
            </a:endParaRPr>
          </a:p>
          <a:p>
            <a:r>
              <a:rPr lang="en-US" sz="3200" baseline="30000" dirty="0">
                <a:latin typeface="Arial Narrow" panose="020B0606020202030204" pitchFamily="34" charset="0"/>
              </a:rPr>
              <a:t>14</a:t>
            </a:r>
            <a:r>
              <a:rPr lang="en-US" sz="3200" dirty="0">
                <a:latin typeface="Arial Narrow" panose="020B0606020202030204" pitchFamily="34" charset="0"/>
              </a:rPr>
              <a:t> How then will they call on him in whom they have not believed? And how are they to believe in him of whom they have never heard? And how are they to hear without someone preaching? </a:t>
            </a:r>
            <a:r>
              <a:rPr lang="en-US" sz="3200" baseline="30000" dirty="0">
                <a:latin typeface="Arial Narrow" panose="020B0606020202030204" pitchFamily="34" charset="0"/>
              </a:rPr>
              <a:t>15</a:t>
            </a:r>
            <a:r>
              <a:rPr lang="en-US" sz="3200" dirty="0">
                <a:latin typeface="Arial Narrow" panose="020B0606020202030204" pitchFamily="34" charset="0"/>
              </a:rPr>
              <a:t> And how are they to preach unless they are sent? As it is written, “How beautiful are the feet of those who preach the good news!” </a:t>
            </a:r>
            <a:r>
              <a:rPr lang="en-US" sz="3200" baseline="30000" dirty="0">
                <a:latin typeface="Arial Narrow" panose="020B0606020202030204" pitchFamily="34" charset="0"/>
              </a:rPr>
              <a:t>16</a:t>
            </a:r>
            <a:r>
              <a:rPr lang="en-US" sz="3200" dirty="0">
                <a:latin typeface="Arial Narrow" panose="020B0606020202030204" pitchFamily="34" charset="0"/>
              </a:rPr>
              <a:t> But they have not all obeyed the gospel. For Isaiah says, “Lord, who has believed what he has heard from us?” </a:t>
            </a:r>
            <a:r>
              <a:rPr lang="en-US" sz="3200" baseline="30000" dirty="0">
                <a:latin typeface="Arial Narrow" panose="020B0606020202030204" pitchFamily="34" charset="0"/>
              </a:rPr>
              <a:t>17</a:t>
            </a:r>
            <a:r>
              <a:rPr lang="en-US" sz="3200" dirty="0">
                <a:latin typeface="Arial Narrow" panose="020B0606020202030204" pitchFamily="34" charset="0"/>
              </a:rPr>
              <a:t> So faith comes from hearing, and hearing through the word of Christ.</a:t>
            </a:r>
            <a:endParaRPr lang="en-US" b="1" dirty="0"/>
          </a:p>
        </p:txBody>
      </p:sp>
    </p:spTree>
    <p:extLst>
      <p:ext uri="{BB962C8B-B14F-4D97-AF65-F5344CB8AC3E}">
        <p14:creationId xmlns:p14="http://schemas.microsoft.com/office/powerpoint/2010/main" val="316123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9A5E02-8B7A-4F59-B613-D3338990582A}"/>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flipH="1">
            <a:off x="0" y="0"/>
            <a:ext cx="9144000" cy="6858000"/>
          </a:xfrm>
          <a:prstGeom prst="rect">
            <a:avLst/>
          </a:prstGeom>
        </p:spPr>
      </p:pic>
      <p:sp>
        <p:nvSpPr>
          <p:cNvPr id="2" name="TextBox 1">
            <a:extLst>
              <a:ext uri="{FF2B5EF4-FFF2-40B4-BE49-F238E27FC236}">
                <a16:creationId xmlns:a16="http://schemas.microsoft.com/office/drawing/2014/main" id="{CD0B3500-53AC-47E9-95F1-E75B247118CC}"/>
              </a:ext>
            </a:extLst>
          </p:cNvPr>
          <p:cNvSpPr txBox="1"/>
          <p:nvPr/>
        </p:nvSpPr>
        <p:spPr>
          <a:xfrm>
            <a:off x="382954" y="421298"/>
            <a:ext cx="7760678" cy="6524863"/>
          </a:xfrm>
          <a:prstGeom prst="rect">
            <a:avLst/>
          </a:prstGeom>
          <a:noFill/>
        </p:spPr>
        <p:txBody>
          <a:bodyPr wrap="square" rtlCol="0">
            <a:spAutoFit/>
          </a:bodyPr>
          <a:lstStyle/>
          <a:p>
            <a:r>
              <a:rPr lang="en-US" sz="3200" b="1" dirty="0">
                <a:latin typeface="Arial Narrow" panose="020B0606020202030204" pitchFamily="34" charset="0"/>
              </a:rPr>
              <a:t>Romans 10:18-21</a:t>
            </a:r>
          </a:p>
          <a:p>
            <a:endParaRPr lang="en-US" sz="800" b="1" dirty="0">
              <a:latin typeface="Arial Narrow" panose="020B0606020202030204" pitchFamily="34" charset="0"/>
            </a:endParaRPr>
          </a:p>
          <a:p>
            <a:r>
              <a:rPr lang="en-US" sz="3000" baseline="30000" dirty="0">
                <a:latin typeface="Arial Narrow" panose="020B0606020202030204" pitchFamily="34" charset="0"/>
              </a:rPr>
              <a:t>18</a:t>
            </a:r>
            <a:r>
              <a:rPr lang="en-US" sz="3000" dirty="0">
                <a:latin typeface="Arial Narrow" panose="020B0606020202030204" pitchFamily="34" charset="0"/>
              </a:rPr>
              <a:t> But I ask, have they not heard? Indeed they have, for “Their voice has gone out to all the earth, and their words to the ends of the world.”</a:t>
            </a:r>
          </a:p>
          <a:p>
            <a:endParaRPr lang="en-US" sz="800" dirty="0">
              <a:latin typeface="Arial Narrow" panose="020B0606020202030204" pitchFamily="34" charset="0"/>
            </a:endParaRPr>
          </a:p>
          <a:p>
            <a:r>
              <a:rPr lang="en-US" sz="3000" baseline="30000" dirty="0">
                <a:latin typeface="Arial Narrow" panose="020B0606020202030204" pitchFamily="34" charset="0"/>
              </a:rPr>
              <a:t>19</a:t>
            </a:r>
            <a:r>
              <a:rPr lang="en-US" sz="3000" dirty="0">
                <a:latin typeface="Arial Narrow" panose="020B0606020202030204" pitchFamily="34" charset="0"/>
              </a:rPr>
              <a:t> But I ask, did Israel not understand? First Moses says, “I will make you jealous of those who are not a nation; with a foolish nation I will make you angry.”</a:t>
            </a:r>
          </a:p>
          <a:p>
            <a:endParaRPr lang="en-US" sz="800" dirty="0">
              <a:latin typeface="Arial Narrow" panose="020B0606020202030204" pitchFamily="34" charset="0"/>
            </a:endParaRPr>
          </a:p>
          <a:p>
            <a:r>
              <a:rPr lang="en-US" sz="3000" baseline="30000" dirty="0">
                <a:latin typeface="Arial Narrow" panose="020B0606020202030204" pitchFamily="34" charset="0"/>
              </a:rPr>
              <a:t>20</a:t>
            </a:r>
            <a:r>
              <a:rPr lang="en-US" sz="3000" dirty="0">
                <a:latin typeface="Arial Narrow" panose="020B0606020202030204" pitchFamily="34" charset="0"/>
              </a:rPr>
              <a:t> Then Isaiah is so bold as to say, “I have been found by those who did not seek me; I have shown myself to those who did not ask for me.”</a:t>
            </a:r>
          </a:p>
          <a:p>
            <a:endParaRPr lang="en-US" sz="800" dirty="0">
              <a:latin typeface="Arial Narrow" panose="020B0606020202030204" pitchFamily="34" charset="0"/>
            </a:endParaRPr>
          </a:p>
          <a:p>
            <a:r>
              <a:rPr lang="en-US" sz="3000" baseline="30000" dirty="0">
                <a:latin typeface="Arial Narrow" panose="020B0606020202030204" pitchFamily="34" charset="0"/>
              </a:rPr>
              <a:t>21</a:t>
            </a:r>
            <a:r>
              <a:rPr lang="en-US" sz="3000" dirty="0">
                <a:latin typeface="Arial Narrow" panose="020B0606020202030204" pitchFamily="34" charset="0"/>
              </a:rPr>
              <a:t> But of Israel he says, “All day long I have held out my hands to a disobedient and contrary people.”</a:t>
            </a:r>
          </a:p>
          <a:p>
            <a:endParaRPr lang="en-US" b="1" dirty="0"/>
          </a:p>
        </p:txBody>
      </p:sp>
    </p:spTree>
    <p:extLst>
      <p:ext uri="{BB962C8B-B14F-4D97-AF65-F5344CB8AC3E}">
        <p14:creationId xmlns:p14="http://schemas.microsoft.com/office/powerpoint/2010/main" val="4180839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9A5E02-8B7A-4F59-B613-D3338990582A}"/>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flipH="1">
            <a:off x="0" y="0"/>
            <a:ext cx="9144000" cy="6858000"/>
          </a:xfrm>
          <a:prstGeom prst="rect">
            <a:avLst/>
          </a:prstGeom>
        </p:spPr>
      </p:pic>
      <p:sp>
        <p:nvSpPr>
          <p:cNvPr id="2" name="TextBox 1">
            <a:extLst>
              <a:ext uri="{FF2B5EF4-FFF2-40B4-BE49-F238E27FC236}">
                <a16:creationId xmlns:a16="http://schemas.microsoft.com/office/drawing/2014/main" id="{CD0B3500-53AC-47E9-95F1-E75B247118CC}"/>
              </a:ext>
            </a:extLst>
          </p:cNvPr>
          <p:cNvSpPr txBox="1"/>
          <p:nvPr/>
        </p:nvSpPr>
        <p:spPr>
          <a:xfrm>
            <a:off x="382954" y="421298"/>
            <a:ext cx="7760678" cy="5016758"/>
          </a:xfrm>
          <a:prstGeom prst="rect">
            <a:avLst/>
          </a:prstGeom>
          <a:noFill/>
        </p:spPr>
        <p:txBody>
          <a:bodyPr wrap="square" rtlCol="0">
            <a:spAutoFit/>
          </a:bodyPr>
          <a:lstStyle/>
          <a:p>
            <a:r>
              <a:rPr lang="en-US" sz="3200" b="1" dirty="0">
                <a:latin typeface="Arial Narrow" panose="020B0606020202030204" pitchFamily="34" charset="0"/>
              </a:rPr>
              <a:t>Final Thoughts</a:t>
            </a:r>
            <a:endParaRPr lang="en-US" sz="800" b="1" dirty="0">
              <a:latin typeface="Arial Narrow" panose="020B0606020202030204" pitchFamily="34" charset="0"/>
            </a:endParaRPr>
          </a:p>
          <a:p>
            <a:endParaRPr lang="en-US" sz="800" b="1" dirty="0">
              <a:latin typeface="Arial Narrow" panose="020B0606020202030204" pitchFamily="34" charset="0"/>
            </a:endParaRPr>
          </a:p>
          <a:p>
            <a:pPr marL="514350" indent="-514350">
              <a:buFont typeface="+mj-lt"/>
              <a:buAutoNum type="arabicPeriod"/>
            </a:pPr>
            <a:r>
              <a:rPr lang="en-US" sz="3200" b="1" dirty="0">
                <a:latin typeface="Arial Narrow" panose="020B0606020202030204" pitchFamily="34" charset="0"/>
              </a:rPr>
              <a:t>Be zealous for God according to knowledge (v. 2; cf. Pr. 19:2).</a:t>
            </a:r>
          </a:p>
          <a:p>
            <a:pPr marL="514350" indent="-514350">
              <a:buFont typeface="+mj-lt"/>
              <a:buAutoNum type="arabicPeriod"/>
            </a:pPr>
            <a:endParaRPr lang="en-US" sz="800" b="1" dirty="0">
              <a:latin typeface="Arial Narrow" panose="020B0606020202030204" pitchFamily="34" charset="0"/>
            </a:endParaRPr>
          </a:p>
          <a:p>
            <a:pPr marL="514350" indent="-514350">
              <a:buFont typeface="+mj-lt"/>
              <a:buAutoNum type="arabicPeriod"/>
            </a:pPr>
            <a:r>
              <a:rPr lang="en-US" sz="3200" b="1" dirty="0">
                <a:latin typeface="Arial Narrow" panose="020B0606020202030204" pitchFamily="34" charset="0"/>
              </a:rPr>
              <a:t>The proclamation of the gospel is a beautiful thing (v. 15; cf. Is. 52:7).</a:t>
            </a:r>
          </a:p>
          <a:p>
            <a:pPr marL="514350" indent="-514350">
              <a:buFont typeface="+mj-lt"/>
              <a:buAutoNum type="arabicPeriod"/>
            </a:pPr>
            <a:endParaRPr lang="en-US" sz="800" b="1" dirty="0">
              <a:latin typeface="Arial Narrow" panose="020B0606020202030204" pitchFamily="34" charset="0"/>
            </a:endParaRPr>
          </a:p>
          <a:p>
            <a:pPr marL="514350" indent="-514350">
              <a:buFont typeface="+mj-lt"/>
              <a:buAutoNum type="arabicPeriod"/>
            </a:pPr>
            <a:r>
              <a:rPr lang="en-US" sz="3200" b="1" dirty="0">
                <a:latin typeface="Arial Narrow" panose="020B0606020202030204" pitchFamily="34" charset="0"/>
              </a:rPr>
              <a:t>Faith comes through hearing the Word        (v. 17; cf. Rom. 1:16-17). </a:t>
            </a:r>
          </a:p>
          <a:p>
            <a:pPr marL="514350" indent="-514350">
              <a:buFont typeface="+mj-lt"/>
              <a:buAutoNum type="arabicPeriod"/>
            </a:pPr>
            <a:endParaRPr lang="en-US" sz="800" b="1" dirty="0">
              <a:latin typeface="Arial Narrow" panose="020B0606020202030204" pitchFamily="34" charset="0"/>
            </a:endParaRPr>
          </a:p>
          <a:p>
            <a:pPr marL="514350" indent="-514350">
              <a:buFont typeface="+mj-lt"/>
              <a:buAutoNum type="arabicPeriod"/>
            </a:pPr>
            <a:r>
              <a:rPr lang="en-US" sz="3200" b="1" dirty="0">
                <a:latin typeface="Arial Narrow" panose="020B0606020202030204" pitchFamily="34" charset="0"/>
              </a:rPr>
              <a:t>Call on the name of the Lord! (v. 13; also Rom. 2:4; 6:1-5; 8:4) </a:t>
            </a:r>
          </a:p>
        </p:txBody>
      </p:sp>
    </p:spTree>
    <p:extLst>
      <p:ext uri="{BB962C8B-B14F-4D97-AF65-F5344CB8AC3E}">
        <p14:creationId xmlns:p14="http://schemas.microsoft.com/office/powerpoint/2010/main" val="184936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25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25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1250"/>
                                        <p:tgtEl>
                                          <p:spTgt spid="2">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6" end="6"/>
                                            </p:txEl>
                                          </p:spTgt>
                                        </p:tgtEl>
                                        <p:attrNameLst>
                                          <p:attrName>style.visibility</p:attrName>
                                        </p:attrNameLst>
                                      </p:cBhvr>
                                      <p:to>
                                        <p:strVal val="visible"/>
                                      </p:to>
                                    </p:set>
                                    <p:animEffect transition="in" filter="fade">
                                      <p:cBhvr>
                                        <p:cTn id="20" dur="1250"/>
                                        <p:tgtEl>
                                          <p:spTgt spid="2">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fade">
                                      <p:cBhvr>
                                        <p:cTn id="25" dur="125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C091F99-82FA-4082-AF63-FC89E8275C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89495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686</Words>
  <Application>Microsoft Office PowerPoint</Application>
  <PresentationFormat>On-screen Show (4:3)</PresentationFormat>
  <Paragraphs>33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4</cp:revision>
  <dcterms:created xsi:type="dcterms:W3CDTF">2020-01-05T21:17:04Z</dcterms:created>
  <dcterms:modified xsi:type="dcterms:W3CDTF">2020-01-05T22:51:19Z</dcterms:modified>
</cp:coreProperties>
</file>