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4137"/>
    <a:srgbClr val="083A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82" d="100"/>
          <a:sy n="82" d="100"/>
        </p:scale>
        <p:origin x="48" y="19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91CC-5977-407D-98FD-ED10245ED38A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B591-6A96-4F43-9D62-2CAEF89FB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555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91CC-5977-407D-98FD-ED10245ED38A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B591-6A96-4F43-9D62-2CAEF89FB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28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91CC-5977-407D-98FD-ED10245ED38A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B591-6A96-4F43-9D62-2CAEF89FB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39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91CC-5977-407D-98FD-ED10245ED38A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B591-6A96-4F43-9D62-2CAEF89FB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9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91CC-5977-407D-98FD-ED10245ED38A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B591-6A96-4F43-9D62-2CAEF89FB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27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91CC-5977-407D-98FD-ED10245ED38A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B591-6A96-4F43-9D62-2CAEF89FB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13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91CC-5977-407D-98FD-ED10245ED38A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B591-6A96-4F43-9D62-2CAEF89FB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7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91CC-5977-407D-98FD-ED10245ED38A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B591-6A96-4F43-9D62-2CAEF89FB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6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91CC-5977-407D-98FD-ED10245ED38A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B591-6A96-4F43-9D62-2CAEF89FB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51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91CC-5977-407D-98FD-ED10245ED38A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B591-6A96-4F43-9D62-2CAEF89FB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11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C91CC-5977-407D-98FD-ED10245ED38A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B591-6A96-4F43-9D62-2CAEF89FB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3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C91CC-5977-407D-98FD-ED10245ED38A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6B591-6A96-4F43-9D62-2CAEF89FB1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717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DD5E7B-0CED-4581-ACB3-97A19EE51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301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4AE5F8-9407-40B6-A194-EF91561BA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D9F33F-889D-45E3-B3DE-6C1722EB1D58}"/>
              </a:ext>
            </a:extLst>
          </p:cNvPr>
          <p:cNvSpPr txBox="1"/>
          <p:nvPr/>
        </p:nvSpPr>
        <p:spPr>
          <a:xfrm>
            <a:off x="324319" y="274770"/>
            <a:ext cx="84953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574137"/>
                </a:solidFill>
                <a:latin typeface="Arial Narrow" panose="020B0606020202030204" pitchFamily="34" charset="0"/>
              </a:rPr>
              <a:t>Romans 11:12</a:t>
            </a:r>
          </a:p>
          <a:p>
            <a:endParaRPr lang="en-US" sz="800" b="1" dirty="0">
              <a:solidFill>
                <a:srgbClr val="574137"/>
              </a:solidFill>
              <a:latin typeface="Arial Narrow" panose="020B0606020202030204" pitchFamily="34" charset="0"/>
            </a:endParaRPr>
          </a:p>
          <a:p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Now if their trespass means riches for the world, and if their failure means riches for the Gentiles, how much more will their full inclusion mean!</a:t>
            </a:r>
          </a:p>
          <a:p>
            <a:endParaRPr lang="en-US" sz="2800" b="1" dirty="0">
              <a:solidFill>
                <a:srgbClr val="574137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574137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Romans 11:15</a:t>
            </a:r>
          </a:p>
          <a:p>
            <a:endParaRPr lang="en-US" sz="800" b="1" dirty="0">
              <a:solidFill>
                <a:srgbClr val="574137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</a:rPr>
              <a:t>15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</a:rPr>
              <a:t> For if their rejection means the reconciliation of the world, what will their acceptance mean but life from the dead?</a:t>
            </a:r>
          </a:p>
        </p:txBody>
      </p:sp>
    </p:spTree>
    <p:extLst>
      <p:ext uri="{BB962C8B-B14F-4D97-AF65-F5344CB8AC3E}">
        <p14:creationId xmlns:p14="http://schemas.microsoft.com/office/powerpoint/2010/main" val="422567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4AE5F8-9407-40B6-A194-EF91561BA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D9F33F-889D-45E3-B3DE-6C1722EB1D58}"/>
              </a:ext>
            </a:extLst>
          </p:cNvPr>
          <p:cNvSpPr txBox="1"/>
          <p:nvPr/>
        </p:nvSpPr>
        <p:spPr>
          <a:xfrm>
            <a:off x="324319" y="274770"/>
            <a:ext cx="84953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574137"/>
                </a:solidFill>
                <a:latin typeface="Arial Narrow" panose="020B0606020202030204" pitchFamily="34" charset="0"/>
              </a:rPr>
              <a:t>Romans 11:28-32</a:t>
            </a:r>
          </a:p>
          <a:p>
            <a:endParaRPr lang="en-US" sz="800" b="1" dirty="0">
              <a:solidFill>
                <a:srgbClr val="574137"/>
              </a:solidFill>
              <a:latin typeface="Arial Narrow" panose="020B0606020202030204" pitchFamily="34" charset="0"/>
            </a:endParaRPr>
          </a:p>
          <a:p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28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regards the gospel, they are enemies for your sake. But as regards election, they are beloved for the sake of their forefathers. </a:t>
            </a:r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29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the gifts and the calling of God are irrevocable. </a:t>
            </a:r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just as you were at one time disobedient to God but now have received mercy because of their disobedience, </a:t>
            </a:r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 they too have now been disobedient in order that by the mercy shown to you they also may now receive mercy. </a:t>
            </a:r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God has consigned all to disobedience, that he may have mercy on all.</a:t>
            </a:r>
            <a:endParaRPr lang="en-US" b="1" dirty="0">
              <a:solidFill>
                <a:srgbClr val="574137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55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4AE5F8-9407-40B6-A194-EF91561BA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D9F33F-889D-45E3-B3DE-6C1722EB1D58}"/>
              </a:ext>
            </a:extLst>
          </p:cNvPr>
          <p:cNvSpPr txBox="1"/>
          <p:nvPr/>
        </p:nvSpPr>
        <p:spPr>
          <a:xfrm>
            <a:off x="324319" y="274770"/>
            <a:ext cx="849536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574137"/>
                </a:solidFill>
                <a:latin typeface="Arial Narrow" panose="020B0606020202030204" pitchFamily="34" charset="0"/>
              </a:rPr>
              <a:t>Romans 11:33-36</a:t>
            </a:r>
          </a:p>
          <a:p>
            <a:endParaRPr lang="en-US" sz="800" b="1" dirty="0">
              <a:solidFill>
                <a:srgbClr val="574137"/>
              </a:solidFill>
              <a:latin typeface="Arial Narrow" panose="020B0606020202030204" pitchFamily="34" charset="0"/>
            </a:endParaRPr>
          </a:p>
          <a:p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Oh, the depth of the riches and wisdom and knowledge of God! How unsearchable are his judgments and how inscrutable his ways!</a:t>
            </a:r>
          </a:p>
          <a:p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“For who has known the mind of the Lord,</a:t>
            </a:r>
          </a:p>
          <a:p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or who has been his counselor?”</a:t>
            </a:r>
          </a:p>
          <a:p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“Or who has given a gift to him</a:t>
            </a:r>
          </a:p>
          <a:p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that he might be repaid?”</a:t>
            </a:r>
          </a:p>
          <a:p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36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from him and through him and to him are all things. To him be glory forever. Amen.</a:t>
            </a:r>
          </a:p>
          <a:p>
            <a:endParaRPr lang="en-US" b="1" dirty="0">
              <a:solidFill>
                <a:srgbClr val="574137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40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4AE5F8-9407-40B6-A194-EF91561BA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D9F33F-889D-45E3-B3DE-6C1722EB1D58}"/>
              </a:ext>
            </a:extLst>
          </p:cNvPr>
          <p:cNvSpPr txBox="1"/>
          <p:nvPr/>
        </p:nvSpPr>
        <p:spPr>
          <a:xfrm>
            <a:off x="324319" y="274770"/>
            <a:ext cx="84953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574137"/>
                </a:solidFill>
                <a:latin typeface="Arial Narrow" panose="020B0606020202030204" pitchFamily="34" charset="0"/>
              </a:rPr>
              <a:t>Takeaways from Romans 11</a:t>
            </a:r>
          </a:p>
          <a:p>
            <a:endParaRPr lang="en-US" sz="1600" b="1" dirty="0">
              <a:solidFill>
                <a:srgbClr val="574137"/>
              </a:solidFill>
              <a:latin typeface="Arial Narrow" panose="020B0606020202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has always had His remnant (vv. 1-6)</a:t>
            </a:r>
          </a:p>
          <a:p>
            <a:r>
              <a:rPr lang="en-US" sz="3200" b="1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Pet. 3:20; Gen. 19:15-26; Is. 10:21;                 </a:t>
            </a:r>
          </a:p>
          <a:p>
            <a:r>
              <a:rPr lang="en-US" sz="32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Matt. 7:13-14; 22:14</a:t>
            </a:r>
          </a:p>
          <a:p>
            <a:endParaRPr lang="en-US" sz="1600" dirty="0">
              <a:solidFill>
                <a:srgbClr val="57413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is both kind and severe (v. 22)</a:t>
            </a:r>
          </a:p>
          <a:p>
            <a:r>
              <a:rPr lang="en-US" sz="3200" b="1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Ezk. 34:6-7; 1 Jn. 4:8; Heb. 12:29</a:t>
            </a:r>
          </a:p>
          <a:p>
            <a:endParaRPr lang="en-US" sz="1600" b="1" dirty="0">
              <a:solidFill>
                <a:srgbClr val="57413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is always hope (vv. 23-24)</a:t>
            </a:r>
          </a:p>
          <a:p>
            <a:r>
              <a:rPr lang="en-US" sz="3200" b="1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Rom. 2:4; 1 Tim. 2:4</a:t>
            </a:r>
          </a:p>
          <a:p>
            <a:r>
              <a:rPr lang="en-US" sz="2800" b="1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86638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9DD5E7B-0CED-4581-ACB3-97A19EE51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41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4AE5F8-9407-40B6-A194-EF91561BA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D9F33F-889D-45E3-B3DE-6C1722EB1D58}"/>
              </a:ext>
            </a:extLst>
          </p:cNvPr>
          <p:cNvSpPr txBox="1"/>
          <p:nvPr/>
        </p:nvSpPr>
        <p:spPr>
          <a:xfrm>
            <a:off x="324319" y="274770"/>
            <a:ext cx="849536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574137"/>
                </a:solidFill>
                <a:latin typeface="Arial Narrow" panose="020B0606020202030204" pitchFamily="34" charset="0"/>
              </a:rPr>
              <a:t>Romans 11:1-6</a:t>
            </a:r>
          </a:p>
          <a:p>
            <a:endParaRPr lang="en-US" sz="800" b="1" dirty="0">
              <a:solidFill>
                <a:srgbClr val="574137"/>
              </a:solidFill>
              <a:latin typeface="Arial Narrow" panose="020B0606020202030204" pitchFamily="34" charset="0"/>
            </a:endParaRPr>
          </a:p>
          <a:p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ask, then, has God rejected his people? By no means! For I myself am an Israelite, a descendant of Abraham, a member of the tribe of Benjamin. </a:t>
            </a:r>
            <a:r>
              <a:rPr lang="en-US" sz="2800" b="1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has not rejected his people whom he foreknew. Do you not know what the Scripture says of Elijah, how he appeals to God against Israel? </a:t>
            </a:r>
            <a:r>
              <a:rPr lang="en-US" sz="2800" b="1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3 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“Lord, they have killed your prophets, they have demolished your altars, and I alone am left, and they seek my life.” </a:t>
            </a:r>
            <a:r>
              <a:rPr lang="en-US" sz="2800" b="1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4 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what is God's reply to him? “I have kept for myself seven thousand men who have not bowed the knee to Baal.” </a:t>
            </a:r>
            <a:r>
              <a:rPr lang="en-US" sz="2800" b="1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5 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too at the present time there is a remnant, chosen by grace. </a:t>
            </a:r>
            <a:r>
              <a:rPr lang="en-US" sz="2800" b="1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6 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if it is by grace, it is no longer on the basis of works; otherwise grace would no longer be grace.</a:t>
            </a:r>
          </a:p>
          <a:p>
            <a:endParaRPr lang="en-US" dirty="0"/>
          </a:p>
          <a:p>
            <a:endParaRPr lang="en-US" b="1" dirty="0">
              <a:solidFill>
                <a:srgbClr val="574137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96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4AE5F8-9407-40B6-A194-EF91561BA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D9F33F-889D-45E3-B3DE-6C1722EB1D58}"/>
              </a:ext>
            </a:extLst>
          </p:cNvPr>
          <p:cNvSpPr txBox="1"/>
          <p:nvPr/>
        </p:nvSpPr>
        <p:spPr>
          <a:xfrm>
            <a:off x="324319" y="274770"/>
            <a:ext cx="8495362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574137"/>
                </a:solidFill>
                <a:latin typeface="Arial Narrow" panose="020B0606020202030204" pitchFamily="34" charset="0"/>
              </a:rPr>
              <a:t>Romans 11:7-10</a:t>
            </a:r>
          </a:p>
          <a:p>
            <a:endParaRPr lang="en-US" sz="800" b="1" dirty="0">
              <a:solidFill>
                <a:srgbClr val="574137"/>
              </a:solidFill>
              <a:latin typeface="Arial Narrow" panose="020B0606020202030204" pitchFamily="34" charset="0"/>
            </a:endParaRPr>
          </a:p>
          <a:p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What then? Israel failed to obtain what it was seeking. The elect obtained it, but the rest were hardened, </a:t>
            </a:r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as it is written,</a:t>
            </a:r>
          </a:p>
          <a:p>
            <a:endParaRPr lang="en-US" sz="800" dirty="0">
              <a:solidFill>
                <a:srgbClr val="57413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“God gave them a spirit of stupor,</a:t>
            </a:r>
          </a:p>
          <a:p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eyes that would not see</a:t>
            </a:r>
          </a:p>
          <a:p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and ears that would not hear,</a:t>
            </a:r>
          </a:p>
          <a:p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down to this very day.”</a:t>
            </a:r>
          </a:p>
          <a:p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David says,</a:t>
            </a:r>
          </a:p>
          <a:p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“Let their table become a snare and a trap,</a:t>
            </a:r>
          </a:p>
          <a:p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a stumbling block and a retribution for them;</a:t>
            </a:r>
          </a:p>
          <a:p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 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 their eyes be darkened so that they cannot see,</a:t>
            </a:r>
          </a:p>
          <a:p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and bend their backs forever.”</a:t>
            </a:r>
          </a:p>
          <a:p>
            <a:endParaRPr lang="en-US" dirty="0"/>
          </a:p>
          <a:p>
            <a:endParaRPr lang="en-US" b="1" dirty="0">
              <a:solidFill>
                <a:srgbClr val="574137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37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4AE5F8-9407-40B6-A194-EF91561BA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D9F33F-889D-45E3-B3DE-6C1722EB1D58}"/>
              </a:ext>
            </a:extLst>
          </p:cNvPr>
          <p:cNvSpPr txBox="1"/>
          <p:nvPr/>
        </p:nvSpPr>
        <p:spPr>
          <a:xfrm>
            <a:off x="324319" y="274770"/>
            <a:ext cx="849536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574137"/>
                </a:solidFill>
                <a:latin typeface="Arial Narrow" panose="020B0606020202030204" pitchFamily="34" charset="0"/>
              </a:rPr>
              <a:t>Romans 11:11-12</a:t>
            </a:r>
          </a:p>
          <a:p>
            <a:endParaRPr lang="en-US" sz="800" b="1" dirty="0">
              <a:solidFill>
                <a:srgbClr val="574137"/>
              </a:solidFill>
              <a:latin typeface="Arial Narrow" panose="020B0606020202030204" pitchFamily="34" charset="0"/>
            </a:endParaRPr>
          </a:p>
          <a:p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 I ask, did they stumble in order that they might fall? By no means! Rather, through their trespass salvation has come to the Gentiles, so as to make Israel jealous. </a:t>
            </a:r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Now if their trespass means riches for the world, and if their failure means riches for the Gentiles, how much more will their full inclusion mean!</a:t>
            </a:r>
            <a:endParaRPr lang="en-US" dirty="0"/>
          </a:p>
          <a:p>
            <a:endParaRPr lang="en-US" b="1" dirty="0">
              <a:solidFill>
                <a:srgbClr val="574137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800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4AE5F8-9407-40B6-A194-EF91561BA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D9F33F-889D-45E3-B3DE-6C1722EB1D58}"/>
              </a:ext>
            </a:extLst>
          </p:cNvPr>
          <p:cNvSpPr txBox="1"/>
          <p:nvPr/>
        </p:nvSpPr>
        <p:spPr>
          <a:xfrm>
            <a:off x="324319" y="274770"/>
            <a:ext cx="849536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574137"/>
                </a:solidFill>
                <a:latin typeface="Arial Narrow" panose="020B0606020202030204" pitchFamily="34" charset="0"/>
              </a:rPr>
              <a:t>Romans 11:13-18</a:t>
            </a:r>
          </a:p>
          <a:p>
            <a:endParaRPr lang="en-US" sz="800" b="1" dirty="0">
              <a:solidFill>
                <a:srgbClr val="574137"/>
              </a:solidFill>
              <a:latin typeface="Arial Narrow" panose="020B0606020202030204" pitchFamily="34" charset="0"/>
            </a:endParaRPr>
          </a:p>
          <a:p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Now I am speaking to you Gentiles. Inasmuch then as I am an apostle to the Gentiles, I magnify my ministry </a:t>
            </a:r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order somehow to make my fellow Jews jealous, and thus save some of them. </a:t>
            </a:r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if their rejection means the reconciliation of the world, what will their acceptance mean but life from the dead? </a:t>
            </a:r>
          </a:p>
          <a:p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If the dough offered as firstfruits is holy, so is the whole lump, and if the root is holy, so are the branches. </a:t>
            </a:r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 if some of the branches were broken off, and you, although a wild olive shoot, were grafted in among the others and now share in the nourishing root of the olive tree, </a:t>
            </a:r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not be arrogant toward the branches. If you are, remember it is not you who support the root, but the root that supports you. </a:t>
            </a:r>
            <a:endParaRPr lang="en-US" b="1" dirty="0">
              <a:solidFill>
                <a:srgbClr val="574137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694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4AE5F8-9407-40B6-A194-EF91561BA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D9F33F-889D-45E3-B3DE-6C1722EB1D58}"/>
              </a:ext>
            </a:extLst>
          </p:cNvPr>
          <p:cNvSpPr txBox="1"/>
          <p:nvPr/>
        </p:nvSpPr>
        <p:spPr>
          <a:xfrm>
            <a:off x="324319" y="274770"/>
            <a:ext cx="849536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rgbClr val="574137"/>
                </a:solidFill>
                <a:latin typeface="Arial Narrow" panose="020B0606020202030204" pitchFamily="34" charset="0"/>
              </a:rPr>
              <a:t>Romans 11:19-24</a:t>
            </a:r>
          </a:p>
          <a:p>
            <a:endParaRPr lang="en-US" sz="800" b="1" dirty="0">
              <a:solidFill>
                <a:srgbClr val="574137"/>
              </a:solidFill>
              <a:latin typeface="Arial Narrow" panose="020B0606020202030204" pitchFamily="34" charset="0"/>
            </a:endParaRPr>
          </a:p>
          <a:p>
            <a:r>
              <a:rPr lang="en-US" sz="27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en-US" sz="27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Then you will say, “Branches were broken off so that I might be grafted in.” </a:t>
            </a:r>
            <a:r>
              <a:rPr lang="en-US" sz="27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en-US" sz="27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is true. They were broken off because of their unbelief, but you stand fast through faith. So do not become proud, but fear. </a:t>
            </a:r>
            <a:r>
              <a:rPr lang="en-US" sz="27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lang="en-US" sz="27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if God did not spare the natural branches, neither will he spare you. </a:t>
            </a:r>
            <a:r>
              <a:rPr lang="en-US" sz="27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 </a:t>
            </a:r>
            <a:r>
              <a:rPr lang="en-US" sz="27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then the kindness and the severity of God: severity toward those who have fallen, but God's kindness to you, provided you continue in his kindness. Otherwise you too will be cut off. </a:t>
            </a:r>
            <a:r>
              <a:rPr lang="en-US" sz="27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en-US" sz="27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even they, if they do not continue in their unbelief, will be grafted in, for God has the power to graft them in again. </a:t>
            </a:r>
            <a:r>
              <a:rPr lang="en-US" sz="27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</a:t>
            </a:r>
            <a:r>
              <a:rPr lang="en-US" sz="27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if you were cut from what is by nature a wild olive tree, and grafted, contrary to nature, into a cultivated olive tree, how much more will these, the natural branches, be grafted back into their own olive tree.</a:t>
            </a:r>
            <a:endParaRPr lang="en-US" sz="2700" b="1" dirty="0">
              <a:solidFill>
                <a:srgbClr val="574137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23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4AE5F8-9407-40B6-A194-EF91561BA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D9F33F-889D-45E3-B3DE-6C1722EB1D58}"/>
              </a:ext>
            </a:extLst>
          </p:cNvPr>
          <p:cNvSpPr txBox="1"/>
          <p:nvPr/>
        </p:nvSpPr>
        <p:spPr>
          <a:xfrm>
            <a:off x="324319" y="274770"/>
            <a:ext cx="849536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574137"/>
                </a:solidFill>
                <a:latin typeface="Arial Narrow" panose="020B0606020202030204" pitchFamily="34" charset="0"/>
              </a:rPr>
              <a:t>Romans 11:13-18</a:t>
            </a:r>
          </a:p>
          <a:p>
            <a:endParaRPr lang="en-US" sz="800" b="1" dirty="0">
              <a:solidFill>
                <a:srgbClr val="574137"/>
              </a:solidFill>
              <a:latin typeface="Arial Narrow" panose="020B0606020202030204" pitchFamily="34" charset="0"/>
            </a:endParaRPr>
          </a:p>
          <a:p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Now I am speaking to you Gentiles. Inasmuch then as I am an apostle to the Gentiles, I magnify my ministry </a:t>
            </a:r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order somehow to make my fellow Jews jealous, and thus save some of them. </a:t>
            </a:r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if their rejection means the reconciliation of the world, what will their acceptance mean but life from the dead? </a:t>
            </a:r>
          </a:p>
          <a:p>
            <a:r>
              <a:rPr lang="en-US" sz="2800" b="1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r>
              <a:rPr lang="en-US" sz="2800" b="1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If the dough offered as firstfruits is holy, so is the whole lump, and if the root is holy, so are the branches. </a:t>
            </a:r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But if some of the branches were broken off, and you, although a wild olive shoot, were grafted in among the others and now share in the nourishing root of the olive tree, </a:t>
            </a:r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not be arrogant toward the branches. If you are, remember it is not you who support the root, but the root that supports you. </a:t>
            </a:r>
            <a:endParaRPr lang="en-US" b="1" dirty="0">
              <a:solidFill>
                <a:srgbClr val="574137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7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4AE5F8-9407-40B6-A194-EF91561BA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D9F33F-889D-45E3-B3DE-6C1722EB1D58}"/>
              </a:ext>
            </a:extLst>
          </p:cNvPr>
          <p:cNvSpPr txBox="1"/>
          <p:nvPr/>
        </p:nvSpPr>
        <p:spPr>
          <a:xfrm>
            <a:off x="324319" y="274770"/>
            <a:ext cx="849536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solidFill>
                  <a:srgbClr val="574137"/>
                </a:solidFill>
                <a:latin typeface="Arial Narrow" panose="020B0606020202030204" pitchFamily="34" charset="0"/>
              </a:rPr>
              <a:t>Romans 11:19-24</a:t>
            </a:r>
          </a:p>
          <a:p>
            <a:endParaRPr lang="en-US" sz="800" b="1" dirty="0">
              <a:solidFill>
                <a:srgbClr val="574137"/>
              </a:solidFill>
              <a:latin typeface="Arial Narrow" panose="020B0606020202030204" pitchFamily="34" charset="0"/>
            </a:endParaRPr>
          </a:p>
          <a:p>
            <a:r>
              <a:rPr lang="en-US" sz="27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en-US" sz="27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Then you will say, “Branches were broken off so that I might be grafted in.” </a:t>
            </a:r>
            <a:r>
              <a:rPr lang="en-US" sz="27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en-US" sz="27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That is true. They were broken off because of their unbelief, but you stand fast through faith. So do not become proud, but fear. </a:t>
            </a:r>
            <a:r>
              <a:rPr lang="en-US" sz="27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21</a:t>
            </a:r>
            <a:r>
              <a:rPr lang="en-US" sz="27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if God did not spare the natural branches, neither will he spare you. </a:t>
            </a:r>
            <a:r>
              <a:rPr lang="en-US" sz="27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 </a:t>
            </a:r>
            <a:r>
              <a:rPr lang="en-US" sz="27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then the kindness and the severity of God: severity toward those who have fallen, but God's kindness to you, provided you continue in his kindness. Otherwise you too will be cut off. </a:t>
            </a:r>
            <a:r>
              <a:rPr lang="en-US" sz="27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23</a:t>
            </a:r>
            <a:r>
              <a:rPr lang="en-US" sz="27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even they, if they do not continue in their unbelief, will be grafted in, for God has the power to graft them in again. </a:t>
            </a:r>
            <a:r>
              <a:rPr lang="en-US" sz="27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24</a:t>
            </a:r>
            <a:r>
              <a:rPr lang="en-US" sz="27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if you were cut from what is by nature a wild olive tree, and grafted, contrary to nature, into a cultivated olive tree, how much more will these, the natural branches, be grafted back into their own olive tree.</a:t>
            </a:r>
            <a:endParaRPr lang="en-US" sz="2700" b="1" dirty="0">
              <a:solidFill>
                <a:srgbClr val="574137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5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4AE5F8-9407-40B6-A194-EF91561BA6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D9F33F-889D-45E3-B3DE-6C1722EB1D58}"/>
              </a:ext>
            </a:extLst>
          </p:cNvPr>
          <p:cNvSpPr txBox="1"/>
          <p:nvPr/>
        </p:nvSpPr>
        <p:spPr>
          <a:xfrm>
            <a:off x="324319" y="274770"/>
            <a:ext cx="849536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574137"/>
                </a:solidFill>
                <a:latin typeface="Arial Narrow" panose="020B0606020202030204" pitchFamily="34" charset="0"/>
              </a:rPr>
              <a:t>Romans 11:25-27</a:t>
            </a:r>
          </a:p>
          <a:p>
            <a:endParaRPr lang="en-US" sz="800" b="1" dirty="0">
              <a:solidFill>
                <a:srgbClr val="574137"/>
              </a:solidFill>
              <a:latin typeface="Arial Narrow" panose="020B0606020202030204" pitchFamily="34" charset="0"/>
            </a:endParaRPr>
          </a:p>
          <a:p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Lest you be wise in your own sight, I do not want you to be unaware of this mystery, brothers: a partial hardening has come upon Israel, until the fullness of the Gentiles has come in. </a:t>
            </a:r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in this way all Israel will be saved, as it is written,</a:t>
            </a:r>
          </a:p>
          <a:p>
            <a:endParaRPr lang="en-US" sz="800" dirty="0">
              <a:solidFill>
                <a:srgbClr val="574137"/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Deliverer will come from Zion,</a:t>
            </a:r>
          </a:p>
          <a:p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he will banish ungodliness from Jacob”;</a:t>
            </a:r>
          </a:p>
          <a:p>
            <a:r>
              <a:rPr lang="en-US" sz="2800" baseline="300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</a:t>
            </a:r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“and this will be my covenant with them</a:t>
            </a:r>
          </a:p>
          <a:p>
            <a:r>
              <a:rPr lang="en-US" sz="2800" dirty="0">
                <a:solidFill>
                  <a:srgbClr val="574137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when I take away their sins.”</a:t>
            </a:r>
          </a:p>
          <a:p>
            <a:endParaRPr lang="en-US" b="1" dirty="0">
              <a:solidFill>
                <a:srgbClr val="574137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45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</TotalTime>
  <Words>1458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9</cp:revision>
  <dcterms:created xsi:type="dcterms:W3CDTF">2020-01-06T18:28:15Z</dcterms:created>
  <dcterms:modified xsi:type="dcterms:W3CDTF">2020-01-12T22:48:43Z</dcterms:modified>
</cp:coreProperties>
</file>