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1A03"/>
    <a:srgbClr val="4393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6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B330-66A8-4FA9-B3B0-A21C491C2A05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569E3-0A73-4998-98F8-27FC3CCAF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78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B330-66A8-4FA9-B3B0-A21C491C2A05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569E3-0A73-4998-98F8-27FC3CCAF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95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B330-66A8-4FA9-B3B0-A21C491C2A05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569E3-0A73-4998-98F8-27FC3CCAF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696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B330-66A8-4FA9-B3B0-A21C491C2A05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569E3-0A73-4998-98F8-27FC3CCAF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03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B330-66A8-4FA9-B3B0-A21C491C2A05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569E3-0A73-4998-98F8-27FC3CCAF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711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B330-66A8-4FA9-B3B0-A21C491C2A05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569E3-0A73-4998-98F8-27FC3CCAF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4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B330-66A8-4FA9-B3B0-A21C491C2A05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569E3-0A73-4998-98F8-27FC3CCAF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945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B330-66A8-4FA9-B3B0-A21C491C2A05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569E3-0A73-4998-98F8-27FC3CCAF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417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B330-66A8-4FA9-B3B0-A21C491C2A05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569E3-0A73-4998-98F8-27FC3CCAF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724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B330-66A8-4FA9-B3B0-A21C491C2A05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569E3-0A73-4998-98F8-27FC3CCAF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218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B330-66A8-4FA9-B3B0-A21C491C2A05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569E3-0A73-4998-98F8-27FC3CCAF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973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B330-66A8-4FA9-B3B0-A21C491C2A05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569E3-0A73-4998-98F8-27FC3CCAF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31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BD6D52D-7FB7-4B78-9078-4B29535269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739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BD6D52D-7FB7-4B78-9078-4B29535269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87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BC479DF-8739-451C-A30C-BC715C1F66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205AAED-B41F-4951-B7BD-36D90E1A572F}"/>
              </a:ext>
            </a:extLst>
          </p:cNvPr>
          <p:cNvSpPr txBox="1"/>
          <p:nvPr/>
        </p:nvSpPr>
        <p:spPr>
          <a:xfrm>
            <a:off x="1618407" y="1984697"/>
            <a:ext cx="590718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391A03"/>
                </a:solidFill>
                <a:latin typeface="Arial Narrow" panose="020B0606020202030204" pitchFamily="34" charset="0"/>
              </a:rPr>
              <a:t>Growth is Expected</a:t>
            </a:r>
          </a:p>
          <a:p>
            <a:pPr algn="ctr"/>
            <a:endParaRPr lang="en-US" sz="800" b="1" dirty="0">
              <a:solidFill>
                <a:srgbClr val="391A03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600" dirty="0">
                <a:solidFill>
                  <a:srgbClr val="391A03"/>
                </a:solidFill>
                <a:latin typeface="Arial Narrow" panose="020B0606020202030204" pitchFamily="34" charset="0"/>
              </a:rPr>
              <a:t>Heb. 6:1; 1 Cor. 3:1-3; 1 Pet. 2:3; 2 Pet. 2:5-8; 3:18; Rom. 12:2; Heb. 5:11-14</a:t>
            </a:r>
          </a:p>
        </p:txBody>
      </p:sp>
    </p:spTree>
    <p:extLst>
      <p:ext uri="{BB962C8B-B14F-4D97-AF65-F5344CB8AC3E}">
        <p14:creationId xmlns:p14="http://schemas.microsoft.com/office/powerpoint/2010/main" val="63136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BC479DF-8739-451C-A30C-BC715C1F66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205AAED-B41F-4951-B7BD-36D90E1A572F}"/>
              </a:ext>
            </a:extLst>
          </p:cNvPr>
          <p:cNvSpPr txBox="1"/>
          <p:nvPr/>
        </p:nvSpPr>
        <p:spPr>
          <a:xfrm>
            <a:off x="598811" y="487670"/>
            <a:ext cx="83428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391A03"/>
                </a:solidFill>
                <a:latin typeface="Arial Narrow" panose="020B0606020202030204" pitchFamily="34" charset="0"/>
              </a:rPr>
              <a:t>Growth is Necessary</a:t>
            </a:r>
          </a:p>
          <a:p>
            <a:endParaRPr lang="en-US" sz="800" b="1" dirty="0">
              <a:solidFill>
                <a:srgbClr val="391A03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391A03"/>
                </a:solidFill>
                <a:latin typeface="Arial Narrow" panose="020B0606020202030204" pitchFamily="34" charset="0"/>
              </a:rPr>
              <a:t>We are </a:t>
            </a:r>
            <a:r>
              <a:rPr lang="en-US" sz="3600" b="1" i="1" dirty="0">
                <a:solidFill>
                  <a:srgbClr val="391A03"/>
                </a:solidFill>
                <a:latin typeface="Arial Narrow" panose="020B0606020202030204" pitchFamily="34" charset="0"/>
              </a:rPr>
              <a:t>alive </a:t>
            </a:r>
            <a:r>
              <a:rPr lang="en-US" sz="3600" b="1" dirty="0">
                <a:solidFill>
                  <a:srgbClr val="391A03"/>
                </a:solidFill>
                <a:latin typeface="Arial Narrow" panose="020B0606020202030204" pitchFamily="34" charset="0"/>
              </a:rPr>
              <a:t>in Christ </a:t>
            </a:r>
          </a:p>
          <a:p>
            <a:r>
              <a:rPr lang="en-US" sz="3600" dirty="0">
                <a:solidFill>
                  <a:srgbClr val="391A03"/>
                </a:solidFill>
                <a:latin typeface="Arial Narrow" panose="020B0606020202030204" pitchFamily="34" charset="0"/>
              </a:rPr>
              <a:t>	 Rom. 6:11; Eph. 2:5; Jn. 10:10</a:t>
            </a:r>
          </a:p>
          <a:p>
            <a:endParaRPr lang="en-US" sz="800" dirty="0">
              <a:solidFill>
                <a:srgbClr val="391A03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391A03"/>
                </a:solidFill>
                <a:latin typeface="Arial Narrow" panose="020B0606020202030204" pitchFamily="34" charset="0"/>
              </a:rPr>
              <a:t>Prevents unfruitfulness </a:t>
            </a:r>
          </a:p>
          <a:p>
            <a:r>
              <a:rPr lang="en-US" sz="3600" b="1" dirty="0">
                <a:solidFill>
                  <a:srgbClr val="391A03"/>
                </a:solidFill>
                <a:latin typeface="Arial Narrow" panose="020B0606020202030204" pitchFamily="34" charset="0"/>
              </a:rPr>
              <a:t>	 </a:t>
            </a:r>
            <a:r>
              <a:rPr lang="en-US" sz="3600" dirty="0">
                <a:solidFill>
                  <a:srgbClr val="391A03"/>
                </a:solidFill>
                <a:latin typeface="Arial Narrow" panose="020B0606020202030204" pitchFamily="34" charset="0"/>
              </a:rPr>
              <a:t>2 Pet. 2:5-11</a:t>
            </a:r>
          </a:p>
          <a:p>
            <a:endParaRPr lang="en-US" sz="800" dirty="0">
              <a:solidFill>
                <a:srgbClr val="391A03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391A03"/>
                </a:solidFill>
                <a:latin typeface="Arial Narrow" panose="020B0606020202030204" pitchFamily="34" charset="0"/>
              </a:rPr>
              <a:t>Helps us reach the goal </a:t>
            </a:r>
          </a:p>
          <a:p>
            <a:r>
              <a:rPr lang="en-US" sz="3600" b="1" dirty="0">
                <a:solidFill>
                  <a:srgbClr val="391A03"/>
                </a:solidFill>
                <a:latin typeface="Arial Narrow" panose="020B0606020202030204" pitchFamily="34" charset="0"/>
              </a:rPr>
              <a:t>	</a:t>
            </a:r>
            <a:r>
              <a:rPr lang="en-US" sz="3600" dirty="0">
                <a:solidFill>
                  <a:srgbClr val="391A03"/>
                </a:solidFill>
                <a:latin typeface="Arial Narrow" panose="020B0606020202030204" pitchFamily="34" charset="0"/>
              </a:rPr>
              <a:t> Phil. 3:12-14; 1 Cor. 9:24-27</a:t>
            </a:r>
          </a:p>
          <a:p>
            <a:r>
              <a:rPr lang="en-US" sz="3600" b="1" dirty="0">
                <a:solidFill>
                  <a:srgbClr val="391A03"/>
                </a:solidFill>
                <a:latin typeface="Arial Narrow" panose="020B0606020202030204" pitchFamily="34" charset="0"/>
              </a:rPr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268086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BC479DF-8739-451C-A30C-BC715C1F66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205AAED-B41F-4951-B7BD-36D90E1A572F}"/>
              </a:ext>
            </a:extLst>
          </p:cNvPr>
          <p:cNvSpPr txBox="1"/>
          <p:nvPr/>
        </p:nvSpPr>
        <p:spPr>
          <a:xfrm>
            <a:off x="598811" y="487670"/>
            <a:ext cx="834288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391A03"/>
                </a:solidFill>
                <a:latin typeface="Arial Narrow" panose="020B0606020202030204" pitchFamily="34" charset="0"/>
              </a:rPr>
              <a:t>What Prevents Growth?</a:t>
            </a:r>
          </a:p>
          <a:p>
            <a:endParaRPr lang="en-US" sz="800" b="1" dirty="0">
              <a:solidFill>
                <a:srgbClr val="391A03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391A03"/>
                </a:solidFill>
                <a:latin typeface="Arial Narrow" panose="020B0606020202030204" pitchFamily="34" charset="0"/>
              </a:rPr>
              <a:t>Excuses</a:t>
            </a:r>
          </a:p>
          <a:p>
            <a:pPr marL="1485900" lvl="2" indent="-571500">
              <a:buFontTx/>
              <a:buChar char="-"/>
            </a:pPr>
            <a:r>
              <a:rPr lang="en-US" sz="3600" dirty="0">
                <a:solidFill>
                  <a:srgbClr val="391A03"/>
                </a:solidFill>
                <a:latin typeface="Arial Narrow" panose="020B0606020202030204" pitchFamily="34" charset="0"/>
              </a:rPr>
              <a:t>“I’m spiritual enough…”</a:t>
            </a:r>
          </a:p>
          <a:p>
            <a:pPr marL="1485900" lvl="2" indent="-571500">
              <a:buFontTx/>
              <a:buChar char="-"/>
            </a:pPr>
            <a:r>
              <a:rPr lang="en-US" sz="3600" dirty="0">
                <a:solidFill>
                  <a:srgbClr val="391A03"/>
                </a:solidFill>
                <a:latin typeface="Arial Narrow" panose="020B0606020202030204" pitchFamily="34" charset="0"/>
              </a:rPr>
              <a:t>There is no ceiling to our growth! (consider 1 Thess. 3:12; 4:1)</a:t>
            </a:r>
          </a:p>
          <a:p>
            <a:pPr marL="1485900" lvl="2" indent="-571500">
              <a:buFontTx/>
              <a:buChar char="-"/>
            </a:pPr>
            <a:endParaRPr lang="en-US" sz="800" dirty="0">
              <a:solidFill>
                <a:srgbClr val="391A03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391A03"/>
                </a:solidFill>
                <a:latin typeface="Arial Narrow" panose="020B0606020202030204" pitchFamily="34" charset="0"/>
              </a:rPr>
              <a:t>Unwillingness to sacrifice time killers</a:t>
            </a:r>
          </a:p>
          <a:p>
            <a:r>
              <a:rPr lang="en-US" sz="3600" dirty="0">
                <a:solidFill>
                  <a:srgbClr val="391A03"/>
                </a:solidFill>
                <a:latin typeface="Arial Narrow" panose="020B0606020202030204" pitchFamily="34" charset="0"/>
              </a:rPr>
              <a:t>		- 	 Social media, television, etc...</a:t>
            </a:r>
            <a:endParaRPr lang="en-US" sz="800" dirty="0">
              <a:solidFill>
                <a:srgbClr val="391A03"/>
              </a:solidFill>
              <a:latin typeface="Arial Narrow" panose="020B0606020202030204" pitchFamily="34" charset="0"/>
            </a:endParaRPr>
          </a:p>
          <a:p>
            <a:r>
              <a:rPr lang="en-US" sz="3600" b="1" dirty="0">
                <a:solidFill>
                  <a:srgbClr val="391A03"/>
                </a:solidFill>
                <a:latin typeface="Arial Narrow" panose="020B0606020202030204" pitchFamily="34" charset="0"/>
              </a:rPr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318600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2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BC479DF-8739-451C-A30C-BC715C1F66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205AAED-B41F-4951-B7BD-36D90E1A572F}"/>
              </a:ext>
            </a:extLst>
          </p:cNvPr>
          <p:cNvSpPr txBox="1"/>
          <p:nvPr/>
        </p:nvSpPr>
        <p:spPr>
          <a:xfrm>
            <a:off x="598811" y="487670"/>
            <a:ext cx="834288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391A03"/>
                </a:solidFill>
                <a:latin typeface="Arial Narrow" panose="020B0606020202030204" pitchFamily="34" charset="0"/>
              </a:rPr>
              <a:t>What Prevents Growth?</a:t>
            </a:r>
          </a:p>
          <a:p>
            <a:endParaRPr lang="en-US" sz="800" b="1" dirty="0">
              <a:solidFill>
                <a:srgbClr val="391A03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391A03"/>
                </a:solidFill>
                <a:latin typeface="Arial Narrow" panose="020B0606020202030204" pitchFamily="34" charset="0"/>
              </a:rPr>
              <a:t>Trying to do too much too soon</a:t>
            </a:r>
          </a:p>
          <a:p>
            <a:pPr marL="1485900" lvl="2" indent="-571500">
              <a:buFontTx/>
              <a:buChar char="-"/>
            </a:pPr>
            <a:r>
              <a:rPr lang="en-US" sz="3600" dirty="0">
                <a:solidFill>
                  <a:srgbClr val="391A03"/>
                </a:solidFill>
                <a:latin typeface="Arial Narrow" panose="020B0606020202030204" pitchFamily="34" charset="0"/>
              </a:rPr>
              <a:t>The Christian walk is a journey</a:t>
            </a:r>
          </a:p>
          <a:p>
            <a:pPr marL="1485900" lvl="2" indent="-571500">
              <a:buFontTx/>
              <a:buChar char="-"/>
            </a:pPr>
            <a:r>
              <a:rPr lang="en-US" sz="3600" dirty="0">
                <a:solidFill>
                  <a:srgbClr val="391A03"/>
                </a:solidFill>
                <a:latin typeface="Arial Narrow" panose="020B0606020202030204" pitchFamily="34" charset="0"/>
              </a:rPr>
              <a:t>Growth takes place over a period of time, not all at once. </a:t>
            </a:r>
          </a:p>
          <a:p>
            <a:endParaRPr lang="en-US" sz="800" dirty="0">
              <a:solidFill>
                <a:srgbClr val="391A03"/>
              </a:solidFill>
              <a:latin typeface="Arial Narrow" panose="020B0606020202030204" pitchFamily="34" charset="0"/>
            </a:endParaRPr>
          </a:p>
          <a:p>
            <a:r>
              <a:rPr lang="en-US" sz="3600" b="1" dirty="0">
                <a:solidFill>
                  <a:srgbClr val="391A03"/>
                </a:solidFill>
                <a:latin typeface="Arial Narrow" panose="020B0606020202030204" pitchFamily="34" charset="0"/>
              </a:rPr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382027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BC479DF-8739-451C-A30C-BC715C1F66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205AAED-B41F-4951-B7BD-36D90E1A572F}"/>
              </a:ext>
            </a:extLst>
          </p:cNvPr>
          <p:cNvSpPr txBox="1"/>
          <p:nvPr/>
        </p:nvSpPr>
        <p:spPr>
          <a:xfrm>
            <a:off x="598811" y="487670"/>
            <a:ext cx="834288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391A03"/>
                </a:solidFill>
                <a:latin typeface="Arial Narrow" panose="020B0606020202030204" pitchFamily="34" charset="0"/>
              </a:rPr>
              <a:t>Questions to Consider:</a:t>
            </a:r>
          </a:p>
          <a:p>
            <a:endParaRPr lang="en-US" sz="800" b="1" dirty="0">
              <a:solidFill>
                <a:srgbClr val="391A03"/>
              </a:solidFill>
              <a:latin typeface="Arial Narrow" panose="020B060602020203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b="1" dirty="0">
                <a:solidFill>
                  <a:srgbClr val="391A03"/>
                </a:solidFill>
                <a:latin typeface="Arial Narrow" panose="020B0606020202030204" pitchFamily="34" charset="0"/>
              </a:rPr>
              <a:t>What are things you are currently doing, but can still grow in?</a:t>
            </a:r>
          </a:p>
          <a:p>
            <a:pPr marL="742950" indent="-742950">
              <a:buFont typeface="+mj-lt"/>
              <a:buAutoNum type="arabicPeriod"/>
            </a:pPr>
            <a:endParaRPr lang="en-US" sz="800" b="1" dirty="0">
              <a:solidFill>
                <a:srgbClr val="391A03"/>
              </a:solidFill>
              <a:latin typeface="Arial Narrow" panose="020B060602020203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b="1" dirty="0">
                <a:solidFill>
                  <a:srgbClr val="391A03"/>
                </a:solidFill>
                <a:latin typeface="Arial Narrow" panose="020B0606020202030204" pitchFamily="34" charset="0"/>
              </a:rPr>
              <a:t>What are things you are not doing that you need to start doing?</a:t>
            </a:r>
            <a:endParaRPr lang="en-US" sz="3600" dirty="0">
              <a:solidFill>
                <a:srgbClr val="391A03"/>
              </a:solidFill>
              <a:latin typeface="Arial Narrow" panose="020B0606020202030204" pitchFamily="34" charset="0"/>
            </a:endParaRPr>
          </a:p>
          <a:p>
            <a:endParaRPr lang="en-US" sz="800" dirty="0">
              <a:solidFill>
                <a:srgbClr val="391A03"/>
              </a:solidFill>
              <a:latin typeface="Arial Narrow" panose="020B0606020202030204" pitchFamily="34" charset="0"/>
            </a:endParaRPr>
          </a:p>
          <a:p>
            <a:r>
              <a:rPr lang="en-US" sz="3600" b="1" dirty="0">
                <a:solidFill>
                  <a:srgbClr val="391A03"/>
                </a:solidFill>
                <a:latin typeface="Arial Narrow" panose="020B0606020202030204" pitchFamily="34" charset="0"/>
              </a:rPr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84243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BC479DF-8739-451C-A30C-BC715C1F66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205AAED-B41F-4951-B7BD-36D90E1A572F}"/>
              </a:ext>
            </a:extLst>
          </p:cNvPr>
          <p:cNvSpPr txBox="1"/>
          <p:nvPr/>
        </p:nvSpPr>
        <p:spPr>
          <a:xfrm>
            <a:off x="0" y="487670"/>
            <a:ext cx="9144000" cy="323165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en-US" sz="4000" b="1" dirty="0">
                <a:solidFill>
                  <a:srgbClr val="391A03"/>
                </a:solidFill>
                <a:latin typeface="Arial Narrow" panose="020B0606020202030204" pitchFamily="34" charset="0"/>
              </a:rPr>
              <a:t>What Can We Grow in Throughout 2020?</a:t>
            </a:r>
          </a:p>
          <a:p>
            <a:endParaRPr lang="en-US" sz="800" b="1" dirty="0">
              <a:solidFill>
                <a:srgbClr val="391A03"/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endParaRPr lang="en-US" sz="3200" b="1" dirty="0">
              <a:solidFill>
                <a:srgbClr val="391A03"/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endParaRPr lang="en-US" sz="4000" b="1" dirty="0">
              <a:solidFill>
                <a:srgbClr val="391A03"/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endParaRPr lang="en-US" sz="4000" b="1" dirty="0">
              <a:solidFill>
                <a:srgbClr val="391A03"/>
              </a:solidFill>
              <a:latin typeface="Arial Narrow" panose="020B0606020202030204" pitchFamily="34" charset="0"/>
            </a:endParaRPr>
          </a:p>
          <a:p>
            <a:pPr marL="171450" indent="-171450">
              <a:buFontTx/>
              <a:buChar char="-"/>
            </a:pPr>
            <a:endParaRPr lang="en-US" sz="800" dirty="0">
              <a:solidFill>
                <a:srgbClr val="391A03"/>
              </a:solidFill>
              <a:latin typeface="Arial Narrow" panose="020B0606020202030204" pitchFamily="34" charset="0"/>
            </a:endParaRPr>
          </a:p>
          <a:p>
            <a:r>
              <a:rPr lang="en-US" sz="3600" b="1" dirty="0">
                <a:solidFill>
                  <a:srgbClr val="391A03"/>
                </a:solidFill>
                <a:latin typeface="Arial Narrow" panose="020B0606020202030204" pitchFamily="34" charset="0"/>
              </a:rPr>
              <a:t>	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5D7498-30C6-4316-A908-CC908129B796}"/>
              </a:ext>
            </a:extLst>
          </p:cNvPr>
          <p:cNvSpPr/>
          <p:nvPr/>
        </p:nvSpPr>
        <p:spPr>
          <a:xfrm>
            <a:off x="1031733" y="1345608"/>
            <a:ext cx="7646975" cy="3785652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3200" b="1" dirty="0">
                <a:solidFill>
                  <a:srgbClr val="391A03"/>
                </a:solidFill>
                <a:latin typeface="Arial Narrow" panose="020B0606020202030204" pitchFamily="34" charset="0"/>
              </a:rPr>
              <a:t>Bible reading</a:t>
            </a:r>
          </a:p>
          <a:p>
            <a:pPr marL="571500" indent="-571500">
              <a:buFontTx/>
              <a:buChar char="-"/>
            </a:pPr>
            <a:endParaRPr lang="en-US" sz="800" b="1" dirty="0">
              <a:solidFill>
                <a:srgbClr val="391A03"/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200" b="1" dirty="0">
                <a:solidFill>
                  <a:srgbClr val="391A03"/>
                </a:solidFill>
                <a:latin typeface="Arial Narrow" panose="020B0606020202030204" pitchFamily="34" charset="0"/>
              </a:rPr>
              <a:t>Prayer</a:t>
            </a:r>
          </a:p>
          <a:p>
            <a:pPr marL="571500" indent="-571500">
              <a:buFontTx/>
              <a:buChar char="-"/>
            </a:pPr>
            <a:endParaRPr lang="en-US" sz="800" b="1" dirty="0">
              <a:solidFill>
                <a:srgbClr val="391A03"/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200" b="1" dirty="0">
                <a:solidFill>
                  <a:srgbClr val="391A03"/>
                </a:solidFill>
                <a:latin typeface="Arial Narrow" panose="020B0606020202030204" pitchFamily="34" charset="0"/>
              </a:rPr>
              <a:t>Relationships</a:t>
            </a:r>
          </a:p>
          <a:p>
            <a:pPr marL="571500" indent="-571500">
              <a:buFontTx/>
              <a:buChar char="-"/>
            </a:pPr>
            <a:endParaRPr lang="en-US" sz="800" b="1" dirty="0">
              <a:solidFill>
                <a:srgbClr val="391A03"/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200" b="1" dirty="0">
                <a:solidFill>
                  <a:srgbClr val="391A03"/>
                </a:solidFill>
                <a:latin typeface="Arial Narrow" panose="020B0606020202030204" pitchFamily="34" charset="0"/>
              </a:rPr>
              <a:t>Giving </a:t>
            </a:r>
          </a:p>
          <a:p>
            <a:pPr marL="571500" indent="-571500">
              <a:buFontTx/>
              <a:buChar char="-"/>
            </a:pPr>
            <a:endParaRPr lang="en-US" sz="800" b="1" dirty="0">
              <a:solidFill>
                <a:srgbClr val="391A03"/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200" b="1" dirty="0">
                <a:solidFill>
                  <a:srgbClr val="391A03"/>
                </a:solidFill>
                <a:latin typeface="Arial Narrow" panose="020B0606020202030204" pitchFamily="34" charset="0"/>
              </a:rPr>
              <a:t>Encouragement</a:t>
            </a:r>
          </a:p>
          <a:p>
            <a:pPr marL="571500" indent="-571500">
              <a:buFontTx/>
              <a:buChar char="-"/>
            </a:pPr>
            <a:endParaRPr lang="en-US" sz="800" b="1" dirty="0">
              <a:solidFill>
                <a:srgbClr val="391A03"/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200" b="1" dirty="0">
                <a:solidFill>
                  <a:srgbClr val="391A03"/>
                </a:solidFill>
                <a:latin typeface="Arial Narrow" panose="020B0606020202030204" pitchFamily="34" charset="0"/>
              </a:rPr>
              <a:t>Stewardship</a:t>
            </a:r>
          </a:p>
          <a:p>
            <a:pPr marL="571500" indent="-571500">
              <a:buFontTx/>
              <a:buChar char="-"/>
            </a:pPr>
            <a:endParaRPr lang="en-US" sz="800" b="1" dirty="0">
              <a:solidFill>
                <a:srgbClr val="391A03"/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200" b="1" dirty="0">
                <a:solidFill>
                  <a:srgbClr val="391A03"/>
                </a:solidFill>
                <a:latin typeface="Arial Narrow" panose="020B0606020202030204" pitchFamily="34" charset="0"/>
              </a:rPr>
              <a:t>Patience</a:t>
            </a:r>
          </a:p>
          <a:p>
            <a:pPr marL="571500" indent="-571500">
              <a:buFontTx/>
              <a:buChar char="-"/>
            </a:pPr>
            <a:endParaRPr lang="en-US" sz="800" b="1" dirty="0">
              <a:solidFill>
                <a:srgbClr val="391A03"/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200" b="1" dirty="0">
                <a:solidFill>
                  <a:srgbClr val="391A03"/>
                </a:solidFill>
                <a:latin typeface="Arial Narrow" panose="020B0606020202030204" pitchFamily="34" charset="0"/>
              </a:rPr>
              <a:t>Self-control</a:t>
            </a:r>
          </a:p>
          <a:p>
            <a:pPr marL="571500" indent="-571500">
              <a:buFontTx/>
              <a:buChar char="-"/>
            </a:pPr>
            <a:endParaRPr lang="en-US" sz="800" b="1" dirty="0">
              <a:solidFill>
                <a:srgbClr val="391A03"/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200" b="1" dirty="0">
                <a:solidFill>
                  <a:srgbClr val="391A03"/>
                </a:solidFill>
                <a:latin typeface="Arial Narrow" panose="020B0606020202030204" pitchFamily="34" charset="0"/>
              </a:rPr>
              <a:t>Service</a:t>
            </a:r>
          </a:p>
          <a:p>
            <a:pPr marL="571500" indent="-571500">
              <a:buFontTx/>
              <a:buChar char="-"/>
            </a:pPr>
            <a:endParaRPr lang="en-US" sz="800" b="1" dirty="0">
              <a:solidFill>
                <a:srgbClr val="391A03"/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200" b="1" dirty="0">
                <a:solidFill>
                  <a:srgbClr val="391A03"/>
                </a:solidFill>
                <a:latin typeface="Arial Narrow" panose="020B0606020202030204" pitchFamily="34" charset="0"/>
              </a:rPr>
              <a:t>Mentoring</a:t>
            </a:r>
          </a:p>
          <a:p>
            <a:pPr marL="571500" indent="-571500">
              <a:buFontTx/>
              <a:buChar char="-"/>
            </a:pPr>
            <a:endParaRPr lang="en-US" sz="800" b="1" dirty="0">
              <a:solidFill>
                <a:srgbClr val="391A03"/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200" b="1" dirty="0">
                <a:solidFill>
                  <a:srgbClr val="391A03"/>
                </a:solidFill>
                <a:latin typeface="Arial Narrow" panose="020B0606020202030204" pitchFamily="34" charset="0"/>
              </a:rPr>
              <a:t>Speech</a:t>
            </a:r>
          </a:p>
          <a:p>
            <a:pPr marL="571500" indent="-571500">
              <a:buFontTx/>
              <a:buChar char="-"/>
            </a:pPr>
            <a:endParaRPr lang="en-US" sz="800" b="1" dirty="0">
              <a:solidFill>
                <a:srgbClr val="391A03"/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200" b="1" dirty="0">
                <a:solidFill>
                  <a:srgbClr val="391A03"/>
                </a:solidFill>
                <a:latin typeface="Arial Narrow" panose="020B0606020202030204" pitchFamily="34" charset="0"/>
              </a:rPr>
              <a:t>Hospitality</a:t>
            </a:r>
          </a:p>
        </p:txBody>
      </p:sp>
    </p:spTree>
    <p:extLst>
      <p:ext uri="{BB962C8B-B14F-4D97-AF65-F5344CB8AC3E}">
        <p14:creationId xmlns:p14="http://schemas.microsoft.com/office/powerpoint/2010/main" val="239598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BC479DF-8739-451C-A30C-BC715C1F66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205AAED-B41F-4951-B7BD-36D90E1A572F}"/>
              </a:ext>
            </a:extLst>
          </p:cNvPr>
          <p:cNvSpPr txBox="1"/>
          <p:nvPr/>
        </p:nvSpPr>
        <p:spPr>
          <a:xfrm>
            <a:off x="598811" y="487670"/>
            <a:ext cx="834288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391A03"/>
                </a:solidFill>
                <a:latin typeface="Arial Narrow" panose="020B0606020202030204" pitchFamily="34" charset="0"/>
              </a:rPr>
              <a:t>How Can We Grow in 2020?</a:t>
            </a:r>
          </a:p>
          <a:p>
            <a:endParaRPr lang="en-US" sz="800" b="1" dirty="0">
              <a:solidFill>
                <a:srgbClr val="391A03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800" b="1" dirty="0">
              <a:solidFill>
                <a:srgbClr val="391A03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600" b="1" dirty="0">
                <a:solidFill>
                  <a:srgbClr val="391A03"/>
                </a:solidFill>
                <a:latin typeface="Arial Narrow" panose="020B0606020202030204" pitchFamily="34" charset="0"/>
              </a:rPr>
              <a:t>Find an encourager</a:t>
            </a:r>
          </a:p>
          <a:p>
            <a:pPr lvl="1"/>
            <a:r>
              <a:rPr lang="en-US" sz="3600" dirty="0">
                <a:solidFill>
                  <a:srgbClr val="391A03"/>
                </a:solidFill>
                <a:latin typeface="Arial Narrow" panose="020B0606020202030204" pitchFamily="34" charset="0"/>
              </a:rPr>
              <a:t>	 Phil. 1:27; 2:3</a:t>
            </a:r>
          </a:p>
          <a:p>
            <a:pPr lvl="1"/>
            <a:endParaRPr lang="en-US" sz="800" dirty="0">
              <a:solidFill>
                <a:srgbClr val="391A03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600" b="1" dirty="0">
                <a:solidFill>
                  <a:srgbClr val="391A03"/>
                </a:solidFill>
                <a:latin typeface="Arial Narrow" panose="020B0606020202030204" pitchFamily="34" charset="0"/>
              </a:rPr>
              <a:t>Realize growth takes effort</a:t>
            </a:r>
          </a:p>
          <a:p>
            <a:pPr lvl="1"/>
            <a:r>
              <a:rPr lang="en-US" sz="3600" b="1" dirty="0">
                <a:solidFill>
                  <a:srgbClr val="391A03"/>
                </a:solidFill>
                <a:latin typeface="Arial Narrow" panose="020B0606020202030204" pitchFamily="34" charset="0"/>
              </a:rPr>
              <a:t>	</a:t>
            </a:r>
            <a:r>
              <a:rPr lang="en-US" sz="3600" dirty="0">
                <a:solidFill>
                  <a:srgbClr val="391A03"/>
                </a:solidFill>
                <a:latin typeface="Arial Narrow" panose="020B0606020202030204" pitchFamily="34" charset="0"/>
              </a:rPr>
              <a:t> Matt. 25:14-30; Heb. 5:14; 1 Cor. 9:24-27</a:t>
            </a:r>
          </a:p>
          <a:p>
            <a:pPr lvl="1"/>
            <a:endParaRPr lang="en-US" sz="800" dirty="0">
              <a:solidFill>
                <a:srgbClr val="391A03"/>
              </a:solidFill>
              <a:latin typeface="Arial Narrow" panose="020B0606020202030204" pitchFamily="34" charset="0"/>
            </a:endParaRPr>
          </a:p>
          <a:p>
            <a:pPr marL="171450" indent="-171450">
              <a:buFontTx/>
              <a:buChar char="-"/>
            </a:pPr>
            <a:endParaRPr lang="en-US" sz="800" dirty="0">
              <a:solidFill>
                <a:srgbClr val="391A03"/>
              </a:solidFill>
              <a:latin typeface="Arial Narrow" panose="020B0606020202030204" pitchFamily="34" charset="0"/>
            </a:endParaRPr>
          </a:p>
          <a:p>
            <a:r>
              <a:rPr lang="en-US" sz="3600" b="1" dirty="0">
                <a:solidFill>
                  <a:srgbClr val="391A03"/>
                </a:solidFill>
                <a:latin typeface="Arial Narrow" panose="020B0606020202030204" pitchFamily="34" charset="0"/>
              </a:rPr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109807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25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BC479DF-8739-451C-A30C-BC715C1F66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205AAED-B41F-4951-B7BD-36D90E1A572F}"/>
              </a:ext>
            </a:extLst>
          </p:cNvPr>
          <p:cNvSpPr txBox="1"/>
          <p:nvPr/>
        </p:nvSpPr>
        <p:spPr>
          <a:xfrm>
            <a:off x="598811" y="487670"/>
            <a:ext cx="83428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391A03"/>
                </a:solidFill>
                <a:latin typeface="Arial Narrow" panose="020B0606020202030204" pitchFamily="34" charset="0"/>
              </a:rPr>
              <a:t>How Can We Grow in 2020?</a:t>
            </a:r>
          </a:p>
          <a:p>
            <a:endParaRPr lang="en-US" sz="800" b="1" dirty="0">
              <a:solidFill>
                <a:srgbClr val="391A03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800" b="1" dirty="0">
              <a:solidFill>
                <a:srgbClr val="391A03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600" b="1" dirty="0">
                <a:solidFill>
                  <a:srgbClr val="391A03"/>
                </a:solidFill>
                <a:latin typeface="Arial Narrow" panose="020B0606020202030204" pitchFamily="34" charset="0"/>
              </a:rPr>
              <a:t>Take it one step at a time </a:t>
            </a:r>
          </a:p>
          <a:p>
            <a:pPr marL="1028700" lvl="1" indent="-571500">
              <a:buFontTx/>
              <a:buChar char="-"/>
            </a:pPr>
            <a:endParaRPr lang="en-US" sz="800" b="1" dirty="0">
              <a:solidFill>
                <a:srgbClr val="391A03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600" b="1" dirty="0">
                <a:solidFill>
                  <a:srgbClr val="391A03"/>
                </a:solidFill>
                <a:latin typeface="Arial Narrow" panose="020B0606020202030204" pitchFamily="34" charset="0"/>
              </a:rPr>
              <a:t>Don’t fear failure</a:t>
            </a:r>
          </a:p>
          <a:p>
            <a:pPr lvl="1"/>
            <a:r>
              <a:rPr lang="en-US" sz="3600" dirty="0">
                <a:solidFill>
                  <a:srgbClr val="391A03"/>
                </a:solidFill>
                <a:latin typeface="Arial Narrow" panose="020B0606020202030204" pitchFamily="34" charset="0"/>
              </a:rPr>
              <a:t>	 2 Pet. 1:3; Phil. 4:13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rgbClr val="391A03"/>
              </a:solidFill>
              <a:latin typeface="Arial Narrow" panose="020B0606020202030204" pitchFamily="34" charset="0"/>
            </a:endParaRPr>
          </a:p>
          <a:p>
            <a:pPr marL="171450" indent="-171450">
              <a:buFontTx/>
              <a:buChar char="-"/>
            </a:pPr>
            <a:endParaRPr lang="en-US" sz="800" dirty="0">
              <a:solidFill>
                <a:srgbClr val="391A03"/>
              </a:solidFill>
              <a:latin typeface="Arial Narrow" panose="020B0606020202030204" pitchFamily="34" charset="0"/>
            </a:endParaRPr>
          </a:p>
          <a:p>
            <a:r>
              <a:rPr lang="en-US" sz="3600" b="1" dirty="0">
                <a:solidFill>
                  <a:srgbClr val="391A03"/>
                </a:solidFill>
                <a:latin typeface="Arial Narrow" panose="020B0606020202030204" pitchFamily="34" charset="0"/>
              </a:rPr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243879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1319</TotalTime>
  <Words>279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East End</cp:lastModifiedBy>
  <cp:revision>10</cp:revision>
  <dcterms:created xsi:type="dcterms:W3CDTF">2020-01-02T19:20:47Z</dcterms:created>
  <dcterms:modified xsi:type="dcterms:W3CDTF">2020-01-05T16:40:57Z</dcterms:modified>
</cp:coreProperties>
</file>