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8AAC-3D0E-4566-9EE1-019A089CB632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5775-1119-40AE-A076-EF9884FB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6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8AAC-3D0E-4566-9EE1-019A089CB632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5775-1119-40AE-A076-EF9884FB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8AAC-3D0E-4566-9EE1-019A089CB632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5775-1119-40AE-A076-EF9884FB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8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8AAC-3D0E-4566-9EE1-019A089CB632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5775-1119-40AE-A076-EF9884FB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7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8AAC-3D0E-4566-9EE1-019A089CB632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5775-1119-40AE-A076-EF9884FB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8AAC-3D0E-4566-9EE1-019A089CB632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5775-1119-40AE-A076-EF9884FB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2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8AAC-3D0E-4566-9EE1-019A089CB632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5775-1119-40AE-A076-EF9884FB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3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8AAC-3D0E-4566-9EE1-019A089CB632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5775-1119-40AE-A076-EF9884FB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9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8AAC-3D0E-4566-9EE1-019A089CB632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5775-1119-40AE-A076-EF9884FB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7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8AAC-3D0E-4566-9EE1-019A089CB632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5775-1119-40AE-A076-EF9884FB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1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8AAC-3D0E-4566-9EE1-019A089CB632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A5775-1119-40AE-A076-EF9884FB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0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31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68AAC-3D0E-4566-9EE1-019A089CB632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A5775-1119-40AE-A076-EF9884FBA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1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595A19-11BC-4BB2-B89F-35ED0A135C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5" r="5548"/>
          <a:stretch/>
        </p:blipFill>
        <p:spPr>
          <a:xfrm>
            <a:off x="0" y="-9384"/>
            <a:ext cx="9144000" cy="68673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13D81EF-16A1-403F-B79F-4E6E271824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09" y="3841619"/>
            <a:ext cx="8461981" cy="25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30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F8F19D-6FC4-4CB9-9BA1-02DDFC9CB4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r="19263"/>
          <a:stretch/>
        </p:blipFill>
        <p:spPr>
          <a:xfrm>
            <a:off x="6064739" y="3857063"/>
            <a:ext cx="3079262" cy="2735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20C6A2-7C12-4E90-AF1D-BF585FC82681}"/>
              </a:ext>
            </a:extLst>
          </p:cNvPr>
          <p:cNvSpPr txBox="1"/>
          <p:nvPr/>
        </p:nvSpPr>
        <p:spPr>
          <a:xfrm>
            <a:off x="402492" y="689041"/>
            <a:ext cx="833901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How to Combat Indifference</a:t>
            </a:r>
          </a:p>
          <a:p>
            <a:pPr algn="ctr"/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Recognize our true spiritual condition (v. 17)</a:t>
            </a:r>
          </a:p>
          <a:p>
            <a:pPr marL="571500" indent="-571500">
              <a:buFontTx/>
              <a:buChar char="-"/>
            </a:pPr>
            <a:endParaRPr lang="en-US" sz="1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Invest in the things of Christ (v. 18)</a:t>
            </a:r>
          </a:p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en-US" sz="32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Matt. 6:33; Phil. 4:8; 2 Pet. 1:5-8</a:t>
            </a:r>
          </a:p>
          <a:p>
            <a:pPr marL="571500" indent="-571500">
              <a:buFontTx/>
              <a:buChar char="-"/>
            </a:pPr>
            <a:endParaRPr lang="en-US" sz="1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Be zealous and repent (v. 19)</a:t>
            </a:r>
          </a:p>
          <a:p>
            <a:r>
              <a:rPr lang="en-US" sz="32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	 Rom. 2:4; 2 Pet. 3:9; 1 Jn. 1:9; Rev. 2:5</a:t>
            </a:r>
          </a:p>
          <a:p>
            <a:pPr marL="571500" indent="-571500">
              <a:buFontTx/>
              <a:buChar char="-"/>
            </a:pPr>
            <a:endParaRPr lang="en-US" sz="1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lvl="2" algn="ctr"/>
            <a:endParaRPr lang="en-US" sz="1600" i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endParaRPr lang="en-US" sz="3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096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F8F19D-6FC4-4CB9-9BA1-02DDFC9CB4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r="19263"/>
          <a:stretch/>
        </p:blipFill>
        <p:spPr>
          <a:xfrm>
            <a:off x="6064739" y="3857063"/>
            <a:ext cx="3079262" cy="2735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20C6A2-7C12-4E90-AF1D-BF585FC82681}"/>
              </a:ext>
            </a:extLst>
          </p:cNvPr>
          <p:cNvSpPr txBox="1"/>
          <p:nvPr/>
        </p:nvSpPr>
        <p:spPr>
          <a:xfrm>
            <a:off x="402492" y="407686"/>
            <a:ext cx="83390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The Result (v. 21)</a:t>
            </a:r>
          </a:p>
          <a:p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Victory in Christ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Seated with Him on His throne</a:t>
            </a:r>
          </a:p>
        </p:txBody>
      </p:sp>
    </p:spTree>
    <p:extLst>
      <p:ext uri="{BB962C8B-B14F-4D97-AF65-F5344CB8AC3E}">
        <p14:creationId xmlns:p14="http://schemas.microsoft.com/office/powerpoint/2010/main" val="2503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595A19-11BC-4BB2-B89F-35ED0A135C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5" r="5548"/>
          <a:stretch/>
        </p:blipFill>
        <p:spPr>
          <a:xfrm>
            <a:off x="0" y="-9384"/>
            <a:ext cx="9144000" cy="68673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13D81EF-16A1-403F-B79F-4E6E271824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09" y="3841619"/>
            <a:ext cx="8461981" cy="25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7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F8F19D-6FC4-4CB9-9BA1-02DDFC9CB4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r="19263"/>
          <a:stretch/>
        </p:blipFill>
        <p:spPr>
          <a:xfrm>
            <a:off x="6064739" y="3857063"/>
            <a:ext cx="3079262" cy="2735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20C6A2-7C12-4E90-AF1D-BF585FC82681}"/>
              </a:ext>
            </a:extLst>
          </p:cNvPr>
          <p:cNvSpPr txBox="1"/>
          <p:nvPr/>
        </p:nvSpPr>
        <p:spPr>
          <a:xfrm>
            <a:off x="402492" y="2410513"/>
            <a:ext cx="83390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Revelation 3:14-22</a:t>
            </a:r>
          </a:p>
          <a:p>
            <a:pPr algn="ctr"/>
            <a:r>
              <a:rPr lang="en-US" sz="44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Page 1030 in pew Bible</a:t>
            </a:r>
          </a:p>
        </p:txBody>
      </p:sp>
    </p:spTree>
    <p:extLst>
      <p:ext uri="{BB962C8B-B14F-4D97-AF65-F5344CB8AC3E}">
        <p14:creationId xmlns:p14="http://schemas.microsoft.com/office/powerpoint/2010/main" val="225386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F8F19D-6FC4-4CB9-9BA1-02DDFC9CB4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r="19263"/>
          <a:stretch/>
        </p:blipFill>
        <p:spPr>
          <a:xfrm>
            <a:off x="6064739" y="3857063"/>
            <a:ext cx="3079262" cy="2735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20C6A2-7C12-4E90-AF1D-BF585FC82681}"/>
              </a:ext>
            </a:extLst>
          </p:cNvPr>
          <p:cNvSpPr txBox="1"/>
          <p:nvPr/>
        </p:nvSpPr>
        <p:spPr>
          <a:xfrm>
            <a:off x="402492" y="407686"/>
            <a:ext cx="83390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The Problem: Indifference (vv. 14-15)</a:t>
            </a:r>
          </a:p>
          <a:p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Not hot or cold, but lukewarm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Christ will spit them out</a:t>
            </a:r>
          </a:p>
          <a:p>
            <a:pPr lvl="3"/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He’d rather them be spiritually cold!</a:t>
            </a:r>
          </a:p>
        </p:txBody>
      </p:sp>
    </p:spTree>
    <p:extLst>
      <p:ext uri="{BB962C8B-B14F-4D97-AF65-F5344CB8AC3E}">
        <p14:creationId xmlns:p14="http://schemas.microsoft.com/office/powerpoint/2010/main" val="272858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F8F19D-6FC4-4CB9-9BA1-02DDFC9CB4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r="19263"/>
          <a:stretch/>
        </p:blipFill>
        <p:spPr>
          <a:xfrm>
            <a:off x="6064739" y="3857063"/>
            <a:ext cx="3079262" cy="2735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20C6A2-7C12-4E90-AF1D-BF585FC82681}"/>
              </a:ext>
            </a:extLst>
          </p:cNvPr>
          <p:cNvSpPr txBox="1"/>
          <p:nvPr/>
        </p:nvSpPr>
        <p:spPr>
          <a:xfrm>
            <a:off x="402492" y="689041"/>
            <a:ext cx="833901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Indifference is deceiving!</a:t>
            </a:r>
          </a:p>
          <a:p>
            <a:pPr algn="ctr"/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Blinds us to the fact that there’s a problem.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Things look fine on the outside, but inside we’re unmoved.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The truth of His resurrection and return doesn’t change us.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320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F8F19D-6FC4-4CB9-9BA1-02DDFC9CB4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r="19263"/>
          <a:stretch/>
        </p:blipFill>
        <p:spPr>
          <a:xfrm>
            <a:off x="6064739" y="3857063"/>
            <a:ext cx="3079262" cy="2735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20C6A2-7C12-4E90-AF1D-BF585FC82681}"/>
              </a:ext>
            </a:extLst>
          </p:cNvPr>
          <p:cNvSpPr txBox="1"/>
          <p:nvPr/>
        </p:nvSpPr>
        <p:spPr>
          <a:xfrm>
            <a:off x="402492" y="689041"/>
            <a:ext cx="833901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The Causes of Indifference</a:t>
            </a:r>
          </a:p>
          <a:p>
            <a:pPr algn="ctr"/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Busyness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Misplaced priorities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Failing to grasp the seriousness of sin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Taking the gospel for granted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Treating worship as habit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Being enticed by the world</a:t>
            </a:r>
          </a:p>
          <a:p>
            <a:pPr marL="571500" indent="-571500">
              <a:buFontTx/>
              <a:buChar char="-"/>
            </a:pPr>
            <a:endParaRPr lang="en-US" sz="3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endParaRPr lang="en-US" sz="3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39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F8F19D-6FC4-4CB9-9BA1-02DDFC9CB4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r="19263"/>
          <a:stretch/>
        </p:blipFill>
        <p:spPr>
          <a:xfrm>
            <a:off x="6064739" y="3857063"/>
            <a:ext cx="3079262" cy="2735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20C6A2-7C12-4E90-AF1D-BF585FC82681}"/>
              </a:ext>
            </a:extLst>
          </p:cNvPr>
          <p:cNvSpPr txBox="1"/>
          <p:nvPr/>
        </p:nvSpPr>
        <p:spPr>
          <a:xfrm>
            <a:off x="402492" y="407686"/>
            <a:ext cx="83390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The Laodicean’s Cause for Indifference: Prosperity (v. 17)</a:t>
            </a:r>
          </a:p>
          <a:p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Failed to see their dependence on God because of their wealth.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Physically rich, but spiritually poor.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754D2F-96E5-432C-94E1-A4373DD1BD71}"/>
              </a:ext>
            </a:extLst>
          </p:cNvPr>
          <p:cNvSpPr/>
          <p:nvPr/>
        </p:nvSpPr>
        <p:spPr>
          <a:xfrm>
            <a:off x="2473572" y="4367323"/>
            <a:ext cx="41968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We are reliant on God </a:t>
            </a:r>
          </a:p>
          <a:p>
            <a:pPr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for </a:t>
            </a:r>
            <a:r>
              <a:rPr lang="en-US" sz="3600" b="1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everything.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96693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F8F19D-6FC4-4CB9-9BA1-02DDFC9CB4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r="19263"/>
          <a:stretch/>
        </p:blipFill>
        <p:spPr>
          <a:xfrm>
            <a:off x="6064739" y="3857063"/>
            <a:ext cx="3079262" cy="2735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20C6A2-7C12-4E90-AF1D-BF585FC82681}"/>
              </a:ext>
            </a:extLst>
          </p:cNvPr>
          <p:cNvSpPr txBox="1"/>
          <p:nvPr/>
        </p:nvSpPr>
        <p:spPr>
          <a:xfrm>
            <a:off x="402492" y="407686"/>
            <a:ext cx="83390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The Result (v. 20)</a:t>
            </a:r>
          </a:p>
          <a:p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Jesus was knocking at the door of their hearts!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Indifference can cause us to go deaf </a:t>
            </a:r>
          </a:p>
          <a:p>
            <a:pPr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to the voice of Christ. </a:t>
            </a:r>
            <a:endParaRPr lang="en-US" sz="8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4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F8F19D-6FC4-4CB9-9BA1-02DDFC9CB4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r="19263"/>
          <a:stretch/>
        </p:blipFill>
        <p:spPr>
          <a:xfrm>
            <a:off x="6064739" y="3857063"/>
            <a:ext cx="3079262" cy="2735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20C6A2-7C12-4E90-AF1D-BF585FC82681}"/>
              </a:ext>
            </a:extLst>
          </p:cNvPr>
          <p:cNvSpPr txBox="1"/>
          <p:nvPr/>
        </p:nvSpPr>
        <p:spPr>
          <a:xfrm>
            <a:off x="402492" y="689041"/>
            <a:ext cx="833901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Indifference impacts…</a:t>
            </a:r>
          </a:p>
          <a:p>
            <a:pPr algn="ctr"/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Evangelism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Families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Service in the Kingdom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How others view Christianity</a:t>
            </a:r>
          </a:p>
          <a:p>
            <a:pPr marL="1028700" lvl="1" indent="-571500">
              <a:buFontTx/>
              <a:buChar char="-"/>
            </a:pPr>
            <a:r>
              <a:rPr lang="en-US" sz="36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“They act just like everyone else.”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Attitudes</a:t>
            </a: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Outlook</a:t>
            </a:r>
          </a:p>
          <a:p>
            <a:pPr marL="571500" indent="-571500">
              <a:buFontTx/>
              <a:buChar char="-"/>
            </a:pPr>
            <a:endParaRPr lang="en-US" sz="3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081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F8F19D-6FC4-4CB9-9BA1-02DDFC9CB4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" r="19263"/>
          <a:stretch/>
        </p:blipFill>
        <p:spPr>
          <a:xfrm>
            <a:off x="6064739" y="3857063"/>
            <a:ext cx="3079262" cy="27352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120C6A2-7C12-4E90-AF1D-BF585FC82681}"/>
              </a:ext>
            </a:extLst>
          </p:cNvPr>
          <p:cNvSpPr txBox="1"/>
          <p:nvPr/>
        </p:nvSpPr>
        <p:spPr>
          <a:xfrm>
            <a:off x="402492" y="689041"/>
            <a:ext cx="833901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Questions to Ask</a:t>
            </a:r>
          </a:p>
          <a:p>
            <a:pPr algn="ctr"/>
            <a:endParaRPr lang="en-US" sz="1600" b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Have I become more interested in the things of the world and less interested in the things of God?</a:t>
            </a:r>
          </a:p>
          <a:p>
            <a:pPr marL="571500" indent="-571500">
              <a:buFontTx/>
              <a:buChar char="-"/>
            </a:pPr>
            <a:endParaRPr lang="en-US" sz="1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Do I feel that I’ve reached a level of spiritual growth that satisfies me? </a:t>
            </a:r>
          </a:p>
          <a:p>
            <a:pPr marL="1485900" lvl="2" indent="-571500">
              <a:buFontTx/>
              <a:buChar char="-"/>
            </a:pPr>
            <a:r>
              <a:rPr lang="en-US" sz="3200" i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“I’ve gotten far enough…” </a:t>
            </a:r>
          </a:p>
          <a:p>
            <a:pPr lvl="2"/>
            <a:endParaRPr lang="en-US" sz="1600" i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lvl="2"/>
            <a:endParaRPr lang="en-US" sz="1600" i="1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We never retire from our </a:t>
            </a:r>
          </a:p>
          <a:p>
            <a:pPr algn="ctr"/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growth as Christians!</a:t>
            </a:r>
          </a:p>
          <a:p>
            <a:pPr algn="ctr"/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Phil. 3:12</a:t>
            </a:r>
          </a:p>
          <a:p>
            <a:pPr marL="571500" indent="-571500">
              <a:buFontTx/>
              <a:buChar char="-"/>
            </a:pPr>
            <a:endParaRPr lang="en-US" sz="36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Tx/>
              <a:buChar char="-"/>
            </a:pPr>
            <a:endParaRPr lang="en-US" sz="800" dirty="0">
              <a:solidFill>
                <a:schemeClr val="bg1">
                  <a:lumMod val="8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solidFill>
                  <a:schemeClr val="bg1">
                    <a:lumMod val="8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180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1236</TotalTime>
  <Words>335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East End</cp:lastModifiedBy>
  <cp:revision>11</cp:revision>
  <dcterms:created xsi:type="dcterms:W3CDTF">2019-12-09T21:31:46Z</dcterms:created>
  <dcterms:modified xsi:type="dcterms:W3CDTF">2019-12-15T14:29:25Z</dcterms:modified>
</cp:coreProperties>
</file>