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8" r:id="rId6"/>
    <p:sldId id="269" r:id="rId7"/>
    <p:sldId id="263" r:id="rId8"/>
    <p:sldId id="262" r:id="rId9"/>
    <p:sldId id="264" r:id="rId10"/>
    <p:sldId id="270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19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164-75A6-4B1A-9B0E-3146FF7B58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4745-F7CF-467A-8F9C-F1DA521A8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164-75A6-4B1A-9B0E-3146FF7B58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4745-F7CF-467A-8F9C-F1DA521A8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1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164-75A6-4B1A-9B0E-3146FF7B58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4745-F7CF-467A-8F9C-F1DA521A8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6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164-75A6-4B1A-9B0E-3146FF7B58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4745-F7CF-467A-8F9C-F1DA521A8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3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164-75A6-4B1A-9B0E-3146FF7B58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4745-F7CF-467A-8F9C-F1DA521A8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92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164-75A6-4B1A-9B0E-3146FF7B58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4745-F7CF-467A-8F9C-F1DA521A8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76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164-75A6-4B1A-9B0E-3146FF7B58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4745-F7CF-467A-8F9C-F1DA521A8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3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164-75A6-4B1A-9B0E-3146FF7B58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4745-F7CF-467A-8F9C-F1DA521A8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164-75A6-4B1A-9B0E-3146FF7B58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4745-F7CF-467A-8F9C-F1DA521A8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10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164-75A6-4B1A-9B0E-3146FF7B58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4745-F7CF-467A-8F9C-F1DA521A8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3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164-75A6-4B1A-9B0E-3146FF7B58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4745-F7CF-467A-8F9C-F1DA521A8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6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3F164-75A6-4B1A-9B0E-3146FF7B58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94745-F7CF-467A-8F9C-F1DA521A8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8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908F1B-8BBE-4BC1-8CCD-4C622B2572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27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48654D-DC54-4E11-8668-86EF289DCE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62"/>
          <a:stretch/>
        </p:blipFill>
        <p:spPr>
          <a:xfrm>
            <a:off x="0" y="3811477"/>
            <a:ext cx="9144000" cy="30465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BFB6A50-7160-4BF4-AAF6-D56ECDB704A5}"/>
              </a:ext>
            </a:extLst>
          </p:cNvPr>
          <p:cNvSpPr/>
          <p:nvPr/>
        </p:nvSpPr>
        <p:spPr>
          <a:xfrm>
            <a:off x="5148263" y="3671888"/>
            <a:ext cx="1014412" cy="4857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F2889E-C394-49E2-862C-14AF26001039}"/>
              </a:ext>
            </a:extLst>
          </p:cNvPr>
          <p:cNvSpPr txBox="1"/>
          <p:nvPr/>
        </p:nvSpPr>
        <p:spPr>
          <a:xfrm>
            <a:off x="1006971" y="1910894"/>
            <a:ext cx="71300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Don’t for get about your influence!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Arial Narrow" panose="020B0606020202030204" pitchFamily="34" charset="0"/>
              </a:rPr>
              <a:t>1 Cor. 8:1-13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D53532-2B71-43E1-A199-97B2A4B4A532}"/>
              </a:ext>
            </a:extLst>
          </p:cNvPr>
          <p:cNvSpPr txBox="1"/>
          <p:nvPr/>
        </p:nvSpPr>
        <p:spPr>
          <a:xfrm>
            <a:off x="400895" y="379642"/>
            <a:ext cx="5504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Gambling From a Biblical Perspective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69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48654D-DC54-4E11-8668-86EF289DCE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62"/>
          <a:stretch/>
        </p:blipFill>
        <p:spPr>
          <a:xfrm>
            <a:off x="0" y="3811477"/>
            <a:ext cx="9144000" cy="30465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BFB6A50-7160-4BF4-AAF6-D56ECDB704A5}"/>
              </a:ext>
            </a:extLst>
          </p:cNvPr>
          <p:cNvSpPr/>
          <p:nvPr/>
        </p:nvSpPr>
        <p:spPr>
          <a:xfrm>
            <a:off x="5148263" y="3671888"/>
            <a:ext cx="1014412" cy="4857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F2889E-C394-49E2-862C-14AF26001039}"/>
              </a:ext>
            </a:extLst>
          </p:cNvPr>
          <p:cNvSpPr txBox="1"/>
          <p:nvPr/>
        </p:nvSpPr>
        <p:spPr>
          <a:xfrm>
            <a:off x="1006971" y="1910894"/>
            <a:ext cx="7130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A Lack of Love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Arial Narrow" panose="020B0606020202030204" pitchFamily="34" charset="0"/>
              </a:rPr>
              <a:t>Matt. 7:12; 22:29; 1 Cor. 10:24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82490B-078D-4BF5-B661-A538D2CC2D8F}"/>
              </a:ext>
            </a:extLst>
          </p:cNvPr>
          <p:cNvSpPr txBox="1"/>
          <p:nvPr/>
        </p:nvSpPr>
        <p:spPr>
          <a:xfrm>
            <a:off x="400895" y="379642"/>
            <a:ext cx="5504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Gambling From a Biblical Perspective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90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908F1B-8BBE-4BC1-8CCD-4C622B2572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08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48654D-DC54-4E11-8668-86EF289DCE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916"/>
          <a:stretch/>
        </p:blipFill>
        <p:spPr>
          <a:xfrm>
            <a:off x="0" y="3811477"/>
            <a:ext cx="9144000" cy="30465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BFB6A50-7160-4BF4-AAF6-D56ECDB704A5}"/>
              </a:ext>
            </a:extLst>
          </p:cNvPr>
          <p:cNvSpPr/>
          <p:nvPr/>
        </p:nvSpPr>
        <p:spPr>
          <a:xfrm>
            <a:off x="5148263" y="3671888"/>
            <a:ext cx="1014412" cy="4857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F2889E-C394-49E2-862C-14AF26001039}"/>
              </a:ext>
            </a:extLst>
          </p:cNvPr>
          <p:cNvSpPr txBox="1"/>
          <p:nvPr/>
        </p:nvSpPr>
        <p:spPr>
          <a:xfrm>
            <a:off x="1328142" y="1293395"/>
            <a:ext cx="64877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What is Gambling?</a:t>
            </a:r>
          </a:p>
          <a:p>
            <a:pPr algn="ctr"/>
            <a:endParaRPr lang="en-US" sz="1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Arial Narrow" panose="020B0606020202030204" pitchFamily="34" charset="0"/>
              </a:rPr>
              <a:t>More than simply taking a risk. </a:t>
            </a:r>
          </a:p>
        </p:txBody>
      </p:sp>
    </p:spTree>
    <p:extLst>
      <p:ext uri="{BB962C8B-B14F-4D97-AF65-F5344CB8AC3E}">
        <p14:creationId xmlns:p14="http://schemas.microsoft.com/office/powerpoint/2010/main" val="224535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48654D-DC54-4E11-8668-86EF289DCE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62"/>
          <a:stretch/>
        </p:blipFill>
        <p:spPr>
          <a:xfrm>
            <a:off x="0" y="3811477"/>
            <a:ext cx="9144000" cy="30465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BFB6A50-7160-4BF4-AAF6-D56ECDB704A5}"/>
              </a:ext>
            </a:extLst>
          </p:cNvPr>
          <p:cNvSpPr/>
          <p:nvPr/>
        </p:nvSpPr>
        <p:spPr>
          <a:xfrm>
            <a:off x="5148263" y="3671888"/>
            <a:ext cx="1014412" cy="4857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F2889E-C394-49E2-862C-14AF26001039}"/>
              </a:ext>
            </a:extLst>
          </p:cNvPr>
          <p:cNvSpPr txBox="1"/>
          <p:nvPr/>
        </p:nvSpPr>
        <p:spPr>
          <a:xfrm>
            <a:off x="1006971" y="1293400"/>
            <a:ext cx="713005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What is Gambling?</a:t>
            </a:r>
          </a:p>
          <a:p>
            <a:pPr algn="ctr"/>
            <a:endParaRPr lang="en-US" sz="1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Arial Narrow" panose="020B0606020202030204" pitchFamily="34" charset="0"/>
              </a:rPr>
              <a:t>Risking what’s yours on a chance event in an effort to profit from the loss of another. </a:t>
            </a:r>
          </a:p>
        </p:txBody>
      </p:sp>
    </p:spTree>
    <p:extLst>
      <p:ext uri="{BB962C8B-B14F-4D97-AF65-F5344CB8AC3E}">
        <p14:creationId xmlns:p14="http://schemas.microsoft.com/office/powerpoint/2010/main" val="265011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48654D-DC54-4E11-8668-86EF289DCE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62"/>
          <a:stretch/>
        </p:blipFill>
        <p:spPr>
          <a:xfrm>
            <a:off x="0" y="3811477"/>
            <a:ext cx="9144000" cy="30465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BFB6A50-7160-4BF4-AAF6-D56ECDB704A5}"/>
              </a:ext>
            </a:extLst>
          </p:cNvPr>
          <p:cNvSpPr/>
          <p:nvPr/>
        </p:nvSpPr>
        <p:spPr>
          <a:xfrm>
            <a:off x="5148263" y="3671888"/>
            <a:ext cx="1014412" cy="4857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F2889E-C394-49E2-862C-14AF26001039}"/>
              </a:ext>
            </a:extLst>
          </p:cNvPr>
          <p:cNvSpPr txBox="1"/>
          <p:nvPr/>
        </p:nvSpPr>
        <p:spPr>
          <a:xfrm>
            <a:off x="1006971" y="1293400"/>
            <a:ext cx="71300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“Gambling” is found nowhere in Scripture, but there are many principles that address it. </a:t>
            </a:r>
            <a:endParaRPr lang="en-US" sz="4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70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48654D-DC54-4E11-8668-86EF289DCE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62"/>
          <a:stretch/>
        </p:blipFill>
        <p:spPr>
          <a:xfrm>
            <a:off x="0" y="3811477"/>
            <a:ext cx="9144000" cy="30465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BFB6A50-7160-4BF4-AAF6-D56ECDB704A5}"/>
              </a:ext>
            </a:extLst>
          </p:cNvPr>
          <p:cNvSpPr/>
          <p:nvPr/>
        </p:nvSpPr>
        <p:spPr>
          <a:xfrm>
            <a:off x="5148263" y="3671888"/>
            <a:ext cx="1014412" cy="4857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F2889E-C394-49E2-862C-14AF26001039}"/>
              </a:ext>
            </a:extLst>
          </p:cNvPr>
          <p:cNvSpPr txBox="1"/>
          <p:nvPr/>
        </p:nvSpPr>
        <p:spPr>
          <a:xfrm>
            <a:off x="1006971" y="1910894"/>
            <a:ext cx="7130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Lack of Contentment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Arial Narrow" panose="020B0606020202030204" pitchFamily="34" charset="0"/>
              </a:rPr>
              <a:t>1 Tim. 6:6-12; Phil. 4:11-13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8B1252-644F-4E76-885A-A0C84A34EFA3}"/>
              </a:ext>
            </a:extLst>
          </p:cNvPr>
          <p:cNvSpPr txBox="1"/>
          <p:nvPr/>
        </p:nvSpPr>
        <p:spPr>
          <a:xfrm>
            <a:off x="400895" y="379642"/>
            <a:ext cx="5504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Gambling From a Biblical Perspective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82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48654D-DC54-4E11-8668-86EF289DCE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62"/>
          <a:stretch/>
        </p:blipFill>
        <p:spPr>
          <a:xfrm>
            <a:off x="0" y="3811477"/>
            <a:ext cx="9144000" cy="30465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BFB6A50-7160-4BF4-AAF6-D56ECDB704A5}"/>
              </a:ext>
            </a:extLst>
          </p:cNvPr>
          <p:cNvSpPr/>
          <p:nvPr/>
        </p:nvSpPr>
        <p:spPr>
          <a:xfrm>
            <a:off x="5148263" y="3671888"/>
            <a:ext cx="1014412" cy="4857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F2889E-C394-49E2-862C-14AF26001039}"/>
              </a:ext>
            </a:extLst>
          </p:cNvPr>
          <p:cNvSpPr txBox="1"/>
          <p:nvPr/>
        </p:nvSpPr>
        <p:spPr>
          <a:xfrm>
            <a:off x="1006971" y="1910894"/>
            <a:ext cx="7130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Covetousness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Arial Narrow" panose="020B0606020202030204" pitchFamily="34" charset="0"/>
              </a:rPr>
              <a:t>Lk. 12:15; Eph. 5:2-5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07681E-67C3-4C1B-8B14-B14805409C4E}"/>
              </a:ext>
            </a:extLst>
          </p:cNvPr>
          <p:cNvSpPr txBox="1"/>
          <p:nvPr/>
        </p:nvSpPr>
        <p:spPr>
          <a:xfrm>
            <a:off x="400895" y="379642"/>
            <a:ext cx="5504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Gambling From a Biblical Perspective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72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48654D-DC54-4E11-8668-86EF289DCE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62"/>
          <a:stretch/>
        </p:blipFill>
        <p:spPr>
          <a:xfrm>
            <a:off x="0" y="3811477"/>
            <a:ext cx="9144000" cy="30465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BFB6A50-7160-4BF4-AAF6-D56ECDB704A5}"/>
              </a:ext>
            </a:extLst>
          </p:cNvPr>
          <p:cNvSpPr/>
          <p:nvPr/>
        </p:nvSpPr>
        <p:spPr>
          <a:xfrm>
            <a:off x="5148263" y="3671888"/>
            <a:ext cx="1014412" cy="4857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F2889E-C394-49E2-862C-14AF26001039}"/>
              </a:ext>
            </a:extLst>
          </p:cNvPr>
          <p:cNvSpPr txBox="1"/>
          <p:nvPr/>
        </p:nvSpPr>
        <p:spPr>
          <a:xfrm>
            <a:off x="1006971" y="1910894"/>
            <a:ext cx="7130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Poor Stewardship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Arial Narrow" panose="020B0606020202030204" pitchFamily="34" charset="0"/>
              </a:rPr>
              <a:t>Matt. 25:14-30; Pr. 3:9; Ps. 24:1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A8F822-0CBC-4060-9F83-E83EAAC400DD}"/>
              </a:ext>
            </a:extLst>
          </p:cNvPr>
          <p:cNvSpPr txBox="1"/>
          <p:nvPr/>
        </p:nvSpPr>
        <p:spPr>
          <a:xfrm>
            <a:off x="400895" y="379642"/>
            <a:ext cx="5504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Gambling From a Biblical Perspective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67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48654D-DC54-4E11-8668-86EF289DCE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62"/>
          <a:stretch/>
        </p:blipFill>
        <p:spPr>
          <a:xfrm>
            <a:off x="0" y="3811477"/>
            <a:ext cx="9144000" cy="30465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BFB6A50-7160-4BF4-AAF6-D56ECDB704A5}"/>
              </a:ext>
            </a:extLst>
          </p:cNvPr>
          <p:cNvSpPr/>
          <p:nvPr/>
        </p:nvSpPr>
        <p:spPr>
          <a:xfrm>
            <a:off x="5148263" y="3671888"/>
            <a:ext cx="1014412" cy="4857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C8BFFF-ABFE-4574-B1C0-B2519DDAB333}"/>
              </a:ext>
            </a:extLst>
          </p:cNvPr>
          <p:cNvSpPr/>
          <p:nvPr/>
        </p:nvSpPr>
        <p:spPr>
          <a:xfrm>
            <a:off x="1883606" y="971550"/>
            <a:ext cx="5376793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Powerball Jackpot:</a:t>
            </a:r>
            <a:b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Arial Narrow" panose="020B0606020202030204" pitchFamily="34" charset="0"/>
              </a:rPr>
              <a:t>1 in 292,201,338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Mega  Millions Jackpot: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Arial Narrow" panose="020B0606020202030204" pitchFamily="34" charset="0"/>
              </a:rPr>
              <a:t>1 in 302,575, 350</a:t>
            </a:r>
          </a:p>
        </p:txBody>
      </p:sp>
    </p:spTree>
    <p:extLst>
      <p:ext uri="{BB962C8B-B14F-4D97-AF65-F5344CB8AC3E}">
        <p14:creationId xmlns:p14="http://schemas.microsoft.com/office/powerpoint/2010/main" val="283684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48654D-DC54-4E11-8668-86EF289DCE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62"/>
          <a:stretch/>
        </p:blipFill>
        <p:spPr>
          <a:xfrm>
            <a:off x="0" y="3811477"/>
            <a:ext cx="9144000" cy="30465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BFB6A50-7160-4BF4-AAF6-D56ECDB704A5}"/>
              </a:ext>
            </a:extLst>
          </p:cNvPr>
          <p:cNvSpPr/>
          <p:nvPr/>
        </p:nvSpPr>
        <p:spPr>
          <a:xfrm>
            <a:off x="5148263" y="3671888"/>
            <a:ext cx="1014412" cy="4857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F2889E-C394-49E2-862C-14AF26001039}"/>
              </a:ext>
            </a:extLst>
          </p:cNvPr>
          <p:cNvSpPr txBox="1"/>
          <p:nvPr/>
        </p:nvSpPr>
        <p:spPr>
          <a:xfrm>
            <a:off x="1006971" y="1910894"/>
            <a:ext cx="71300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Addictive in Nature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Arial Narrow" panose="020B0606020202030204" pitchFamily="34" charset="0"/>
              </a:rPr>
              <a:t>1 Cor. 6:12; Titus 2:11-12;            1 Jn. 2:16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3754F0-4EC8-44C2-80C1-178398806F44}"/>
              </a:ext>
            </a:extLst>
          </p:cNvPr>
          <p:cNvSpPr txBox="1"/>
          <p:nvPr/>
        </p:nvSpPr>
        <p:spPr>
          <a:xfrm>
            <a:off x="400895" y="379642"/>
            <a:ext cx="5504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Gambling From a Biblical Perspective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77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169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7</cp:revision>
  <dcterms:created xsi:type="dcterms:W3CDTF">2019-12-03T15:56:56Z</dcterms:created>
  <dcterms:modified xsi:type="dcterms:W3CDTF">2019-12-08T22:50:38Z</dcterms:modified>
</cp:coreProperties>
</file>