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17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4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4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7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470E-931C-468C-AD35-2C38F8E5786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2C36-501A-4191-A373-450B2300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5B463D-C4B1-4C68-BEAE-38475838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512">
            <a:off x="-2920027" y="-767383"/>
            <a:ext cx="13959635" cy="10469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E5CD6A-A939-43FF-AB29-C5542A71A6B2}"/>
              </a:ext>
            </a:extLst>
          </p:cNvPr>
          <p:cNvSpPr txBox="1"/>
          <p:nvPr/>
        </p:nvSpPr>
        <p:spPr>
          <a:xfrm>
            <a:off x="1471394" y="2156459"/>
            <a:ext cx="620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solidFill>
                  <a:srgbClr val="D4D4D2"/>
                </a:solidFill>
                <a:latin typeface="Century Gothic" panose="020B0502020202020204" pitchFamily="34" charset="0"/>
              </a:rPr>
              <a:t>FAITH IN THE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675D3-6B22-46F4-B4FD-B4FD88AE947D}"/>
              </a:ext>
            </a:extLst>
          </p:cNvPr>
          <p:cNvSpPr/>
          <p:nvPr/>
        </p:nvSpPr>
        <p:spPr>
          <a:xfrm>
            <a:off x="1723302" y="2588865"/>
            <a:ext cx="56973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D4D4D2"/>
                </a:solidFill>
                <a:latin typeface="Century Gothic" panose="020B0502020202020204" pitchFamily="34" charset="0"/>
              </a:rPr>
              <a:t>STUMBLING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6D19-435C-47B9-8F63-8AC8B93259E6}"/>
              </a:ext>
            </a:extLst>
          </p:cNvPr>
          <p:cNvSpPr/>
          <p:nvPr/>
        </p:nvSpPr>
        <p:spPr>
          <a:xfrm>
            <a:off x="2713157" y="3537790"/>
            <a:ext cx="37176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spc="600" dirty="0">
                <a:solidFill>
                  <a:srgbClr val="D4D4D2"/>
                </a:solidFill>
                <a:latin typeface="Century Gothic" panose="020B0502020202020204" pitchFamily="34" charset="0"/>
              </a:rPr>
              <a:t>STONE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72A40-2130-470E-93A8-A9AEC44FD804}"/>
              </a:ext>
            </a:extLst>
          </p:cNvPr>
          <p:cNvSpPr/>
          <p:nvPr/>
        </p:nvSpPr>
        <p:spPr>
          <a:xfrm>
            <a:off x="2499155" y="4861229"/>
            <a:ext cx="4145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600" dirty="0">
                <a:solidFill>
                  <a:srgbClr val="D4D4D2"/>
                </a:solidFill>
                <a:latin typeface="Century Gothic" panose="020B0502020202020204" pitchFamily="34" charset="0"/>
              </a:rPr>
              <a:t>ROMANS 9:14-33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220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D8B8C-5518-42B6-8EF8-3A962408A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27258-07A9-4F6E-A2D4-A9602F70A674}"/>
              </a:ext>
            </a:extLst>
          </p:cNvPr>
          <p:cNvSpPr txBox="1"/>
          <p:nvPr/>
        </p:nvSpPr>
        <p:spPr>
          <a:xfrm>
            <a:off x="319814" y="499992"/>
            <a:ext cx="8550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Trying to understand the </a:t>
            </a:r>
          </a:p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Jewish mindset</a:t>
            </a: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r>
              <a:rPr lang="en-US" sz="3200" i="1" dirty="0">
                <a:latin typeface="Arial Narrow" panose="020B0606020202030204" pitchFamily="34" charset="0"/>
              </a:rPr>
              <a:t>“If we’re God’s chosen nation, then how is it that…</a:t>
            </a:r>
          </a:p>
          <a:p>
            <a:endParaRPr lang="en-US" sz="800" i="1" dirty="0"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r>
              <a:rPr lang="en-US" sz="3200" i="1" dirty="0">
                <a:latin typeface="Arial Narrow" panose="020B0606020202030204" pitchFamily="34" charset="0"/>
              </a:rPr>
              <a:t>Not all of us are a part of ‘true Israel?’ (see 9:6)</a:t>
            </a:r>
          </a:p>
          <a:p>
            <a:pPr marL="514350" indent="-514350">
              <a:buAutoNum type="arabicParenR"/>
            </a:pPr>
            <a:endParaRPr lang="en-US" sz="800" i="1" dirty="0"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r>
              <a:rPr lang="en-US" sz="3200" i="1" dirty="0">
                <a:latin typeface="Arial Narrow" panose="020B0606020202030204" pitchFamily="34" charset="0"/>
              </a:rPr>
              <a:t>Gentiles are able to enter into covenant relationship with God?”</a:t>
            </a:r>
          </a:p>
          <a:p>
            <a:pPr marL="514350" indent="-514350">
              <a:buAutoNum type="arabicParenR"/>
            </a:pPr>
            <a:endParaRPr lang="en-US" sz="3200" i="1" dirty="0"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Chapter 9 shows that God’s acceptance of believing Jews </a:t>
            </a:r>
            <a:r>
              <a:rPr lang="en-US" sz="3200" b="1" i="1" dirty="0">
                <a:latin typeface="Arial Narrow" panose="020B0606020202030204" pitchFamily="34" charset="0"/>
              </a:rPr>
              <a:t>and</a:t>
            </a:r>
            <a:r>
              <a:rPr lang="en-US" sz="3200" b="1" dirty="0">
                <a:latin typeface="Arial Narrow" panose="020B0606020202030204" pitchFamily="34" charset="0"/>
              </a:rPr>
              <a:t> Gentiles is just and consistent. </a:t>
            </a:r>
          </a:p>
        </p:txBody>
      </p:sp>
    </p:spTree>
    <p:extLst>
      <p:ext uri="{BB962C8B-B14F-4D97-AF65-F5344CB8AC3E}">
        <p14:creationId xmlns:p14="http://schemas.microsoft.com/office/powerpoint/2010/main" val="32091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D8B8C-5518-42B6-8EF8-3A962408A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27258-07A9-4F6E-A2D4-A9602F70A674}"/>
              </a:ext>
            </a:extLst>
          </p:cNvPr>
          <p:cNvSpPr txBox="1"/>
          <p:nvPr/>
        </p:nvSpPr>
        <p:spPr>
          <a:xfrm>
            <a:off x="296676" y="2624933"/>
            <a:ext cx="8550648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Narrow" panose="020B0606020202030204" pitchFamily="34" charset="0"/>
              </a:rPr>
              <a:t>Romans 9:14-33</a:t>
            </a:r>
          </a:p>
          <a:p>
            <a:pPr algn="ctr"/>
            <a:endParaRPr lang="en-US" sz="1050" b="1" dirty="0">
              <a:latin typeface="Arial Narrow" panose="020B0606020202030204" pitchFamily="34" charset="0"/>
            </a:endParaRPr>
          </a:p>
          <a:p>
            <a:pPr algn="ctr"/>
            <a:r>
              <a:rPr lang="en-US" sz="4400" dirty="0">
                <a:latin typeface="Arial Narrow" panose="020B0606020202030204" pitchFamily="34" charset="0"/>
              </a:rPr>
              <a:t>Pages 945-946 in pew Bible</a:t>
            </a:r>
          </a:p>
        </p:txBody>
      </p:sp>
    </p:spTree>
    <p:extLst>
      <p:ext uri="{BB962C8B-B14F-4D97-AF65-F5344CB8AC3E}">
        <p14:creationId xmlns:p14="http://schemas.microsoft.com/office/powerpoint/2010/main" val="23898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D8B8C-5518-42B6-8EF8-3A962408A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27258-07A9-4F6E-A2D4-A9602F70A674}"/>
              </a:ext>
            </a:extLst>
          </p:cNvPr>
          <p:cNvSpPr txBox="1"/>
          <p:nvPr/>
        </p:nvSpPr>
        <p:spPr>
          <a:xfrm>
            <a:off x="319814" y="499992"/>
            <a:ext cx="85506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What we need to know about Romans 9</a:t>
            </a:r>
          </a:p>
          <a:p>
            <a:endParaRPr lang="en-US" sz="1600" i="1" dirty="0"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b="1" dirty="0">
                <a:latin typeface="Arial Narrow" panose="020B0606020202030204" pitchFamily="34" charset="0"/>
              </a:rPr>
              <a:t>God has been patient in the past, and He’s being patient with you now!</a:t>
            </a:r>
          </a:p>
          <a:p>
            <a:pPr lvl="1"/>
            <a:r>
              <a:rPr lang="en-US" sz="2800" i="1" dirty="0">
                <a:latin typeface="Arial Narrow" panose="020B0606020202030204" pitchFamily="34" charset="0"/>
              </a:rPr>
              <a:t>1 Tim. 2:4; 2 Pet. 3:9; </a:t>
            </a:r>
            <a:r>
              <a:rPr lang="en-US" sz="2800" i="1" dirty="0" err="1">
                <a:latin typeface="Arial Narrow" panose="020B0606020202030204" pitchFamily="34" charset="0"/>
              </a:rPr>
              <a:t>Ezk</a:t>
            </a:r>
            <a:r>
              <a:rPr lang="en-US" sz="2800" i="1" dirty="0">
                <a:latin typeface="Arial Narrow" panose="020B0606020202030204" pitchFamily="34" charset="0"/>
              </a:rPr>
              <a:t>. 18:32; Rom. 2:4</a:t>
            </a:r>
          </a:p>
          <a:p>
            <a:pPr marL="514350" indent="-514350">
              <a:buAutoNum type="arabi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b="1" dirty="0">
                <a:latin typeface="Arial Narrow" panose="020B0606020202030204" pitchFamily="34" charset="0"/>
              </a:rPr>
              <a:t>We can’t earn our way into heaven, but through obedient faith in Christ.</a:t>
            </a:r>
          </a:p>
          <a:p>
            <a:pPr lvl="1"/>
            <a:r>
              <a:rPr lang="en-US" sz="2800" i="1" dirty="0">
                <a:latin typeface="Arial Narrow" panose="020B0606020202030204" pitchFamily="34" charset="0"/>
              </a:rPr>
              <a:t> Eph. 2:8-10; Phil. 3:8-9</a:t>
            </a:r>
          </a:p>
          <a:p>
            <a:pPr marL="514350" indent="-514350">
              <a:buAutoNum type="arabicParenR"/>
            </a:pPr>
            <a:endParaRPr lang="en-US" sz="800" dirty="0">
              <a:latin typeface="Arial Narrow" panose="020B0606020202030204" pitchFamily="34" charset="0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Arial Narrow" panose="020B0606020202030204" pitchFamily="34" charset="0"/>
              </a:rPr>
              <a:t>God has the right to choose who is and who is not a part of true Israel (i.e. – a Christian). </a:t>
            </a:r>
          </a:p>
          <a:p>
            <a:pPr lvl="1"/>
            <a:r>
              <a:rPr lang="en-US" sz="2800" dirty="0">
                <a:latin typeface="Arial Narrow" panose="020B0606020202030204" pitchFamily="34" charset="0"/>
              </a:rPr>
              <a:t> Gal. 3:27-28</a:t>
            </a:r>
          </a:p>
          <a:p>
            <a:pPr marL="514350" indent="-514350">
              <a:buFontTx/>
              <a:buAutoNum type="arabicParenR"/>
            </a:pPr>
            <a:endParaRPr lang="en-US" sz="800" b="1" i="1" dirty="0"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b="1" dirty="0">
                <a:latin typeface="Arial Narrow" panose="020B0606020202030204" pitchFamily="34" charset="0"/>
              </a:rPr>
              <a:t>Jesus cannot be seen as an offense.</a:t>
            </a:r>
          </a:p>
          <a:p>
            <a:pPr lvl="1"/>
            <a:r>
              <a:rPr lang="en-US" sz="2800" i="1" dirty="0">
                <a:latin typeface="Arial Narrow" panose="020B0606020202030204" pitchFamily="34" charset="0"/>
              </a:rPr>
              <a:t> Rom. 1:16-17; 1 Cor. 1:18</a:t>
            </a:r>
          </a:p>
          <a:p>
            <a:pPr marL="514350" indent="-514350">
              <a:buAutoNum type="arabicParenR"/>
            </a:pPr>
            <a:endParaRPr 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5B463D-C4B1-4C68-BEAE-38475838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512">
            <a:off x="-2920027" y="-767383"/>
            <a:ext cx="13959635" cy="10469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E5CD6A-A939-43FF-AB29-C5542A71A6B2}"/>
              </a:ext>
            </a:extLst>
          </p:cNvPr>
          <p:cNvSpPr txBox="1"/>
          <p:nvPr/>
        </p:nvSpPr>
        <p:spPr>
          <a:xfrm>
            <a:off x="1471394" y="2156459"/>
            <a:ext cx="620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solidFill>
                  <a:srgbClr val="D4D4D2"/>
                </a:solidFill>
                <a:latin typeface="Century Gothic" panose="020B0502020202020204" pitchFamily="34" charset="0"/>
              </a:rPr>
              <a:t>FAITH IN THE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675D3-6B22-46F4-B4FD-B4FD88AE947D}"/>
              </a:ext>
            </a:extLst>
          </p:cNvPr>
          <p:cNvSpPr/>
          <p:nvPr/>
        </p:nvSpPr>
        <p:spPr>
          <a:xfrm>
            <a:off x="1723302" y="2588865"/>
            <a:ext cx="56973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D4D4D2"/>
                </a:solidFill>
                <a:latin typeface="Century Gothic" panose="020B0502020202020204" pitchFamily="34" charset="0"/>
              </a:rPr>
              <a:t>STUMBLING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6D19-435C-47B9-8F63-8AC8B93259E6}"/>
              </a:ext>
            </a:extLst>
          </p:cNvPr>
          <p:cNvSpPr/>
          <p:nvPr/>
        </p:nvSpPr>
        <p:spPr>
          <a:xfrm>
            <a:off x="2713157" y="3537790"/>
            <a:ext cx="37176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spc="600" dirty="0">
                <a:solidFill>
                  <a:srgbClr val="D4D4D2"/>
                </a:solidFill>
                <a:latin typeface="Century Gothic" panose="020B0502020202020204" pitchFamily="34" charset="0"/>
              </a:rPr>
              <a:t>STONE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72A40-2130-470E-93A8-A9AEC44FD804}"/>
              </a:ext>
            </a:extLst>
          </p:cNvPr>
          <p:cNvSpPr/>
          <p:nvPr/>
        </p:nvSpPr>
        <p:spPr>
          <a:xfrm>
            <a:off x="2499155" y="4861229"/>
            <a:ext cx="4145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600" dirty="0">
                <a:solidFill>
                  <a:srgbClr val="D4D4D2"/>
                </a:solidFill>
                <a:latin typeface="Century Gothic" panose="020B0502020202020204" pitchFamily="34" charset="0"/>
              </a:rPr>
              <a:t>ROMANS 9:14-33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57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194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2019-12-15T20:39:10Z</dcterms:created>
  <dcterms:modified xsi:type="dcterms:W3CDTF">2019-12-15T22:51:22Z</dcterms:modified>
</cp:coreProperties>
</file>