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8" r:id="rId3"/>
    <p:sldId id="259" r:id="rId4"/>
    <p:sldId id="260" r:id="rId5"/>
    <p:sldId id="267" r:id="rId6"/>
    <p:sldId id="256" r:id="rId7"/>
    <p:sldId id="268" r:id="rId8"/>
    <p:sldId id="271" r:id="rId9"/>
    <p:sldId id="261" r:id="rId10"/>
    <p:sldId id="262" r:id="rId11"/>
    <p:sldId id="263" r:id="rId12"/>
    <p:sldId id="270" r:id="rId13"/>
    <p:sldId id="272" r:id="rId14"/>
    <p:sldId id="264" r:id="rId15"/>
    <p:sldId id="269" r:id="rId16"/>
    <p:sldId id="273" r:id="rId17"/>
    <p:sldId id="274"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2" autoAdjust="0"/>
    <p:restoredTop sz="94660"/>
  </p:normalViewPr>
  <p:slideViewPr>
    <p:cSldViewPr snapToGrid="0">
      <p:cViewPr varScale="1">
        <p:scale>
          <a:sx n="80" d="100"/>
          <a:sy n="80" d="100"/>
        </p:scale>
        <p:origin x="48" y="1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18A1BB-2871-4D04-84F1-4A98A28127B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415672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8A1BB-2871-4D04-84F1-4A98A28127B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417233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8A1BB-2871-4D04-84F1-4A98A28127B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69479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8A1BB-2871-4D04-84F1-4A98A28127B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19930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8A1BB-2871-4D04-84F1-4A98A28127B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117301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18A1BB-2871-4D04-84F1-4A98A28127B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421610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18A1BB-2871-4D04-84F1-4A98A28127B9}"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337287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18A1BB-2871-4D04-84F1-4A98A28127B9}"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137095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8A1BB-2871-4D04-84F1-4A98A28127B9}"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95465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8A1BB-2871-4D04-84F1-4A98A28127B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284999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8A1BB-2871-4D04-84F1-4A98A28127B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60AFA-0B4D-40F2-B572-5D8123465452}" type="slidenum">
              <a:rPr lang="en-US" smtClean="0"/>
              <a:t>‹#›</a:t>
            </a:fld>
            <a:endParaRPr lang="en-US"/>
          </a:p>
        </p:txBody>
      </p:sp>
    </p:spTree>
    <p:extLst>
      <p:ext uri="{BB962C8B-B14F-4D97-AF65-F5344CB8AC3E}">
        <p14:creationId xmlns:p14="http://schemas.microsoft.com/office/powerpoint/2010/main" val="50987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8A1BB-2871-4D04-84F1-4A98A28127B9}" type="datetimeFigureOut">
              <a:rPr lang="en-US" smtClean="0"/>
              <a:t>12/8/2019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60AFA-0B4D-40F2-B572-5D8123465452}" type="slidenum">
              <a:rPr lang="en-US" smtClean="0"/>
              <a:t>‹#›</a:t>
            </a:fld>
            <a:endParaRPr lang="en-US"/>
          </a:p>
        </p:txBody>
      </p:sp>
    </p:spTree>
    <p:extLst>
      <p:ext uri="{BB962C8B-B14F-4D97-AF65-F5344CB8AC3E}">
        <p14:creationId xmlns:p14="http://schemas.microsoft.com/office/powerpoint/2010/main" val="1783336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DAD78-5ED2-48FC-B198-643EFE0B3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413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88359" y="867850"/>
            <a:ext cx="7167282" cy="3831818"/>
          </a:xfrm>
          <a:prstGeom prst="rect">
            <a:avLst/>
          </a:prstGeom>
          <a:noFill/>
        </p:spPr>
        <p:txBody>
          <a:bodyPr vert="horz" wrap="square" rtlCol="0">
            <a:spAutoFit/>
          </a:bodyPr>
          <a:lstStyle/>
          <a:p>
            <a:pPr algn="ctr"/>
            <a:r>
              <a:rPr lang="en-US" sz="4800" b="1" dirty="0">
                <a:solidFill>
                  <a:schemeClr val="bg1"/>
                </a:solidFill>
                <a:latin typeface="Arial Narrow" panose="020B0606020202030204" pitchFamily="34" charset="0"/>
              </a:rPr>
              <a:t>Irresistible Grace</a:t>
            </a:r>
          </a:p>
          <a:p>
            <a:pPr algn="ctr"/>
            <a:endParaRPr lang="en-US" sz="700" b="1" dirty="0">
              <a:solidFill>
                <a:schemeClr val="bg1"/>
              </a:solidFill>
              <a:latin typeface="Arial Narrow" panose="020B0606020202030204" pitchFamily="34" charset="0"/>
            </a:endParaRPr>
          </a:p>
          <a:p>
            <a:pPr algn="ctr"/>
            <a:r>
              <a:rPr lang="en-US" sz="4400" dirty="0">
                <a:solidFill>
                  <a:schemeClr val="bg1"/>
                </a:solidFill>
                <a:latin typeface="Arial Narrow" panose="020B0606020202030204" pitchFamily="34" charset="0"/>
              </a:rPr>
              <a:t>The Holy Spirit draws God’s elect to Him, regardless of their desire. </a:t>
            </a:r>
            <a:r>
              <a:rPr lang="en-US" sz="4400" b="1" dirty="0">
                <a:solidFill>
                  <a:schemeClr val="bg1"/>
                </a:solidFill>
                <a:latin typeface="Arial Narrow" panose="020B0606020202030204" pitchFamily="34" charset="0"/>
              </a:rPr>
              <a:t> </a:t>
            </a:r>
          </a:p>
          <a:p>
            <a:pPr algn="ctr"/>
            <a:endParaRPr lang="en-US" sz="2800" b="1" dirty="0">
              <a:solidFill>
                <a:schemeClr val="bg1"/>
              </a:solidFill>
              <a:latin typeface="Arial Narrow" panose="020B0606020202030204" pitchFamily="34" charset="0"/>
            </a:endParaRPr>
          </a:p>
          <a:p>
            <a:pPr algn="ctr"/>
            <a:r>
              <a:rPr lang="en-US" sz="3600" b="1" i="1" dirty="0">
                <a:solidFill>
                  <a:schemeClr val="bg1"/>
                </a:solidFill>
                <a:latin typeface="Arial Narrow" panose="020B0606020202030204" pitchFamily="34" charset="0"/>
              </a:rPr>
              <a:t>Compare to 2 Thess. 2:14; 1 Pet. 1:23; Acts 7:51; 1 Thess. 5:19; Gal. 2:21</a:t>
            </a:r>
            <a:endParaRPr lang="en-US" sz="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992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14400" y="867850"/>
            <a:ext cx="7321176" cy="3954929"/>
          </a:xfrm>
          <a:prstGeom prst="rect">
            <a:avLst/>
          </a:prstGeom>
          <a:noFill/>
        </p:spPr>
        <p:txBody>
          <a:bodyPr vert="horz" wrap="square" rtlCol="0">
            <a:spAutoFit/>
          </a:bodyPr>
          <a:lstStyle/>
          <a:p>
            <a:pPr algn="ctr"/>
            <a:r>
              <a:rPr lang="en-US" sz="4800" b="1" dirty="0">
                <a:solidFill>
                  <a:schemeClr val="bg1"/>
                </a:solidFill>
                <a:latin typeface="Arial Narrow" panose="020B0606020202030204" pitchFamily="34" charset="0"/>
              </a:rPr>
              <a:t>Perservereance of the Saints</a:t>
            </a:r>
          </a:p>
          <a:p>
            <a:pPr algn="ctr"/>
            <a:endParaRPr lang="en-US" sz="700" b="1" dirty="0">
              <a:solidFill>
                <a:schemeClr val="bg1"/>
              </a:solidFill>
              <a:latin typeface="Arial Narrow" panose="020B0606020202030204" pitchFamily="34" charset="0"/>
            </a:endParaRPr>
          </a:p>
          <a:p>
            <a:pPr algn="ctr"/>
            <a:r>
              <a:rPr lang="en-US" sz="4400" dirty="0">
                <a:solidFill>
                  <a:schemeClr val="bg1"/>
                </a:solidFill>
                <a:latin typeface="Arial Narrow" panose="020B0606020202030204" pitchFamily="34" charset="0"/>
              </a:rPr>
              <a:t>Impossible for God’s elect to fall away (“once saved always saved”)</a:t>
            </a:r>
          </a:p>
          <a:p>
            <a:pPr algn="ctr"/>
            <a:endParaRPr lang="en-US" sz="2800" dirty="0">
              <a:solidFill>
                <a:schemeClr val="bg1"/>
              </a:solidFill>
              <a:latin typeface="Arial Narrow" panose="020B0606020202030204" pitchFamily="34" charset="0"/>
            </a:endParaRPr>
          </a:p>
          <a:p>
            <a:pPr algn="ctr"/>
            <a:r>
              <a:rPr lang="en-US" sz="3600" b="1" i="1" dirty="0">
                <a:solidFill>
                  <a:schemeClr val="bg1"/>
                </a:solidFill>
                <a:latin typeface="Arial Narrow" panose="020B0606020202030204" pitchFamily="34" charset="0"/>
              </a:rPr>
              <a:t>Compare to 1 Cor. 9:27; 10:12; Gal. 5:4; Heb. 3:12; 1 Tim. 4:1; 2 Pet. 2:20-21</a:t>
            </a:r>
            <a:endParaRPr lang="en-US" sz="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8669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7C627-26E2-40C0-8E3D-C40B6846643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rot="20928993">
            <a:off x="0" y="0"/>
            <a:ext cx="4282751" cy="6858000"/>
          </a:xfrm>
          <a:prstGeom prst="rect">
            <a:avLst/>
          </a:prstGeom>
          <a:ln>
            <a:noFill/>
          </a:ln>
          <a:effectLst>
            <a:softEdge rad="112500"/>
          </a:effectLst>
        </p:spPr>
      </p:pic>
      <p:sp>
        <p:nvSpPr>
          <p:cNvPr id="2" name="Rectangle 1">
            <a:extLst>
              <a:ext uri="{FF2B5EF4-FFF2-40B4-BE49-F238E27FC236}">
                <a16:creationId xmlns:a16="http://schemas.microsoft.com/office/drawing/2014/main" id="{02EA4272-BE5E-4BE6-A053-DD96BAAEB774}"/>
              </a:ext>
            </a:extLst>
          </p:cNvPr>
          <p:cNvSpPr/>
          <p:nvPr/>
        </p:nvSpPr>
        <p:spPr>
          <a:xfrm>
            <a:off x="3433763" y="997565"/>
            <a:ext cx="5164394" cy="4862870"/>
          </a:xfrm>
          <a:prstGeom prst="rect">
            <a:avLst/>
          </a:prstGeom>
        </p:spPr>
        <p:txBody>
          <a:bodyPr wrap="square">
            <a:spAutoFit/>
          </a:bodyPr>
          <a:lstStyle/>
          <a:p>
            <a:pPr algn="ctr"/>
            <a:r>
              <a:rPr lang="en-US" sz="3600" dirty="0">
                <a:latin typeface="Arial Narrow" panose="020B0606020202030204" pitchFamily="34" charset="0"/>
                <a:ea typeface="Calibri" panose="020F0502020204030204" pitchFamily="34" charset="0"/>
                <a:cs typeface="Times New Roman" panose="02020603050405020304" pitchFamily="18" charset="0"/>
              </a:rPr>
              <a:t>“The Bible clearly teaches that God's love for His people is of such magnitude that </a:t>
            </a:r>
            <a:r>
              <a:rPr lang="en-US" sz="3600" i="1" dirty="0">
                <a:latin typeface="Arial Narrow" panose="020B0606020202030204" pitchFamily="34" charset="0"/>
                <a:ea typeface="Calibri" panose="020F0502020204030204" pitchFamily="34" charset="0"/>
                <a:cs typeface="Times New Roman" panose="02020603050405020304" pitchFamily="18" charset="0"/>
              </a:rPr>
              <a:t>even those who walk away from the faith </a:t>
            </a:r>
            <a:r>
              <a:rPr lang="en-US" sz="3600" dirty="0">
                <a:latin typeface="Arial Narrow" panose="020B0606020202030204" pitchFamily="34" charset="0"/>
                <a:ea typeface="Calibri" panose="020F0502020204030204" pitchFamily="34" charset="0"/>
                <a:cs typeface="Times New Roman" panose="02020603050405020304" pitchFamily="18" charset="0"/>
              </a:rPr>
              <a:t>(emp. mine) have not the slightest chance of slipping from His hand.”</a:t>
            </a:r>
          </a:p>
          <a:p>
            <a:pPr algn="ct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2000" dirty="0">
                <a:latin typeface="Arial Narrow" panose="020B0606020202030204" pitchFamily="34" charset="0"/>
                <a:ea typeface="Calibri" panose="020F0502020204030204" pitchFamily="34" charset="0"/>
                <a:cs typeface="Times New Roman" panose="02020603050405020304" pitchFamily="18" charset="0"/>
              </a:rPr>
              <a:t>- Charles Stanley, </a:t>
            </a:r>
            <a:r>
              <a:rPr lang="en-US" sz="2000" i="1" dirty="0">
                <a:latin typeface="Arial Narrow" panose="020B0606020202030204" pitchFamily="34" charset="0"/>
                <a:ea typeface="Calibri" panose="020F0502020204030204" pitchFamily="34" charset="0"/>
                <a:cs typeface="Times New Roman" panose="02020603050405020304" pitchFamily="18" charset="0"/>
              </a:rPr>
              <a:t>Eternal Security:                           Can You Be Sure?, </a:t>
            </a:r>
            <a:r>
              <a:rPr lang="en-US" sz="2000" dirty="0">
                <a:latin typeface="Arial Narrow" panose="020B0606020202030204" pitchFamily="34" charset="0"/>
                <a:ea typeface="Calibri" panose="020F0502020204030204" pitchFamily="34" charset="0"/>
                <a:cs typeface="Times New Roman" panose="02020603050405020304" pitchFamily="18" charset="0"/>
              </a:rPr>
              <a:t>74</a:t>
            </a:r>
          </a:p>
        </p:txBody>
      </p:sp>
    </p:spTree>
    <p:extLst>
      <p:ext uri="{BB962C8B-B14F-4D97-AF65-F5344CB8AC3E}">
        <p14:creationId xmlns:p14="http://schemas.microsoft.com/office/powerpoint/2010/main" val="24027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88359" y="582066"/>
            <a:ext cx="7167282" cy="5693866"/>
          </a:xfrm>
          <a:prstGeom prst="rect">
            <a:avLst/>
          </a:prstGeom>
          <a:noFill/>
        </p:spPr>
        <p:txBody>
          <a:bodyPr vert="horz" wrap="square" rtlCol="0">
            <a:spAutoFit/>
          </a:bodyPr>
          <a:lstStyle/>
          <a:p>
            <a:pPr algn="ctr"/>
            <a:r>
              <a:rPr lang="en-US" sz="3600" b="1" dirty="0">
                <a:solidFill>
                  <a:schemeClr val="bg1"/>
                </a:solidFill>
                <a:latin typeface="Arial Narrow" panose="020B0606020202030204" pitchFamily="34" charset="0"/>
              </a:rPr>
              <a:t>1 Corinthians 10:1-5</a:t>
            </a:r>
          </a:p>
          <a:p>
            <a:pPr algn="ctr"/>
            <a:endParaRPr lang="en-US" sz="800" b="1" dirty="0">
              <a:solidFill>
                <a:schemeClr val="bg1"/>
              </a:solidFill>
              <a:latin typeface="Arial Narrow" panose="020B0606020202030204" pitchFamily="34" charset="0"/>
            </a:endParaRPr>
          </a:p>
          <a:p>
            <a:pPr algn="ctr"/>
            <a:r>
              <a:rPr lang="en-US" sz="3200" dirty="0">
                <a:solidFill>
                  <a:schemeClr val="bg1"/>
                </a:solidFill>
                <a:latin typeface="Arial Narrow" panose="020B0606020202030204" pitchFamily="34" charset="0"/>
              </a:rPr>
              <a:t>For I do not want you to be unaware, brothers, that our fathers were all under the cloud, and all passed through the sea, and all were baptized into Moses in the cloud and in the sea, and all ate the same spiritual food, and all drank the same spiritual drink. For they drank from the spiritual Rock that followed them, and the Rock was Christ. </a:t>
            </a:r>
            <a:r>
              <a:rPr lang="en-US" sz="3200" i="1" dirty="0">
                <a:solidFill>
                  <a:schemeClr val="bg1"/>
                </a:solidFill>
                <a:latin typeface="Arial Narrow" panose="020B0606020202030204" pitchFamily="34" charset="0"/>
              </a:rPr>
              <a:t>Nevertheless, with most of them God was not pleased, for they were overthrown in the wilderness.</a:t>
            </a:r>
            <a:endParaRPr lang="en-US" sz="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8472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11412" y="1659284"/>
            <a:ext cx="7321176" cy="3539430"/>
          </a:xfrm>
          <a:prstGeom prst="rect">
            <a:avLst/>
          </a:prstGeom>
          <a:noFill/>
        </p:spPr>
        <p:txBody>
          <a:bodyPr vert="horz" wrap="square" rtlCol="0">
            <a:spAutoFit/>
          </a:bodyPr>
          <a:lstStyle/>
          <a:p>
            <a:pPr algn="ctr"/>
            <a:r>
              <a:rPr lang="en-US" sz="4400" b="1" dirty="0">
                <a:solidFill>
                  <a:schemeClr val="bg1"/>
                </a:solidFill>
                <a:latin typeface="Arial Narrow" panose="020B0606020202030204" pitchFamily="34" charset="0"/>
              </a:rPr>
              <a:t>God is love and He desires </a:t>
            </a:r>
            <a:r>
              <a:rPr lang="en-US" sz="4400" b="1" i="1" dirty="0">
                <a:solidFill>
                  <a:schemeClr val="bg1"/>
                </a:solidFill>
                <a:latin typeface="Arial Narrow" panose="020B0606020202030204" pitchFamily="34" charset="0"/>
              </a:rPr>
              <a:t>all</a:t>
            </a:r>
            <a:r>
              <a:rPr lang="en-US" sz="4400" b="1" dirty="0">
                <a:solidFill>
                  <a:schemeClr val="bg1"/>
                </a:solidFill>
                <a:latin typeface="Arial Narrow" panose="020B0606020202030204" pitchFamily="34" charset="0"/>
              </a:rPr>
              <a:t> to be saved.</a:t>
            </a:r>
          </a:p>
          <a:p>
            <a:pPr algn="ctr"/>
            <a:endParaRPr lang="en-US" sz="800" b="1" dirty="0">
              <a:solidFill>
                <a:schemeClr val="bg1"/>
              </a:solidFill>
              <a:latin typeface="Arial Narrow" panose="020B0606020202030204" pitchFamily="34" charset="0"/>
            </a:endParaRPr>
          </a:p>
          <a:p>
            <a:pPr algn="ctr"/>
            <a:r>
              <a:rPr lang="en-US" sz="4000" dirty="0">
                <a:solidFill>
                  <a:schemeClr val="bg1"/>
                </a:solidFill>
                <a:latin typeface="Arial Narrow" panose="020B0606020202030204" pitchFamily="34" charset="0"/>
              </a:rPr>
              <a:t>1 Jn. 4:8; 1 Tim. 2:3-4; 2 Pet. 3:9; Ezek. 18:31-32; 33:11; Hos. 3:1;      Jn. 3:16; Rom. 10:21</a:t>
            </a:r>
            <a:endParaRPr lang="en-US" sz="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08886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7C627-26E2-40C0-8E3D-C40B6846643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35815" y="405422"/>
            <a:ext cx="4596893" cy="6047155"/>
          </a:xfrm>
          <a:prstGeom prst="ellipse">
            <a:avLst/>
          </a:prstGeom>
          <a:ln>
            <a:noFill/>
          </a:ln>
          <a:effectLst>
            <a:softEdge rad="112500"/>
          </a:effectLst>
        </p:spPr>
      </p:pic>
      <p:sp>
        <p:nvSpPr>
          <p:cNvPr id="2" name="Rectangle 1">
            <a:extLst>
              <a:ext uri="{FF2B5EF4-FFF2-40B4-BE49-F238E27FC236}">
                <a16:creationId xmlns:a16="http://schemas.microsoft.com/office/drawing/2014/main" id="{02EA4272-BE5E-4BE6-A053-DD96BAAEB774}"/>
              </a:ext>
            </a:extLst>
          </p:cNvPr>
          <p:cNvSpPr/>
          <p:nvPr/>
        </p:nvSpPr>
        <p:spPr>
          <a:xfrm>
            <a:off x="3341570" y="751343"/>
            <a:ext cx="5328024" cy="5355312"/>
          </a:xfrm>
          <a:prstGeom prst="rect">
            <a:avLst/>
          </a:prstGeom>
        </p:spPr>
        <p:txBody>
          <a:bodyPr wrap="square">
            <a:spAutoFit/>
          </a:bodyPr>
          <a:lstStyle/>
          <a:p>
            <a:pPr algn="ctr"/>
            <a:r>
              <a:rPr lang="en-US" sz="2800" dirty="0">
                <a:latin typeface="Arial Narrow" panose="020B0606020202030204" pitchFamily="34" charset="0"/>
                <a:ea typeface="Calibri" panose="020F0502020204030204" pitchFamily="34" charset="0"/>
                <a:cs typeface="Times New Roman" panose="02020603050405020304" pitchFamily="18" charset="0"/>
              </a:rPr>
              <a:t>“One of the most popular beliefs of the day is that God loves everybody, and the very fact that it is so popular with all classes ought to be enough to arouse the suspicions… That God loves everybody, is, we may say, quite a modern belief… With the exception of John 3:16, not once in the four Gospels do we read of the Lord Jesus, the perfect Teacher, telling sinners that God loved them…”</a:t>
            </a:r>
          </a:p>
          <a:p>
            <a:pPr algn="ct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2000" dirty="0">
                <a:latin typeface="Arial Narrow" panose="020B0606020202030204" pitchFamily="34" charset="0"/>
                <a:ea typeface="Calibri" panose="020F0502020204030204" pitchFamily="34" charset="0"/>
                <a:cs typeface="Times New Roman" panose="02020603050405020304" pitchFamily="18" charset="0"/>
              </a:rPr>
              <a:t>- A.W. Pink, </a:t>
            </a:r>
            <a:r>
              <a:rPr lang="en-US" sz="2000" i="1" dirty="0">
                <a:latin typeface="Arial Narrow" panose="020B0606020202030204" pitchFamily="34" charset="0"/>
                <a:ea typeface="Calibri" panose="020F0502020204030204" pitchFamily="34" charset="0"/>
                <a:cs typeface="Times New Roman" panose="02020603050405020304" pitchFamily="18" charset="0"/>
              </a:rPr>
              <a:t>The Sovereignty of God</a:t>
            </a:r>
            <a:endParaRPr lang="en-US" sz="2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3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7C627-26E2-40C0-8E3D-C40B6846643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35815" y="405422"/>
            <a:ext cx="4596893" cy="6047155"/>
          </a:xfrm>
          <a:prstGeom prst="ellipse">
            <a:avLst/>
          </a:prstGeom>
          <a:ln>
            <a:noFill/>
          </a:ln>
          <a:effectLst>
            <a:softEdge rad="112500"/>
          </a:effectLst>
        </p:spPr>
      </p:pic>
      <p:sp>
        <p:nvSpPr>
          <p:cNvPr id="2" name="Rectangle 1">
            <a:extLst>
              <a:ext uri="{FF2B5EF4-FFF2-40B4-BE49-F238E27FC236}">
                <a16:creationId xmlns:a16="http://schemas.microsoft.com/office/drawing/2014/main" id="{02EA4272-BE5E-4BE6-A053-DD96BAAEB774}"/>
              </a:ext>
            </a:extLst>
          </p:cNvPr>
          <p:cNvSpPr/>
          <p:nvPr/>
        </p:nvSpPr>
        <p:spPr>
          <a:xfrm>
            <a:off x="3349662" y="1890116"/>
            <a:ext cx="5328024" cy="3077766"/>
          </a:xfrm>
          <a:prstGeom prst="rect">
            <a:avLst/>
          </a:prstGeom>
        </p:spPr>
        <p:txBody>
          <a:bodyPr wrap="square">
            <a:spAutoFit/>
          </a:bodyPr>
          <a:lstStyle/>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“When we say that God is Sovereign in the exercise of His love, we mean that He loves whom He chooses. God does not love everybody” </a:t>
            </a:r>
          </a:p>
          <a:p>
            <a:pPr algn="ct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2000" dirty="0">
                <a:latin typeface="Arial Narrow" panose="020B0606020202030204" pitchFamily="34" charset="0"/>
                <a:ea typeface="Calibri" panose="020F0502020204030204" pitchFamily="34" charset="0"/>
                <a:cs typeface="Times New Roman" panose="02020603050405020304" pitchFamily="18" charset="0"/>
              </a:rPr>
              <a:t>- A.W. Pink, </a:t>
            </a:r>
            <a:r>
              <a:rPr lang="en-US" sz="2000" i="1" dirty="0">
                <a:latin typeface="Arial Narrow" panose="020B0606020202030204" pitchFamily="34" charset="0"/>
                <a:ea typeface="Calibri" panose="020F0502020204030204" pitchFamily="34" charset="0"/>
                <a:cs typeface="Times New Roman" panose="02020603050405020304" pitchFamily="18" charset="0"/>
              </a:rPr>
              <a:t>The Sovereignty of God</a:t>
            </a:r>
            <a:endParaRPr lang="en-US" sz="2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9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11412" y="1297646"/>
            <a:ext cx="7321176" cy="4262705"/>
          </a:xfrm>
          <a:prstGeom prst="rect">
            <a:avLst/>
          </a:prstGeom>
          <a:noFill/>
        </p:spPr>
        <p:txBody>
          <a:bodyPr vert="horz" wrap="square" rtlCol="0">
            <a:spAutoFit/>
          </a:bodyPr>
          <a:lstStyle/>
          <a:p>
            <a:pPr algn="ctr"/>
            <a:r>
              <a:rPr lang="en-US" sz="4400" b="1" dirty="0">
                <a:solidFill>
                  <a:schemeClr val="bg1"/>
                </a:solidFill>
                <a:latin typeface="Arial Narrow" panose="020B0606020202030204" pitchFamily="34" charset="0"/>
              </a:rPr>
              <a:t>2 Peter 3:9</a:t>
            </a:r>
          </a:p>
          <a:p>
            <a:pPr algn="ctr"/>
            <a:endParaRPr lang="en-US" sz="700" b="1" dirty="0">
              <a:solidFill>
                <a:schemeClr val="bg1"/>
              </a:solidFill>
              <a:latin typeface="Arial Narrow" panose="020B0606020202030204" pitchFamily="34" charset="0"/>
            </a:endParaRPr>
          </a:p>
          <a:p>
            <a:pPr algn="ctr"/>
            <a:r>
              <a:rPr lang="en-US" sz="4400" dirty="0">
                <a:solidFill>
                  <a:schemeClr val="bg1"/>
                </a:solidFill>
                <a:latin typeface="Arial Narrow" panose="020B0606020202030204" pitchFamily="34" charset="0"/>
              </a:rPr>
              <a:t>The Lord is not slow to fulfill his promise as some count slowness, but is patient toward you, </a:t>
            </a:r>
            <a:r>
              <a:rPr lang="en-US" sz="4400" i="1" dirty="0">
                <a:solidFill>
                  <a:schemeClr val="bg1"/>
                </a:solidFill>
                <a:latin typeface="Arial Narrow" panose="020B0606020202030204" pitchFamily="34" charset="0"/>
              </a:rPr>
              <a:t>not wishing that any should perish, but that all should reach repentance.</a:t>
            </a:r>
            <a:endParaRPr lang="en-US" sz="5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746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DAD78-5ED2-48FC-B198-643EFE0B3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54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1362635" y="730622"/>
            <a:ext cx="7936753" cy="5201424"/>
          </a:xfrm>
          <a:prstGeom prst="rect">
            <a:avLst/>
          </a:prstGeom>
          <a:noFill/>
        </p:spPr>
        <p:txBody>
          <a:bodyPr vert="horz" wrap="square" rtlCol="0">
            <a:spAutoFit/>
          </a:bodyPr>
          <a:lstStyle/>
          <a:p>
            <a:r>
              <a:rPr lang="en-US" sz="6000" b="1" dirty="0">
                <a:solidFill>
                  <a:schemeClr val="bg1"/>
                </a:solidFill>
                <a:latin typeface="Arial Narrow" panose="020B0606020202030204" pitchFamily="34" charset="0"/>
              </a:rPr>
              <a:t>T </a:t>
            </a:r>
            <a:r>
              <a:rPr lang="en-US" sz="4000" dirty="0">
                <a:solidFill>
                  <a:schemeClr val="bg1"/>
                </a:solidFill>
                <a:latin typeface="Arial Narrow" panose="020B0606020202030204" pitchFamily="34" charset="0"/>
              </a:rPr>
              <a:t>–</a:t>
            </a:r>
            <a:r>
              <a:rPr lang="en-US" sz="4000" b="1" dirty="0">
                <a:solidFill>
                  <a:schemeClr val="bg1"/>
                </a:solidFill>
                <a:latin typeface="Arial Narrow" panose="020B0606020202030204" pitchFamily="34" charset="0"/>
              </a:rPr>
              <a:t> </a:t>
            </a:r>
            <a:r>
              <a:rPr lang="en-US" sz="4000" dirty="0">
                <a:solidFill>
                  <a:schemeClr val="bg1"/>
                </a:solidFill>
                <a:latin typeface="Arial Narrow" panose="020B0606020202030204" pitchFamily="34" charset="0"/>
              </a:rPr>
              <a:t>Total Hereditary Depravity </a:t>
            </a:r>
            <a:endParaRPr lang="en-US" sz="6000" b="1" dirty="0">
              <a:solidFill>
                <a:schemeClr val="bg1"/>
              </a:solidFill>
              <a:latin typeface="Arial Narrow" panose="020B0606020202030204" pitchFamily="34" charset="0"/>
            </a:endParaRPr>
          </a:p>
          <a:p>
            <a:endParaRPr lang="en-US" sz="800" b="1" dirty="0">
              <a:solidFill>
                <a:schemeClr val="bg1"/>
              </a:solidFill>
              <a:latin typeface="Arial Narrow" panose="020B0606020202030204" pitchFamily="34" charset="0"/>
            </a:endParaRPr>
          </a:p>
          <a:p>
            <a:r>
              <a:rPr lang="en-US" sz="6000" b="1" dirty="0">
                <a:solidFill>
                  <a:schemeClr val="bg1"/>
                </a:solidFill>
                <a:latin typeface="Arial Narrow" panose="020B0606020202030204" pitchFamily="34" charset="0"/>
              </a:rPr>
              <a:t>U </a:t>
            </a:r>
            <a:r>
              <a:rPr lang="en-US" sz="4000" dirty="0">
                <a:solidFill>
                  <a:schemeClr val="bg1"/>
                </a:solidFill>
                <a:latin typeface="Arial Narrow" panose="020B0606020202030204" pitchFamily="34" charset="0"/>
              </a:rPr>
              <a:t>–</a:t>
            </a:r>
            <a:r>
              <a:rPr lang="en-US" sz="6000" dirty="0">
                <a:solidFill>
                  <a:schemeClr val="bg1"/>
                </a:solidFill>
                <a:latin typeface="Arial Narrow" panose="020B0606020202030204" pitchFamily="34" charset="0"/>
              </a:rPr>
              <a:t> </a:t>
            </a:r>
            <a:r>
              <a:rPr lang="en-US" sz="4000" dirty="0">
                <a:solidFill>
                  <a:schemeClr val="bg1"/>
                </a:solidFill>
                <a:latin typeface="Arial Narrow" panose="020B0606020202030204" pitchFamily="34" charset="0"/>
              </a:rPr>
              <a:t>Unconditional Election</a:t>
            </a:r>
            <a:endParaRPr lang="en-US" sz="6000" b="1" dirty="0">
              <a:solidFill>
                <a:schemeClr val="bg1"/>
              </a:solidFill>
              <a:latin typeface="Arial Narrow" panose="020B0606020202030204" pitchFamily="34" charset="0"/>
            </a:endParaRPr>
          </a:p>
          <a:p>
            <a:endParaRPr lang="en-US" sz="800" b="1" dirty="0">
              <a:solidFill>
                <a:schemeClr val="bg1"/>
              </a:solidFill>
              <a:latin typeface="Arial Narrow" panose="020B0606020202030204" pitchFamily="34" charset="0"/>
            </a:endParaRPr>
          </a:p>
          <a:p>
            <a:r>
              <a:rPr lang="en-US" sz="6000" b="1" dirty="0">
                <a:solidFill>
                  <a:schemeClr val="bg1"/>
                </a:solidFill>
                <a:latin typeface="Arial Narrow" panose="020B0606020202030204" pitchFamily="34" charset="0"/>
              </a:rPr>
              <a:t>L </a:t>
            </a:r>
            <a:r>
              <a:rPr lang="en-US" sz="4000" dirty="0">
                <a:solidFill>
                  <a:schemeClr val="bg1"/>
                </a:solidFill>
                <a:latin typeface="Arial Narrow" panose="020B0606020202030204" pitchFamily="34" charset="0"/>
              </a:rPr>
              <a:t>– Limited Atonement </a:t>
            </a:r>
            <a:endParaRPr lang="en-US" sz="6000" b="1" dirty="0">
              <a:solidFill>
                <a:schemeClr val="bg1"/>
              </a:solidFill>
              <a:latin typeface="Arial Narrow" panose="020B0606020202030204" pitchFamily="34" charset="0"/>
            </a:endParaRPr>
          </a:p>
          <a:p>
            <a:endParaRPr lang="en-US" sz="800" b="1" dirty="0">
              <a:solidFill>
                <a:schemeClr val="bg1"/>
              </a:solidFill>
              <a:latin typeface="Arial Narrow" panose="020B0606020202030204" pitchFamily="34" charset="0"/>
            </a:endParaRPr>
          </a:p>
          <a:p>
            <a:r>
              <a:rPr lang="en-US" sz="6000" b="1" dirty="0">
                <a:solidFill>
                  <a:schemeClr val="bg1"/>
                </a:solidFill>
                <a:latin typeface="Arial Narrow" panose="020B0606020202030204" pitchFamily="34" charset="0"/>
              </a:rPr>
              <a:t>I </a:t>
            </a:r>
            <a:r>
              <a:rPr lang="en-US" sz="4000" dirty="0">
                <a:solidFill>
                  <a:schemeClr val="bg1"/>
                </a:solidFill>
                <a:latin typeface="Arial Narrow" panose="020B0606020202030204" pitchFamily="34" charset="0"/>
              </a:rPr>
              <a:t>– Irresistible Grace</a:t>
            </a:r>
            <a:r>
              <a:rPr lang="en-US" sz="6000" b="1" dirty="0">
                <a:solidFill>
                  <a:schemeClr val="bg1"/>
                </a:solidFill>
                <a:latin typeface="Arial Narrow" panose="020B0606020202030204" pitchFamily="34" charset="0"/>
              </a:rPr>
              <a:t> </a:t>
            </a:r>
          </a:p>
          <a:p>
            <a:endParaRPr lang="en-US" sz="800" b="1" dirty="0">
              <a:solidFill>
                <a:schemeClr val="bg1"/>
              </a:solidFill>
              <a:latin typeface="Arial Narrow" panose="020B0606020202030204" pitchFamily="34" charset="0"/>
            </a:endParaRPr>
          </a:p>
          <a:p>
            <a:r>
              <a:rPr lang="en-US" sz="6000" b="1" dirty="0">
                <a:solidFill>
                  <a:schemeClr val="bg1"/>
                </a:solidFill>
                <a:latin typeface="Arial Narrow" panose="020B0606020202030204" pitchFamily="34" charset="0"/>
              </a:rPr>
              <a:t>P </a:t>
            </a:r>
            <a:r>
              <a:rPr lang="en-US" sz="4000" dirty="0">
                <a:solidFill>
                  <a:schemeClr val="bg1"/>
                </a:solidFill>
                <a:latin typeface="Arial Narrow" panose="020B0606020202030204" pitchFamily="34" charset="0"/>
              </a:rPr>
              <a:t>– Perservereance of the Saints</a:t>
            </a:r>
            <a:endParaRPr lang="en-US" sz="6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600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88359" y="867850"/>
            <a:ext cx="7167282" cy="4632037"/>
          </a:xfrm>
          <a:prstGeom prst="rect">
            <a:avLst/>
          </a:prstGeom>
          <a:noFill/>
        </p:spPr>
        <p:txBody>
          <a:bodyPr vert="horz" wrap="square" rtlCol="0">
            <a:spAutoFit/>
          </a:bodyPr>
          <a:lstStyle/>
          <a:p>
            <a:pPr algn="ctr"/>
            <a:r>
              <a:rPr lang="en-US" sz="4800" b="1" dirty="0">
                <a:solidFill>
                  <a:schemeClr val="bg1"/>
                </a:solidFill>
                <a:latin typeface="Arial Narrow" panose="020B0606020202030204" pitchFamily="34" charset="0"/>
              </a:rPr>
              <a:t>Total Hereditary Depravity</a:t>
            </a:r>
          </a:p>
          <a:p>
            <a:pPr algn="ctr"/>
            <a:endParaRPr lang="en-US" sz="700" b="1" dirty="0">
              <a:solidFill>
                <a:schemeClr val="bg1"/>
              </a:solidFill>
              <a:latin typeface="Arial Narrow" panose="020B0606020202030204" pitchFamily="34" charset="0"/>
            </a:endParaRPr>
          </a:p>
          <a:p>
            <a:pPr algn="ctr"/>
            <a:r>
              <a:rPr lang="en-US" sz="4400" dirty="0">
                <a:solidFill>
                  <a:schemeClr val="bg1"/>
                </a:solidFill>
                <a:latin typeface="Arial Narrow" panose="020B0606020202030204" pitchFamily="34" charset="0"/>
              </a:rPr>
              <a:t>All mankind is born in sin and is unable to do any good on his own.</a:t>
            </a:r>
            <a:r>
              <a:rPr lang="en-US" sz="4400" b="1" dirty="0">
                <a:solidFill>
                  <a:schemeClr val="bg1"/>
                </a:solidFill>
                <a:latin typeface="Arial Narrow" panose="020B0606020202030204" pitchFamily="34" charset="0"/>
              </a:rPr>
              <a:t> </a:t>
            </a:r>
          </a:p>
          <a:p>
            <a:pPr algn="ctr"/>
            <a:endParaRPr lang="en-US" sz="2800" b="1" dirty="0">
              <a:solidFill>
                <a:schemeClr val="bg1"/>
              </a:solidFill>
              <a:latin typeface="Arial Narrow" panose="020B0606020202030204" pitchFamily="34" charset="0"/>
            </a:endParaRPr>
          </a:p>
          <a:p>
            <a:pPr algn="ctr"/>
            <a:r>
              <a:rPr lang="en-US" sz="3600" b="1" i="1" dirty="0">
                <a:solidFill>
                  <a:schemeClr val="bg1"/>
                </a:solidFill>
                <a:latin typeface="Arial Narrow" panose="020B0606020202030204" pitchFamily="34" charset="0"/>
              </a:rPr>
              <a:t>Compare to Eccl. 7:29; Ps. 106:38; Matt. 19:14; 1 Cor. 14:20</a:t>
            </a:r>
          </a:p>
          <a:p>
            <a:endParaRPr lang="en-US" sz="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2305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88359" y="867850"/>
            <a:ext cx="7167282" cy="5186035"/>
          </a:xfrm>
          <a:prstGeom prst="rect">
            <a:avLst/>
          </a:prstGeom>
          <a:noFill/>
        </p:spPr>
        <p:txBody>
          <a:bodyPr vert="horz" wrap="square" rtlCol="0">
            <a:spAutoFit/>
          </a:bodyPr>
          <a:lstStyle/>
          <a:p>
            <a:pPr algn="ctr"/>
            <a:r>
              <a:rPr lang="en-US" sz="4800" b="1" dirty="0">
                <a:solidFill>
                  <a:schemeClr val="bg1"/>
                </a:solidFill>
                <a:latin typeface="Arial Narrow" panose="020B0606020202030204" pitchFamily="34" charset="0"/>
              </a:rPr>
              <a:t>Unconditional Election</a:t>
            </a:r>
          </a:p>
          <a:p>
            <a:pPr algn="ctr"/>
            <a:endParaRPr lang="en-US" sz="700" b="1" dirty="0">
              <a:solidFill>
                <a:schemeClr val="bg1"/>
              </a:solidFill>
              <a:latin typeface="Arial Narrow" panose="020B0606020202030204" pitchFamily="34" charset="0"/>
            </a:endParaRPr>
          </a:p>
          <a:p>
            <a:pPr algn="ctr"/>
            <a:r>
              <a:rPr lang="en-US" sz="4400" dirty="0">
                <a:solidFill>
                  <a:schemeClr val="bg1"/>
                </a:solidFill>
                <a:latin typeface="Arial Narrow" panose="020B0606020202030204" pitchFamily="34" charset="0"/>
              </a:rPr>
              <a:t>God’s arbitrary choosing of certain individuals to be saved, and others lost. </a:t>
            </a:r>
            <a:r>
              <a:rPr lang="en-US" sz="4400" b="1" dirty="0">
                <a:solidFill>
                  <a:schemeClr val="bg1"/>
                </a:solidFill>
                <a:latin typeface="Arial Narrow" panose="020B0606020202030204" pitchFamily="34" charset="0"/>
              </a:rPr>
              <a:t> </a:t>
            </a:r>
          </a:p>
          <a:p>
            <a:pPr algn="ctr"/>
            <a:endParaRPr lang="en-US" sz="2800" b="1" dirty="0">
              <a:solidFill>
                <a:schemeClr val="bg1"/>
              </a:solidFill>
              <a:latin typeface="Arial Narrow" panose="020B0606020202030204" pitchFamily="34" charset="0"/>
            </a:endParaRPr>
          </a:p>
          <a:p>
            <a:pPr algn="ctr"/>
            <a:r>
              <a:rPr lang="en-US" sz="3600" b="1" i="1" dirty="0">
                <a:solidFill>
                  <a:schemeClr val="bg1"/>
                </a:solidFill>
                <a:latin typeface="Arial Narrow" panose="020B0606020202030204" pitchFamily="34" charset="0"/>
              </a:rPr>
              <a:t>Compare to 1 Tim. 2:4; Titus 2:11;        2 Pet. 3:9; Rom. 2:11; 1 Cor. 9:19;         2 Cor. 5:10; 1 Pet. 1:17, 22</a:t>
            </a:r>
          </a:p>
          <a:p>
            <a:endParaRPr lang="en-US" sz="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8400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7C627-26E2-40C0-8E3D-C40B6846643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0730167">
            <a:off x="21660" y="0"/>
            <a:ext cx="4650059" cy="6858000"/>
          </a:xfrm>
          <a:prstGeom prst="rect">
            <a:avLst/>
          </a:prstGeom>
        </p:spPr>
      </p:pic>
      <p:sp>
        <p:nvSpPr>
          <p:cNvPr id="2" name="Rectangle 1">
            <a:extLst>
              <a:ext uri="{FF2B5EF4-FFF2-40B4-BE49-F238E27FC236}">
                <a16:creationId xmlns:a16="http://schemas.microsoft.com/office/drawing/2014/main" id="{02EA4272-BE5E-4BE6-A053-DD96BAAEB774}"/>
              </a:ext>
            </a:extLst>
          </p:cNvPr>
          <p:cNvSpPr/>
          <p:nvPr/>
        </p:nvSpPr>
        <p:spPr>
          <a:xfrm>
            <a:off x="3270133" y="997565"/>
            <a:ext cx="5328024" cy="4862870"/>
          </a:xfrm>
          <a:prstGeom prst="rect">
            <a:avLst/>
          </a:prstGeom>
        </p:spPr>
        <p:txBody>
          <a:bodyPr wrap="square">
            <a:spAutoFit/>
          </a:bodyPr>
          <a:lstStyle/>
          <a:p>
            <a:pPr algn="ctr"/>
            <a:r>
              <a:rPr lang="en-US" sz="3600" dirty="0">
                <a:latin typeface="Arial Narrow" panose="020B0606020202030204" pitchFamily="34" charset="0"/>
                <a:ea typeface="Calibri" panose="020F0502020204030204" pitchFamily="34" charset="0"/>
                <a:cs typeface="Times New Roman" panose="02020603050405020304" pitchFamily="18" charset="0"/>
              </a:rPr>
              <a:t>“The rest of mankind </a:t>
            </a:r>
            <a:r>
              <a:rPr lang="en-US" sz="3600" b="1" dirty="0">
                <a:latin typeface="Arial Narrow" panose="020B0606020202030204" pitchFamily="34" charset="0"/>
                <a:ea typeface="Calibri" panose="020F0502020204030204" pitchFamily="34" charset="0"/>
                <a:cs typeface="Times New Roman" panose="02020603050405020304" pitchFamily="18" charset="0"/>
              </a:rPr>
              <a:t>God was pleased</a:t>
            </a:r>
            <a:r>
              <a:rPr lang="en-US" sz="3600" dirty="0">
                <a:latin typeface="Arial Narrow" panose="020B0606020202030204" pitchFamily="34" charset="0"/>
                <a:ea typeface="Calibri" panose="020F0502020204030204" pitchFamily="34" charset="0"/>
                <a:cs typeface="Times New Roman" panose="02020603050405020304" pitchFamily="18" charset="0"/>
              </a:rPr>
              <a:t>, according to the unsearchable counsel of his own will…to pass by, and to ordain them to dishonor and wrath for their sin, to the praise of his glorious justice.</a:t>
            </a:r>
          </a:p>
          <a:p>
            <a:pPr algn="ct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2000" dirty="0">
                <a:latin typeface="Arial Narrow" panose="020B0606020202030204" pitchFamily="34" charset="0"/>
                <a:ea typeface="Calibri" panose="020F0502020204030204" pitchFamily="34" charset="0"/>
                <a:cs typeface="Times New Roman" panose="02020603050405020304" pitchFamily="18" charset="0"/>
              </a:rPr>
              <a:t>- The 1647 Westminster Confession of Faith, Chapter 3: Of God’s Eternal Decree</a:t>
            </a:r>
          </a:p>
        </p:txBody>
      </p:sp>
    </p:spTree>
    <p:extLst>
      <p:ext uri="{BB962C8B-B14F-4D97-AF65-F5344CB8AC3E}">
        <p14:creationId xmlns:p14="http://schemas.microsoft.com/office/powerpoint/2010/main" val="7482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748DCB-6AA7-45E4-B364-3CFED680F21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231153" y="260102"/>
            <a:ext cx="6568141" cy="6292830"/>
          </a:xfrm>
          <a:prstGeom prst="rect">
            <a:avLst/>
          </a:prstGeom>
        </p:spPr>
      </p:pic>
      <p:sp>
        <p:nvSpPr>
          <p:cNvPr id="2" name="Rectangle 1">
            <a:extLst>
              <a:ext uri="{FF2B5EF4-FFF2-40B4-BE49-F238E27FC236}">
                <a16:creationId xmlns:a16="http://schemas.microsoft.com/office/drawing/2014/main" id="{02EA4272-BE5E-4BE6-A053-DD96BAAEB774}"/>
              </a:ext>
            </a:extLst>
          </p:cNvPr>
          <p:cNvSpPr/>
          <p:nvPr/>
        </p:nvSpPr>
        <p:spPr>
          <a:xfrm>
            <a:off x="3334870" y="551289"/>
            <a:ext cx="5328024" cy="6001643"/>
          </a:xfrm>
          <a:prstGeom prst="rect">
            <a:avLst/>
          </a:prstGeom>
        </p:spPr>
        <p:txBody>
          <a:bodyPr wrap="square">
            <a:spAutoFit/>
          </a:bodyPr>
          <a:lstStyle/>
          <a:p>
            <a:pPr algn="ctr"/>
            <a:r>
              <a:rPr lang="en-US" sz="2800" dirty="0">
                <a:latin typeface="Arial Narrow" panose="020B0606020202030204" pitchFamily="34" charset="0"/>
                <a:ea typeface="Calibri" panose="020F0502020204030204" pitchFamily="34" charset="0"/>
                <a:cs typeface="Times New Roman" panose="02020603050405020304" pitchFamily="18" charset="0"/>
              </a:rPr>
              <a:t>“By predestination we mean the eternal decree of God, by which He determined with Himself whatever He wished to happen with regard to every man.      </a:t>
            </a:r>
            <a:r>
              <a:rPr lang="en-US" sz="2800" b="1" dirty="0">
                <a:latin typeface="Arial Narrow" panose="020B0606020202030204" pitchFamily="34" charset="0"/>
                <a:ea typeface="Calibri" panose="020F0502020204030204" pitchFamily="34" charset="0"/>
                <a:cs typeface="Times New Roman" panose="02020603050405020304" pitchFamily="18" charset="0"/>
              </a:rPr>
              <a:t>All are not created on equal terms, but some are preordained to eternal life, others to eternal damnation</a:t>
            </a:r>
            <a:r>
              <a:rPr lang="en-US" sz="2800" dirty="0">
                <a:latin typeface="Arial Narrow" panose="020B0606020202030204" pitchFamily="34" charset="0"/>
                <a:ea typeface="Calibri" panose="020F0502020204030204" pitchFamily="34" charset="0"/>
                <a:cs typeface="Times New Roman" panose="02020603050405020304" pitchFamily="18" charset="0"/>
              </a:rPr>
              <a:t>; and, accordingly, as each has been created for one or other of those ends, we say that he has been predestined to life or death…”</a:t>
            </a:r>
          </a:p>
          <a:p>
            <a:pPr algn="ct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1600" dirty="0">
                <a:latin typeface="Arial Narrow" panose="020B0606020202030204" pitchFamily="34" charset="0"/>
                <a:ea typeface="Calibri" panose="020F0502020204030204" pitchFamily="34" charset="0"/>
                <a:cs typeface="Times New Roman" panose="02020603050405020304" pitchFamily="18" charset="0"/>
              </a:rPr>
              <a:t>-John Calvin, </a:t>
            </a:r>
            <a:r>
              <a:rPr lang="en-US" sz="1600" i="1" dirty="0">
                <a:latin typeface="Arial Narrow" panose="020B0606020202030204" pitchFamily="34" charset="0"/>
                <a:ea typeface="Calibri" panose="020F0502020204030204" pitchFamily="34" charset="0"/>
                <a:cs typeface="Times New Roman" panose="02020603050405020304" pitchFamily="18" charset="0"/>
              </a:rPr>
              <a:t>Institutes of the Christian Religion</a:t>
            </a:r>
            <a:r>
              <a:rPr lang="en-US" sz="1600" dirty="0">
                <a:latin typeface="Arial Narrow" panose="020B0606020202030204" pitchFamily="34" charset="0"/>
                <a:ea typeface="Calibri" panose="020F0502020204030204" pitchFamily="34" charset="0"/>
                <a:cs typeface="Times New Roman" panose="02020603050405020304" pitchFamily="18" charset="0"/>
              </a:rPr>
              <a:t>, </a:t>
            </a:r>
            <a:r>
              <a:rPr lang="en-US" sz="1600" dirty="0" err="1">
                <a:latin typeface="Arial Narrow" panose="020B0606020202030204" pitchFamily="34" charset="0"/>
                <a:ea typeface="Calibri" panose="020F0502020204030204" pitchFamily="34" charset="0"/>
                <a:cs typeface="Times New Roman" panose="02020603050405020304" pitchFamily="18" charset="0"/>
              </a:rPr>
              <a:t>tran</a:t>
            </a:r>
            <a:r>
              <a:rPr lang="en-US" sz="1600" dirty="0">
                <a:latin typeface="Arial Narrow" panose="020B0606020202030204" pitchFamily="34" charset="0"/>
                <a:ea typeface="Calibri" panose="020F0502020204030204" pitchFamily="34" charset="0"/>
                <a:cs typeface="Times New Roman" panose="02020603050405020304" pitchFamily="18" charset="0"/>
              </a:rPr>
              <a:t>. Henry Beveridge (Grand Rapids: Christian Classics Ethereal Library, 2002), sec. 5, 1030-1031.</a:t>
            </a:r>
          </a:p>
        </p:txBody>
      </p:sp>
    </p:spTree>
    <p:extLst>
      <p:ext uri="{BB962C8B-B14F-4D97-AF65-F5344CB8AC3E}">
        <p14:creationId xmlns:p14="http://schemas.microsoft.com/office/powerpoint/2010/main" val="37094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88359" y="1105286"/>
            <a:ext cx="7167282" cy="4647426"/>
          </a:xfrm>
          <a:prstGeom prst="rect">
            <a:avLst/>
          </a:prstGeom>
          <a:noFill/>
        </p:spPr>
        <p:txBody>
          <a:bodyPr vert="horz" wrap="square" rtlCol="0">
            <a:spAutoFit/>
          </a:bodyPr>
          <a:lstStyle/>
          <a:p>
            <a:pPr algn="ctr"/>
            <a:r>
              <a:rPr lang="en-US" sz="4800" b="1" dirty="0">
                <a:solidFill>
                  <a:schemeClr val="bg1"/>
                </a:solidFill>
                <a:latin typeface="Arial Narrow" panose="020B0606020202030204" pitchFamily="34" charset="0"/>
              </a:rPr>
              <a:t>Acts 10:34-35 </a:t>
            </a:r>
          </a:p>
          <a:p>
            <a:pPr algn="ctr"/>
            <a:endParaRPr lang="en-US" sz="800" b="1" dirty="0">
              <a:solidFill>
                <a:schemeClr val="bg1"/>
              </a:solidFill>
              <a:latin typeface="Arial Narrow" panose="020B0606020202030204" pitchFamily="34" charset="0"/>
            </a:endParaRPr>
          </a:p>
          <a:p>
            <a:pPr algn="ctr"/>
            <a:r>
              <a:rPr lang="en-US" sz="4800" dirty="0">
                <a:solidFill>
                  <a:schemeClr val="bg1"/>
                </a:solidFill>
                <a:latin typeface="Arial Narrow" panose="020B0606020202030204" pitchFamily="34" charset="0"/>
              </a:rPr>
              <a:t>Truly I understand that </a:t>
            </a:r>
            <a:r>
              <a:rPr lang="en-US" sz="4800" i="1" dirty="0">
                <a:solidFill>
                  <a:schemeClr val="bg1"/>
                </a:solidFill>
                <a:latin typeface="Arial Narrow" panose="020B0606020202030204" pitchFamily="34" charset="0"/>
              </a:rPr>
              <a:t>God shows no partiality</a:t>
            </a:r>
            <a:r>
              <a:rPr lang="en-US" sz="4800" dirty="0">
                <a:solidFill>
                  <a:schemeClr val="bg1"/>
                </a:solidFill>
                <a:latin typeface="Arial Narrow" panose="020B0606020202030204" pitchFamily="34" charset="0"/>
              </a:rPr>
              <a:t>, but in every nation </a:t>
            </a:r>
            <a:r>
              <a:rPr lang="en-US" sz="4800" i="1" dirty="0">
                <a:solidFill>
                  <a:schemeClr val="bg1"/>
                </a:solidFill>
                <a:latin typeface="Arial Narrow" panose="020B0606020202030204" pitchFamily="34" charset="0"/>
              </a:rPr>
              <a:t>anyone</a:t>
            </a:r>
            <a:r>
              <a:rPr lang="en-US" sz="4800" dirty="0">
                <a:solidFill>
                  <a:schemeClr val="bg1"/>
                </a:solidFill>
                <a:latin typeface="Arial Narrow" panose="020B0606020202030204" pitchFamily="34" charset="0"/>
              </a:rPr>
              <a:t> who fears him and does what is right is acceptable to him.</a:t>
            </a:r>
            <a:endParaRPr lang="en-US" sz="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4328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88359" y="1843949"/>
            <a:ext cx="7167282" cy="3170099"/>
          </a:xfrm>
          <a:prstGeom prst="rect">
            <a:avLst/>
          </a:prstGeom>
          <a:noFill/>
        </p:spPr>
        <p:txBody>
          <a:bodyPr vert="horz" wrap="square" rtlCol="0">
            <a:spAutoFit/>
          </a:bodyPr>
          <a:lstStyle/>
          <a:p>
            <a:pPr algn="ctr"/>
            <a:r>
              <a:rPr lang="en-US" sz="4800" b="1" dirty="0">
                <a:solidFill>
                  <a:schemeClr val="bg1"/>
                </a:solidFill>
                <a:latin typeface="Arial Narrow" panose="020B0606020202030204" pitchFamily="34" charset="0"/>
              </a:rPr>
              <a:t>Choosing God is </a:t>
            </a:r>
            <a:r>
              <a:rPr lang="en-US" sz="4800" b="1" i="1" dirty="0">
                <a:solidFill>
                  <a:schemeClr val="bg1"/>
                </a:solidFill>
                <a:latin typeface="Arial Narrow" panose="020B0606020202030204" pitchFamily="34" charset="0"/>
              </a:rPr>
              <a:t>not</a:t>
            </a:r>
            <a:r>
              <a:rPr lang="en-US" sz="4800" b="1" dirty="0">
                <a:solidFill>
                  <a:schemeClr val="bg1"/>
                </a:solidFill>
                <a:latin typeface="Arial Narrow" panose="020B0606020202030204" pitchFamily="34" charset="0"/>
              </a:rPr>
              <a:t> </a:t>
            </a:r>
          </a:p>
          <a:p>
            <a:pPr algn="ctr"/>
            <a:r>
              <a:rPr lang="en-US" sz="4800" b="1" dirty="0">
                <a:solidFill>
                  <a:schemeClr val="bg1"/>
                </a:solidFill>
                <a:latin typeface="Arial Narrow" panose="020B0606020202030204" pitchFamily="34" charset="0"/>
              </a:rPr>
              <a:t>works-based salvation</a:t>
            </a:r>
          </a:p>
          <a:p>
            <a:pPr algn="ctr"/>
            <a:endParaRPr lang="en-US" sz="800" b="1" dirty="0">
              <a:solidFill>
                <a:schemeClr val="bg1"/>
              </a:solidFill>
              <a:latin typeface="Arial Narrow" panose="020B0606020202030204" pitchFamily="34" charset="0"/>
            </a:endParaRPr>
          </a:p>
          <a:p>
            <a:pPr algn="ctr"/>
            <a:r>
              <a:rPr lang="en-US" sz="4800" dirty="0">
                <a:solidFill>
                  <a:schemeClr val="bg1"/>
                </a:solidFill>
                <a:latin typeface="Arial Narrow" panose="020B0606020202030204" pitchFamily="34" charset="0"/>
              </a:rPr>
              <a:t>Acts 2:38; 10:34-35;          Josh. 24:15-16; Jn. 7:17</a:t>
            </a:r>
            <a:endParaRPr lang="en-US" sz="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369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03A8E-56E8-4E96-B269-A0FAEE158EE8}"/>
              </a:ext>
            </a:extLst>
          </p:cNvPr>
          <p:cNvPicPr>
            <a:picLocks noChangeAspect="1"/>
          </p:cNvPicPr>
          <p:nvPr/>
        </p:nvPicPr>
        <p:blipFill rotWithShape="1">
          <a:blip r:embed="rId2">
            <a:extLst>
              <a:ext uri="{28A0092B-C50C-407E-A947-70E740481C1C}">
                <a14:useLocalDpi xmlns:a14="http://schemas.microsoft.com/office/drawing/2010/main" val="0"/>
              </a:ext>
            </a:extLst>
          </a:blip>
          <a:srcRect t="24503" b="15484"/>
          <a:stretch/>
        </p:blipFill>
        <p:spPr>
          <a:xfrm>
            <a:off x="0" y="-1"/>
            <a:ext cx="9144000" cy="6858001"/>
          </a:xfrm>
          <a:prstGeom prst="rect">
            <a:avLst/>
          </a:prstGeom>
        </p:spPr>
      </p:pic>
      <p:sp>
        <p:nvSpPr>
          <p:cNvPr id="4" name="TextBox 3">
            <a:extLst>
              <a:ext uri="{FF2B5EF4-FFF2-40B4-BE49-F238E27FC236}">
                <a16:creationId xmlns:a16="http://schemas.microsoft.com/office/drawing/2014/main" id="{673321A2-B2E6-44FA-9464-14E8999529A3}"/>
              </a:ext>
            </a:extLst>
          </p:cNvPr>
          <p:cNvSpPr txBox="1"/>
          <p:nvPr/>
        </p:nvSpPr>
        <p:spPr>
          <a:xfrm>
            <a:off x="988359" y="867850"/>
            <a:ext cx="7167282" cy="3954929"/>
          </a:xfrm>
          <a:prstGeom prst="rect">
            <a:avLst/>
          </a:prstGeom>
          <a:noFill/>
        </p:spPr>
        <p:txBody>
          <a:bodyPr vert="horz" wrap="square" rtlCol="0">
            <a:spAutoFit/>
          </a:bodyPr>
          <a:lstStyle/>
          <a:p>
            <a:pPr algn="ctr"/>
            <a:r>
              <a:rPr lang="en-US" sz="4800" b="1" dirty="0">
                <a:solidFill>
                  <a:schemeClr val="bg1"/>
                </a:solidFill>
                <a:latin typeface="Arial Narrow" panose="020B0606020202030204" pitchFamily="34" charset="0"/>
              </a:rPr>
              <a:t>Limited Atonement</a:t>
            </a:r>
          </a:p>
          <a:p>
            <a:pPr algn="ctr"/>
            <a:endParaRPr lang="en-US" sz="700" b="1" dirty="0">
              <a:solidFill>
                <a:schemeClr val="bg1"/>
              </a:solidFill>
              <a:latin typeface="Arial Narrow" panose="020B0606020202030204" pitchFamily="34" charset="0"/>
            </a:endParaRPr>
          </a:p>
          <a:p>
            <a:pPr algn="ctr"/>
            <a:r>
              <a:rPr lang="en-US" sz="4400" dirty="0">
                <a:solidFill>
                  <a:schemeClr val="bg1"/>
                </a:solidFill>
                <a:latin typeface="Arial Narrow" panose="020B0606020202030204" pitchFamily="34" charset="0"/>
              </a:rPr>
              <a:t>Christ died </a:t>
            </a:r>
            <a:r>
              <a:rPr lang="en-US" sz="4400" i="1" dirty="0">
                <a:solidFill>
                  <a:schemeClr val="bg1"/>
                </a:solidFill>
                <a:latin typeface="Arial Narrow" panose="020B0606020202030204" pitchFamily="34" charset="0"/>
              </a:rPr>
              <a:t>only</a:t>
            </a:r>
            <a:r>
              <a:rPr lang="en-US" sz="4400" dirty="0">
                <a:solidFill>
                  <a:schemeClr val="bg1"/>
                </a:solidFill>
                <a:latin typeface="Arial Narrow" panose="020B0606020202030204" pitchFamily="34" charset="0"/>
              </a:rPr>
              <a:t> for those chosen for eternal life. </a:t>
            </a:r>
            <a:r>
              <a:rPr lang="en-US" sz="4400" b="1" dirty="0">
                <a:solidFill>
                  <a:schemeClr val="bg1"/>
                </a:solidFill>
                <a:latin typeface="Arial Narrow" panose="020B0606020202030204" pitchFamily="34" charset="0"/>
              </a:rPr>
              <a:t> </a:t>
            </a:r>
          </a:p>
          <a:p>
            <a:pPr algn="ctr"/>
            <a:endParaRPr lang="en-US" sz="2800" b="1" dirty="0">
              <a:solidFill>
                <a:schemeClr val="bg1"/>
              </a:solidFill>
              <a:latin typeface="Arial Narrow" panose="020B0606020202030204" pitchFamily="34" charset="0"/>
            </a:endParaRPr>
          </a:p>
          <a:p>
            <a:pPr algn="ctr"/>
            <a:r>
              <a:rPr lang="en-US" sz="3600" b="1" i="1" dirty="0">
                <a:solidFill>
                  <a:schemeClr val="bg1"/>
                </a:solidFill>
                <a:latin typeface="Arial Narrow" panose="020B0606020202030204" pitchFamily="34" charset="0"/>
              </a:rPr>
              <a:t>Compare to 2 Cor. 5:14; 1 Tim. 2:6; Heb. 2:9; 1 Jn. 2:2; Jn. 3:16</a:t>
            </a:r>
          </a:p>
          <a:p>
            <a:endParaRPr lang="en-US" sz="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42276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811</Words>
  <Application>Microsoft Office PowerPoint</Application>
  <PresentationFormat>On-screen Show (4:3)</PresentationFormat>
  <Paragraphs>65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17</cp:revision>
  <dcterms:created xsi:type="dcterms:W3CDTF">2019-12-03T23:21:30Z</dcterms:created>
  <dcterms:modified xsi:type="dcterms:W3CDTF">2019-12-08T14:28:49Z</dcterms:modified>
</cp:coreProperties>
</file>