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00C0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1" autoAdjust="0"/>
    <p:restoredTop sz="94660"/>
  </p:normalViewPr>
  <p:slideViewPr>
    <p:cSldViewPr snapToGrid="0">
      <p:cViewPr varScale="1">
        <p:scale>
          <a:sx n="83" d="100"/>
          <a:sy n="83" d="100"/>
        </p:scale>
        <p:origin x="48" y="19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C22C9D5-0620-4506-BD3F-966E8DBCB111}" type="datetimeFigureOut">
              <a:rPr lang="en-US" smtClean="0"/>
              <a:t>11/17/2019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A82284-930A-435F-97F4-E43B6A13A91F}" type="slidenum">
              <a:rPr lang="en-US" smtClean="0"/>
              <a:t>‹#›</a:t>
            </a:fld>
            <a:endParaRPr lang="en-US"/>
          </a:p>
        </p:txBody>
      </p:sp>
    </p:spTree>
    <p:extLst>
      <p:ext uri="{BB962C8B-B14F-4D97-AF65-F5344CB8AC3E}">
        <p14:creationId xmlns:p14="http://schemas.microsoft.com/office/powerpoint/2010/main" val="2807207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C22C9D5-0620-4506-BD3F-966E8DBCB111}" type="datetimeFigureOut">
              <a:rPr lang="en-US" smtClean="0"/>
              <a:t>11/17/2019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A82284-930A-435F-97F4-E43B6A13A91F}" type="slidenum">
              <a:rPr lang="en-US" smtClean="0"/>
              <a:t>‹#›</a:t>
            </a:fld>
            <a:endParaRPr lang="en-US"/>
          </a:p>
        </p:txBody>
      </p:sp>
    </p:spTree>
    <p:extLst>
      <p:ext uri="{BB962C8B-B14F-4D97-AF65-F5344CB8AC3E}">
        <p14:creationId xmlns:p14="http://schemas.microsoft.com/office/powerpoint/2010/main" val="292699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C22C9D5-0620-4506-BD3F-966E8DBCB111}" type="datetimeFigureOut">
              <a:rPr lang="en-US" smtClean="0"/>
              <a:t>11/17/2019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A82284-930A-435F-97F4-E43B6A13A91F}" type="slidenum">
              <a:rPr lang="en-US" smtClean="0"/>
              <a:t>‹#›</a:t>
            </a:fld>
            <a:endParaRPr lang="en-US"/>
          </a:p>
        </p:txBody>
      </p:sp>
    </p:spTree>
    <p:extLst>
      <p:ext uri="{BB962C8B-B14F-4D97-AF65-F5344CB8AC3E}">
        <p14:creationId xmlns:p14="http://schemas.microsoft.com/office/powerpoint/2010/main" val="1640388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C22C9D5-0620-4506-BD3F-966E8DBCB111}" type="datetimeFigureOut">
              <a:rPr lang="en-US" smtClean="0"/>
              <a:t>11/17/2019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A82284-930A-435F-97F4-E43B6A13A91F}" type="slidenum">
              <a:rPr lang="en-US" smtClean="0"/>
              <a:t>‹#›</a:t>
            </a:fld>
            <a:endParaRPr lang="en-US"/>
          </a:p>
        </p:txBody>
      </p:sp>
    </p:spTree>
    <p:extLst>
      <p:ext uri="{BB962C8B-B14F-4D97-AF65-F5344CB8AC3E}">
        <p14:creationId xmlns:p14="http://schemas.microsoft.com/office/powerpoint/2010/main" val="19428914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C22C9D5-0620-4506-BD3F-966E8DBCB111}" type="datetimeFigureOut">
              <a:rPr lang="en-US" smtClean="0"/>
              <a:t>11/17/2019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A82284-930A-435F-97F4-E43B6A13A91F}" type="slidenum">
              <a:rPr lang="en-US" smtClean="0"/>
              <a:t>‹#›</a:t>
            </a:fld>
            <a:endParaRPr lang="en-US"/>
          </a:p>
        </p:txBody>
      </p:sp>
    </p:spTree>
    <p:extLst>
      <p:ext uri="{BB962C8B-B14F-4D97-AF65-F5344CB8AC3E}">
        <p14:creationId xmlns:p14="http://schemas.microsoft.com/office/powerpoint/2010/main" val="18674597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C22C9D5-0620-4506-BD3F-966E8DBCB111}" type="datetimeFigureOut">
              <a:rPr lang="en-US" smtClean="0"/>
              <a:t>11/17/2019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A82284-930A-435F-97F4-E43B6A13A91F}" type="slidenum">
              <a:rPr lang="en-US" smtClean="0"/>
              <a:t>‹#›</a:t>
            </a:fld>
            <a:endParaRPr lang="en-US"/>
          </a:p>
        </p:txBody>
      </p:sp>
    </p:spTree>
    <p:extLst>
      <p:ext uri="{BB962C8B-B14F-4D97-AF65-F5344CB8AC3E}">
        <p14:creationId xmlns:p14="http://schemas.microsoft.com/office/powerpoint/2010/main" val="17814193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C22C9D5-0620-4506-BD3F-966E8DBCB111}" type="datetimeFigureOut">
              <a:rPr lang="en-US" smtClean="0"/>
              <a:t>11/17/2019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A82284-930A-435F-97F4-E43B6A13A91F}" type="slidenum">
              <a:rPr lang="en-US" smtClean="0"/>
              <a:t>‹#›</a:t>
            </a:fld>
            <a:endParaRPr lang="en-US"/>
          </a:p>
        </p:txBody>
      </p:sp>
    </p:spTree>
    <p:extLst>
      <p:ext uri="{BB962C8B-B14F-4D97-AF65-F5344CB8AC3E}">
        <p14:creationId xmlns:p14="http://schemas.microsoft.com/office/powerpoint/2010/main" val="1494503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C22C9D5-0620-4506-BD3F-966E8DBCB111}" type="datetimeFigureOut">
              <a:rPr lang="en-US" smtClean="0"/>
              <a:t>11/17/2019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A82284-930A-435F-97F4-E43B6A13A91F}" type="slidenum">
              <a:rPr lang="en-US" smtClean="0"/>
              <a:t>‹#›</a:t>
            </a:fld>
            <a:endParaRPr lang="en-US"/>
          </a:p>
        </p:txBody>
      </p:sp>
    </p:spTree>
    <p:extLst>
      <p:ext uri="{BB962C8B-B14F-4D97-AF65-F5344CB8AC3E}">
        <p14:creationId xmlns:p14="http://schemas.microsoft.com/office/powerpoint/2010/main" val="15798467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22C9D5-0620-4506-BD3F-966E8DBCB111}" type="datetimeFigureOut">
              <a:rPr lang="en-US" smtClean="0"/>
              <a:t>11/17/2019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A82284-930A-435F-97F4-E43B6A13A91F}" type="slidenum">
              <a:rPr lang="en-US" smtClean="0"/>
              <a:t>‹#›</a:t>
            </a:fld>
            <a:endParaRPr lang="en-US"/>
          </a:p>
        </p:txBody>
      </p:sp>
    </p:spTree>
    <p:extLst>
      <p:ext uri="{BB962C8B-B14F-4D97-AF65-F5344CB8AC3E}">
        <p14:creationId xmlns:p14="http://schemas.microsoft.com/office/powerpoint/2010/main" val="11871669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C22C9D5-0620-4506-BD3F-966E8DBCB111}" type="datetimeFigureOut">
              <a:rPr lang="en-US" smtClean="0"/>
              <a:t>11/17/2019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A82284-930A-435F-97F4-E43B6A13A91F}" type="slidenum">
              <a:rPr lang="en-US" smtClean="0"/>
              <a:t>‹#›</a:t>
            </a:fld>
            <a:endParaRPr lang="en-US"/>
          </a:p>
        </p:txBody>
      </p:sp>
    </p:spTree>
    <p:extLst>
      <p:ext uri="{BB962C8B-B14F-4D97-AF65-F5344CB8AC3E}">
        <p14:creationId xmlns:p14="http://schemas.microsoft.com/office/powerpoint/2010/main" val="156987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C22C9D5-0620-4506-BD3F-966E8DBCB111}" type="datetimeFigureOut">
              <a:rPr lang="en-US" smtClean="0"/>
              <a:t>11/17/2019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A82284-930A-435F-97F4-E43B6A13A91F}" type="slidenum">
              <a:rPr lang="en-US" smtClean="0"/>
              <a:t>‹#›</a:t>
            </a:fld>
            <a:endParaRPr lang="en-US"/>
          </a:p>
        </p:txBody>
      </p:sp>
    </p:spTree>
    <p:extLst>
      <p:ext uri="{BB962C8B-B14F-4D97-AF65-F5344CB8AC3E}">
        <p14:creationId xmlns:p14="http://schemas.microsoft.com/office/powerpoint/2010/main" val="18382081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22C9D5-0620-4506-BD3F-966E8DBCB111}" type="datetimeFigureOut">
              <a:rPr lang="en-US" smtClean="0"/>
              <a:t>11/17/2019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A82284-930A-435F-97F4-E43B6A13A91F}" type="slidenum">
              <a:rPr lang="en-US" smtClean="0"/>
              <a:t>‹#›</a:t>
            </a:fld>
            <a:endParaRPr lang="en-US"/>
          </a:p>
        </p:txBody>
      </p:sp>
    </p:spTree>
    <p:extLst>
      <p:ext uri="{BB962C8B-B14F-4D97-AF65-F5344CB8AC3E}">
        <p14:creationId xmlns:p14="http://schemas.microsoft.com/office/powerpoint/2010/main" val="22723026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450ACFE-0DB2-4C6D-870A-7570A0E4DE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815826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D83A540-4B9E-4232-9197-13FFE78210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ectangle 3">
            <a:extLst>
              <a:ext uri="{FF2B5EF4-FFF2-40B4-BE49-F238E27FC236}">
                <a16:creationId xmlns:a16="http://schemas.microsoft.com/office/drawing/2014/main" id="{B0CE0ADB-F0EC-4ACC-8570-A3C15879FBBC}"/>
              </a:ext>
            </a:extLst>
          </p:cNvPr>
          <p:cNvSpPr/>
          <p:nvPr/>
        </p:nvSpPr>
        <p:spPr>
          <a:xfrm>
            <a:off x="437662" y="399686"/>
            <a:ext cx="8268676" cy="3231654"/>
          </a:xfrm>
          <a:prstGeom prst="rect">
            <a:avLst/>
          </a:prstGeom>
        </p:spPr>
        <p:txBody>
          <a:bodyPr wrap="square">
            <a:spAutoFit/>
          </a:bodyPr>
          <a:lstStyle/>
          <a:p>
            <a:r>
              <a:rPr lang="en-US" sz="2800" b="1" dirty="0">
                <a:latin typeface="Arial Narrow" panose="020B0606020202030204" pitchFamily="34" charset="0"/>
                <a:ea typeface="Calibri" panose="020F0502020204030204" pitchFamily="34" charset="0"/>
                <a:cs typeface="Times New Roman" panose="02020603050405020304" pitchFamily="18" charset="0"/>
              </a:rPr>
              <a:t>Romans 8:26-27</a:t>
            </a:r>
          </a:p>
          <a:p>
            <a:endParaRPr lang="en-US" sz="800" b="1" dirty="0">
              <a:latin typeface="Arial Narrow" panose="020B0606020202030204" pitchFamily="34" charset="0"/>
              <a:ea typeface="Calibri" panose="020F0502020204030204" pitchFamily="34" charset="0"/>
              <a:cs typeface="Times New Roman" panose="02020603050405020304" pitchFamily="18" charset="0"/>
            </a:endParaRPr>
          </a:p>
          <a:p>
            <a:r>
              <a:rPr lang="en-US" sz="2800" b="1" baseline="30000" dirty="0">
                <a:latin typeface="Arial Narrow" panose="020B0606020202030204" pitchFamily="34" charset="0"/>
                <a:ea typeface="Calibri" panose="020F0502020204030204" pitchFamily="34" charset="0"/>
                <a:cs typeface="Times New Roman" panose="02020603050405020304" pitchFamily="18" charset="0"/>
              </a:rPr>
              <a:t>26 </a:t>
            </a:r>
            <a:r>
              <a:rPr lang="en-US" sz="2800" dirty="0">
                <a:latin typeface="Arial Narrow" panose="020B0606020202030204" pitchFamily="34" charset="0"/>
                <a:ea typeface="Calibri" panose="020F0502020204030204" pitchFamily="34" charset="0"/>
                <a:cs typeface="Times New Roman" panose="02020603050405020304" pitchFamily="18" charset="0"/>
              </a:rPr>
              <a:t>Likewise the Spirit helps us in our weakness. For we do not know what to pray for as we ought, but the Spirit himself intercedes for us with groanings too deep for words. </a:t>
            </a:r>
            <a:r>
              <a:rPr lang="en-US" sz="2800" b="1" baseline="30000" dirty="0">
                <a:latin typeface="Arial Narrow" panose="020B0606020202030204" pitchFamily="34" charset="0"/>
                <a:ea typeface="Calibri" panose="020F0502020204030204" pitchFamily="34" charset="0"/>
                <a:cs typeface="Times New Roman" panose="02020603050405020304" pitchFamily="18" charset="0"/>
              </a:rPr>
              <a:t>27 </a:t>
            </a:r>
            <a:r>
              <a:rPr lang="en-US" sz="2800" dirty="0">
                <a:latin typeface="Arial Narrow" panose="020B0606020202030204" pitchFamily="34" charset="0"/>
                <a:ea typeface="Calibri" panose="020F0502020204030204" pitchFamily="34" charset="0"/>
                <a:cs typeface="Times New Roman" panose="02020603050405020304" pitchFamily="18" charset="0"/>
              </a:rPr>
              <a:t>And he who searches hearts knows what is the mind of the Spirit, because the Spirit intercedes for the saints according to the will of God. </a:t>
            </a:r>
          </a:p>
        </p:txBody>
      </p:sp>
    </p:spTree>
    <p:extLst>
      <p:ext uri="{BB962C8B-B14F-4D97-AF65-F5344CB8AC3E}">
        <p14:creationId xmlns:p14="http://schemas.microsoft.com/office/powerpoint/2010/main" val="2584922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D83A540-4B9E-4232-9197-13FFE78210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ectangle 3">
            <a:extLst>
              <a:ext uri="{FF2B5EF4-FFF2-40B4-BE49-F238E27FC236}">
                <a16:creationId xmlns:a16="http://schemas.microsoft.com/office/drawing/2014/main" id="{B0CE0ADB-F0EC-4ACC-8570-A3C15879FBBC}"/>
              </a:ext>
            </a:extLst>
          </p:cNvPr>
          <p:cNvSpPr/>
          <p:nvPr/>
        </p:nvSpPr>
        <p:spPr>
          <a:xfrm>
            <a:off x="437662" y="394930"/>
            <a:ext cx="8268676" cy="4093428"/>
          </a:xfrm>
          <a:prstGeom prst="rect">
            <a:avLst/>
          </a:prstGeom>
        </p:spPr>
        <p:txBody>
          <a:bodyPr wrap="square">
            <a:spAutoFit/>
          </a:bodyPr>
          <a:lstStyle/>
          <a:p>
            <a:r>
              <a:rPr lang="en-US" sz="2800" b="1" dirty="0">
                <a:latin typeface="Arial Narrow" panose="020B0606020202030204" pitchFamily="34" charset="0"/>
                <a:ea typeface="Calibri" panose="020F0502020204030204" pitchFamily="34" charset="0"/>
                <a:cs typeface="Times New Roman" panose="02020603050405020304" pitchFamily="18" charset="0"/>
              </a:rPr>
              <a:t>Romans 8:28-30</a:t>
            </a:r>
          </a:p>
          <a:p>
            <a:endParaRPr lang="en-US" sz="800" b="1" dirty="0">
              <a:latin typeface="Arial Narrow" panose="020B0606020202030204" pitchFamily="34" charset="0"/>
              <a:ea typeface="Calibri" panose="020F0502020204030204" pitchFamily="34" charset="0"/>
              <a:cs typeface="Times New Roman" panose="02020603050405020304" pitchFamily="18" charset="0"/>
            </a:endParaRPr>
          </a:p>
          <a:p>
            <a:r>
              <a:rPr lang="en-US" sz="2800" b="1" baseline="30000" dirty="0">
                <a:latin typeface="Arial Narrow" panose="020B0606020202030204" pitchFamily="34" charset="0"/>
                <a:ea typeface="Calibri" panose="020F0502020204030204" pitchFamily="34" charset="0"/>
                <a:cs typeface="Times New Roman" panose="02020603050405020304" pitchFamily="18" charset="0"/>
              </a:rPr>
              <a:t>28 </a:t>
            </a:r>
            <a:r>
              <a:rPr lang="en-US" sz="2800" dirty="0">
                <a:latin typeface="Arial Narrow" panose="020B0606020202030204" pitchFamily="34" charset="0"/>
                <a:ea typeface="Calibri" panose="020F0502020204030204" pitchFamily="34" charset="0"/>
                <a:cs typeface="Times New Roman" panose="02020603050405020304" pitchFamily="18" charset="0"/>
              </a:rPr>
              <a:t>And we know that for those who love God all things work together for good, for those who are called according to his purpose. </a:t>
            </a:r>
            <a:r>
              <a:rPr lang="en-US" sz="2800" b="1" baseline="30000" dirty="0">
                <a:latin typeface="Arial Narrow" panose="020B0606020202030204" pitchFamily="34" charset="0"/>
                <a:ea typeface="Calibri" panose="020F0502020204030204" pitchFamily="34" charset="0"/>
                <a:cs typeface="Times New Roman" panose="02020603050405020304" pitchFamily="18" charset="0"/>
              </a:rPr>
              <a:t>29 </a:t>
            </a:r>
            <a:r>
              <a:rPr lang="en-US" sz="2800" dirty="0">
                <a:latin typeface="Arial Narrow" panose="020B0606020202030204" pitchFamily="34" charset="0"/>
                <a:ea typeface="Calibri" panose="020F0502020204030204" pitchFamily="34" charset="0"/>
                <a:cs typeface="Times New Roman" panose="02020603050405020304" pitchFamily="18" charset="0"/>
              </a:rPr>
              <a:t>For those whom he foreknew he also predestined to be conformed to the image of his Son, in order that he might be the firstborn among many brothers. </a:t>
            </a:r>
            <a:r>
              <a:rPr lang="en-US" sz="2800" b="1" baseline="30000" dirty="0">
                <a:latin typeface="Arial Narrow" panose="020B0606020202030204" pitchFamily="34" charset="0"/>
                <a:ea typeface="Calibri" panose="020F0502020204030204" pitchFamily="34" charset="0"/>
                <a:cs typeface="Times New Roman" panose="02020603050405020304" pitchFamily="18" charset="0"/>
              </a:rPr>
              <a:t>30 </a:t>
            </a:r>
            <a:r>
              <a:rPr lang="en-US" sz="2800" dirty="0">
                <a:latin typeface="Arial Narrow" panose="020B0606020202030204" pitchFamily="34" charset="0"/>
                <a:ea typeface="Calibri" panose="020F0502020204030204" pitchFamily="34" charset="0"/>
                <a:cs typeface="Times New Roman" panose="02020603050405020304" pitchFamily="18" charset="0"/>
              </a:rPr>
              <a:t>And those whom he predestined he also called, and those whom he called he also justified, and those whom he justified he also glorified.</a:t>
            </a:r>
          </a:p>
        </p:txBody>
      </p:sp>
    </p:spTree>
    <p:extLst>
      <p:ext uri="{BB962C8B-B14F-4D97-AF65-F5344CB8AC3E}">
        <p14:creationId xmlns:p14="http://schemas.microsoft.com/office/powerpoint/2010/main" val="277936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D83A540-4B9E-4232-9197-13FFE78210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ectangle 3">
            <a:extLst>
              <a:ext uri="{FF2B5EF4-FFF2-40B4-BE49-F238E27FC236}">
                <a16:creationId xmlns:a16="http://schemas.microsoft.com/office/drawing/2014/main" id="{B0CE0ADB-F0EC-4ACC-8570-A3C15879FBBC}"/>
              </a:ext>
            </a:extLst>
          </p:cNvPr>
          <p:cNvSpPr/>
          <p:nvPr/>
        </p:nvSpPr>
        <p:spPr>
          <a:xfrm>
            <a:off x="437662" y="399686"/>
            <a:ext cx="8268676" cy="3231654"/>
          </a:xfrm>
          <a:prstGeom prst="rect">
            <a:avLst/>
          </a:prstGeom>
        </p:spPr>
        <p:txBody>
          <a:bodyPr wrap="square">
            <a:spAutoFit/>
          </a:bodyPr>
          <a:lstStyle/>
          <a:p>
            <a:r>
              <a:rPr lang="en-US" sz="2800" b="1" dirty="0">
                <a:latin typeface="Arial Narrow" panose="020B0606020202030204" pitchFamily="34" charset="0"/>
                <a:ea typeface="Calibri" panose="020F0502020204030204" pitchFamily="34" charset="0"/>
                <a:cs typeface="Times New Roman" panose="02020603050405020304" pitchFamily="18" charset="0"/>
              </a:rPr>
              <a:t>Romans 8:26-27</a:t>
            </a:r>
          </a:p>
          <a:p>
            <a:endParaRPr lang="en-US" sz="800" b="1" dirty="0">
              <a:latin typeface="Arial Narrow" panose="020B0606020202030204" pitchFamily="34" charset="0"/>
              <a:ea typeface="Calibri" panose="020F0502020204030204" pitchFamily="34" charset="0"/>
              <a:cs typeface="Times New Roman" panose="02020603050405020304" pitchFamily="18" charset="0"/>
            </a:endParaRPr>
          </a:p>
          <a:p>
            <a:r>
              <a:rPr lang="en-US" sz="2800" b="1" baseline="30000" dirty="0">
                <a:latin typeface="Arial Narrow" panose="020B0606020202030204" pitchFamily="34" charset="0"/>
                <a:ea typeface="Calibri" panose="020F0502020204030204" pitchFamily="34" charset="0"/>
                <a:cs typeface="Times New Roman" panose="02020603050405020304" pitchFamily="18" charset="0"/>
              </a:rPr>
              <a:t>26 </a:t>
            </a:r>
            <a:r>
              <a:rPr lang="en-US" sz="2800" dirty="0">
                <a:latin typeface="Arial Narrow" panose="020B0606020202030204" pitchFamily="34" charset="0"/>
                <a:ea typeface="Calibri" panose="020F0502020204030204" pitchFamily="34" charset="0"/>
                <a:cs typeface="Times New Roman" panose="02020603050405020304" pitchFamily="18" charset="0"/>
              </a:rPr>
              <a:t>Likewise the Spirit helps us in our weakness. For we do not know what to pray for as we ought, but the Spirit himself intercedes for us with groanings too deep for words. </a:t>
            </a:r>
            <a:r>
              <a:rPr lang="en-US" sz="2800" b="1" baseline="30000" dirty="0">
                <a:latin typeface="Arial Narrow" panose="020B0606020202030204" pitchFamily="34" charset="0"/>
                <a:ea typeface="Calibri" panose="020F0502020204030204" pitchFamily="34" charset="0"/>
                <a:cs typeface="Times New Roman" panose="02020603050405020304" pitchFamily="18" charset="0"/>
              </a:rPr>
              <a:t>27 </a:t>
            </a:r>
            <a:r>
              <a:rPr lang="en-US" sz="2800" dirty="0">
                <a:latin typeface="Arial Narrow" panose="020B0606020202030204" pitchFamily="34" charset="0"/>
                <a:ea typeface="Calibri" panose="020F0502020204030204" pitchFamily="34" charset="0"/>
                <a:cs typeface="Times New Roman" panose="02020603050405020304" pitchFamily="18" charset="0"/>
              </a:rPr>
              <a:t>And he who searches hearts knows what is the mind of the Spirit, because the Spirit intercedes for the saints according to the will of God. </a:t>
            </a:r>
          </a:p>
        </p:txBody>
      </p:sp>
      <p:sp>
        <p:nvSpPr>
          <p:cNvPr id="2" name="Rectangle 1">
            <a:extLst>
              <a:ext uri="{FF2B5EF4-FFF2-40B4-BE49-F238E27FC236}">
                <a16:creationId xmlns:a16="http://schemas.microsoft.com/office/drawing/2014/main" id="{F6575EFB-EFCD-4D05-B501-909345247F67}"/>
              </a:ext>
            </a:extLst>
          </p:cNvPr>
          <p:cNvSpPr/>
          <p:nvPr/>
        </p:nvSpPr>
        <p:spPr>
          <a:xfrm>
            <a:off x="1852345" y="3677083"/>
            <a:ext cx="5439310" cy="707886"/>
          </a:xfrm>
          <a:prstGeom prst="rect">
            <a:avLst/>
          </a:prstGeom>
        </p:spPr>
        <p:txBody>
          <a:bodyPr wrap="none">
            <a:spAutoFit/>
          </a:bodyPr>
          <a:lstStyle/>
          <a:p>
            <a:pPr algn="ctr"/>
            <a:r>
              <a:rPr lang="en-US" sz="4000" b="1" dirty="0">
                <a:latin typeface="Arial Narrow" panose="020B0606020202030204" pitchFamily="34" charset="0"/>
                <a:ea typeface="Calibri" panose="020F0502020204030204" pitchFamily="34" charset="0"/>
                <a:cs typeface="Times New Roman" panose="02020603050405020304" pitchFamily="18" charset="0"/>
              </a:rPr>
              <a:t>God knows what we need!</a:t>
            </a:r>
          </a:p>
        </p:txBody>
      </p:sp>
    </p:spTree>
    <p:extLst>
      <p:ext uri="{BB962C8B-B14F-4D97-AF65-F5344CB8AC3E}">
        <p14:creationId xmlns:p14="http://schemas.microsoft.com/office/powerpoint/2010/main" val="3088466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25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D83A540-4B9E-4232-9197-13FFE78210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ectangle 3">
            <a:extLst>
              <a:ext uri="{FF2B5EF4-FFF2-40B4-BE49-F238E27FC236}">
                <a16:creationId xmlns:a16="http://schemas.microsoft.com/office/drawing/2014/main" id="{B0CE0ADB-F0EC-4ACC-8570-A3C15879FBBC}"/>
              </a:ext>
            </a:extLst>
          </p:cNvPr>
          <p:cNvSpPr/>
          <p:nvPr/>
        </p:nvSpPr>
        <p:spPr>
          <a:xfrm>
            <a:off x="437662" y="394930"/>
            <a:ext cx="8268676" cy="1938992"/>
          </a:xfrm>
          <a:prstGeom prst="rect">
            <a:avLst/>
          </a:prstGeom>
        </p:spPr>
        <p:txBody>
          <a:bodyPr wrap="square">
            <a:spAutoFit/>
          </a:bodyPr>
          <a:lstStyle/>
          <a:p>
            <a:r>
              <a:rPr lang="en-US" sz="2800" b="1" dirty="0">
                <a:latin typeface="Arial Narrow" panose="020B0606020202030204" pitchFamily="34" charset="0"/>
                <a:ea typeface="Calibri" panose="020F0502020204030204" pitchFamily="34" charset="0"/>
                <a:cs typeface="Times New Roman" panose="02020603050405020304" pitchFamily="18" charset="0"/>
              </a:rPr>
              <a:t>Romans 8:28</a:t>
            </a:r>
          </a:p>
          <a:p>
            <a:endParaRPr lang="en-US" sz="800" b="1" dirty="0">
              <a:latin typeface="Arial Narrow" panose="020B0606020202030204" pitchFamily="34" charset="0"/>
              <a:ea typeface="Calibri" panose="020F0502020204030204" pitchFamily="34" charset="0"/>
              <a:cs typeface="Times New Roman" panose="02020603050405020304" pitchFamily="18" charset="0"/>
            </a:endParaRPr>
          </a:p>
          <a:p>
            <a:r>
              <a:rPr lang="en-US" sz="2800" b="1" baseline="30000" dirty="0">
                <a:latin typeface="Arial Narrow" panose="020B0606020202030204" pitchFamily="34" charset="0"/>
                <a:ea typeface="Calibri" panose="020F0502020204030204" pitchFamily="34" charset="0"/>
                <a:cs typeface="Times New Roman" panose="02020603050405020304" pitchFamily="18" charset="0"/>
              </a:rPr>
              <a:t>28 </a:t>
            </a:r>
            <a:r>
              <a:rPr lang="en-US" sz="2800" dirty="0">
                <a:latin typeface="Arial Narrow" panose="020B0606020202030204" pitchFamily="34" charset="0"/>
                <a:ea typeface="Calibri" panose="020F0502020204030204" pitchFamily="34" charset="0"/>
                <a:cs typeface="Times New Roman" panose="02020603050405020304" pitchFamily="18" charset="0"/>
              </a:rPr>
              <a:t>And we know that for those who love God all things work together for good, for those who are called according to his purpose. </a:t>
            </a:r>
          </a:p>
        </p:txBody>
      </p:sp>
      <p:sp>
        <p:nvSpPr>
          <p:cNvPr id="5" name="Rectangle 4">
            <a:extLst>
              <a:ext uri="{FF2B5EF4-FFF2-40B4-BE49-F238E27FC236}">
                <a16:creationId xmlns:a16="http://schemas.microsoft.com/office/drawing/2014/main" id="{31CFFAE6-7077-450D-9309-480F5E7AA024}"/>
              </a:ext>
            </a:extLst>
          </p:cNvPr>
          <p:cNvSpPr/>
          <p:nvPr/>
        </p:nvSpPr>
        <p:spPr>
          <a:xfrm>
            <a:off x="614362" y="2644170"/>
            <a:ext cx="7915275" cy="1569660"/>
          </a:xfrm>
          <a:prstGeom prst="rect">
            <a:avLst/>
          </a:prstGeom>
        </p:spPr>
        <p:txBody>
          <a:bodyPr wrap="square">
            <a:spAutoFit/>
          </a:bodyPr>
          <a:lstStyle/>
          <a:p>
            <a:pPr algn="ctr"/>
            <a:r>
              <a:rPr lang="en-US" sz="3200" b="1" dirty="0">
                <a:latin typeface="Arial Narrow" panose="020B0606020202030204" pitchFamily="34" charset="0"/>
              </a:rPr>
              <a:t>Even in the chaos and suffering, the good times and the bad times, God is working all things together for the spiritual benefit of His people. </a:t>
            </a:r>
          </a:p>
        </p:txBody>
      </p:sp>
    </p:spTree>
    <p:extLst>
      <p:ext uri="{BB962C8B-B14F-4D97-AF65-F5344CB8AC3E}">
        <p14:creationId xmlns:p14="http://schemas.microsoft.com/office/powerpoint/2010/main" val="1625568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25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D83A540-4B9E-4232-9197-13FFE78210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ectangle 3">
            <a:extLst>
              <a:ext uri="{FF2B5EF4-FFF2-40B4-BE49-F238E27FC236}">
                <a16:creationId xmlns:a16="http://schemas.microsoft.com/office/drawing/2014/main" id="{B0CE0ADB-F0EC-4ACC-8570-A3C15879FBBC}"/>
              </a:ext>
            </a:extLst>
          </p:cNvPr>
          <p:cNvSpPr/>
          <p:nvPr/>
        </p:nvSpPr>
        <p:spPr>
          <a:xfrm>
            <a:off x="437662" y="394930"/>
            <a:ext cx="8268676" cy="2800767"/>
          </a:xfrm>
          <a:prstGeom prst="rect">
            <a:avLst/>
          </a:prstGeom>
        </p:spPr>
        <p:txBody>
          <a:bodyPr wrap="square">
            <a:spAutoFit/>
          </a:bodyPr>
          <a:lstStyle/>
          <a:p>
            <a:r>
              <a:rPr lang="en-US" sz="2800" b="1" dirty="0">
                <a:latin typeface="Arial Narrow" panose="020B0606020202030204" pitchFamily="34" charset="0"/>
                <a:ea typeface="Calibri" panose="020F0502020204030204" pitchFamily="34" charset="0"/>
                <a:cs typeface="Times New Roman" panose="02020603050405020304" pitchFamily="18" charset="0"/>
              </a:rPr>
              <a:t>Romans 8:29-30</a:t>
            </a:r>
          </a:p>
          <a:p>
            <a:endParaRPr lang="en-US" sz="800" b="1" dirty="0">
              <a:latin typeface="Arial Narrow" panose="020B0606020202030204" pitchFamily="34" charset="0"/>
              <a:ea typeface="Calibri" panose="020F0502020204030204" pitchFamily="34" charset="0"/>
              <a:cs typeface="Times New Roman" panose="02020603050405020304" pitchFamily="18" charset="0"/>
            </a:endParaRPr>
          </a:p>
          <a:p>
            <a:r>
              <a:rPr lang="en-US" sz="2800" b="1" baseline="30000" dirty="0">
                <a:latin typeface="Arial Narrow" panose="020B0606020202030204" pitchFamily="34" charset="0"/>
                <a:ea typeface="Calibri" panose="020F0502020204030204" pitchFamily="34" charset="0"/>
                <a:cs typeface="Times New Roman" panose="02020603050405020304" pitchFamily="18" charset="0"/>
              </a:rPr>
              <a:t>29 </a:t>
            </a:r>
            <a:r>
              <a:rPr lang="en-US" sz="2800" dirty="0">
                <a:latin typeface="Arial Narrow" panose="020B0606020202030204" pitchFamily="34" charset="0"/>
                <a:ea typeface="Calibri" panose="020F0502020204030204" pitchFamily="34" charset="0"/>
                <a:cs typeface="Times New Roman" panose="02020603050405020304" pitchFamily="18" charset="0"/>
              </a:rPr>
              <a:t>For those whom he foreknew he also predestined to be conformed to the image of his Son, in order that he might be the firstborn among many brothers. </a:t>
            </a:r>
            <a:r>
              <a:rPr lang="en-US" sz="2800" b="1" baseline="30000" dirty="0">
                <a:latin typeface="Arial Narrow" panose="020B0606020202030204" pitchFamily="34" charset="0"/>
                <a:ea typeface="Calibri" panose="020F0502020204030204" pitchFamily="34" charset="0"/>
                <a:cs typeface="Times New Roman" panose="02020603050405020304" pitchFamily="18" charset="0"/>
              </a:rPr>
              <a:t>30 </a:t>
            </a:r>
            <a:r>
              <a:rPr lang="en-US" sz="2800" dirty="0">
                <a:latin typeface="Arial Narrow" panose="020B0606020202030204" pitchFamily="34" charset="0"/>
                <a:ea typeface="Calibri" panose="020F0502020204030204" pitchFamily="34" charset="0"/>
                <a:cs typeface="Times New Roman" panose="02020603050405020304" pitchFamily="18" charset="0"/>
              </a:rPr>
              <a:t>And those whom he predestined he also called, and those whom he called he also justified, and those whom he justified he also glorified.</a:t>
            </a:r>
          </a:p>
        </p:txBody>
      </p:sp>
    </p:spTree>
    <p:extLst>
      <p:ext uri="{BB962C8B-B14F-4D97-AF65-F5344CB8AC3E}">
        <p14:creationId xmlns:p14="http://schemas.microsoft.com/office/powerpoint/2010/main" val="4087033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D83A540-4B9E-4232-9197-13FFE78210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ectangle 3">
            <a:extLst>
              <a:ext uri="{FF2B5EF4-FFF2-40B4-BE49-F238E27FC236}">
                <a16:creationId xmlns:a16="http://schemas.microsoft.com/office/drawing/2014/main" id="{B0CE0ADB-F0EC-4ACC-8570-A3C15879FBBC}"/>
              </a:ext>
            </a:extLst>
          </p:cNvPr>
          <p:cNvSpPr/>
          <p:nvPr/>
        </p:nvSpPr>
        <p:spPr>
          <a:xfrm>
            <a:off x="437662" y="394930"/>
            <a:ext cx="8268676" cy="4739759"/>
          </a:xfrm>
          <a:prstGeom prst="rect">
            <a:avLst/>
          </a:prstGeom>
        </p:spPr>
        <p:txBody>
          <a:bodyPr wrap="square">
            <a:spAutoFit/>
          </a:bodyPr>
          <a:lstStyle/>
          <a:p>
            <a:r>
              <a:rPr lang="en-US" sz="2800" b="1" dirty="0">
                <a:latin typeface="Arial Narrow" panose="020B0606020202030204" pitchFamily="34" charset="0"/>
                <a:ea typeface="Calibri" panose="020F0502020204030204" pitchFamily="34" charset="0"/>
                <a:cs typeface="Times New Roman" panose="02020603050405020304" pitchFamily="18" charset="0"/>
              </a:rPr>
              <a:t>The Promises of Romans 8:26-30:</a:t>
            </a:r>
          </a:p>
          <a:p>
            <a:endParaRPr lang="en-US" sz="800" b="1" dirty="0">
              <a:latin typeface="Arial Narrow" panose="020B0606020202030204" pitchFamily="34" charset="0"/>
              <a:ea typeface="Calibri" panose="020F0502020204030204" pitchFamily="34" charset="0"/>
              <a:cs typeface="Times New Roman" panose="02020603050405020304" pitchFamily="18" charset="0"/>
            </a:endParaRPr>
          </a:p>
          <a:p>
            <a:pPr marL="457200" indent="-457200">
              <a:buFontTx/>
              <a:buChar char="-"/>
            </a:pPr>
            <a:r>
              <a:rPr lang="en-US" sz="2800" b="1" dirty="0">
                <a:latin typeface="Arial Narrow" panose="020B0606020202030204" pitchFamily="34" charset="0"/>
                <a:ea typeface="Calibri" panose="020F0502020204030204" pitchFamily="34" charset="0"/>
                <a:cs typeface="Times New Roman" panose="02020603050405020304" pitchFamily="18" charset="0"/>
              </a:rPr>
              <a:t>The Spirit helps us in our weakness by interceding for us in prayer.</a:t>
            </a:r>
          </a:p>
          <a:p>
            <a:pPr marL="457200" indent="-457200">
              <a:buFontTx/>
              <a:buChar char="-"/>
            </a:pPr>
            <a:endParaRPr lang="en-US" sz="800" b="1" dirty="0">
              <a:latin typeface="Arial Narrow" panose="020B0606020202030204" pitchFamily="34" charset="0"/>
              <a:ea typeface="Calibri" panose="020F0502020204030204" pitchFamily="34" charset="0"/>
              <a:cs typeface="Times New Roman" panose="02020603050405020304" pitchFamily="18" charset="0"/>
            </a:endParaRPr>
          </a:p>
          <a:p>
            <a:pPr marL="457200" indent="-457200">
              <a:buFontTx/>
              <a:buChar char="-"/>
            </a:pPr>
            <a:r>
              <a:rPr lang="en-US" sz="2800" b="1" dirty="0">
                <a:latin typeface="Arial Narrow" panose="020B0606020202030204" pitchFamily="34" charset="0"/>
                <a:ea typeface="Calibri" panose="020F0502020204030204" pitchFamily="34" charset="0"/>
                <a:cs typeface="Times New Roman" panose="02020603050405020304" pitchFamily="18" charset="0"/>
              </a:rPr>
              <a:t>For the believer, all things work together for good.</a:t>
            </a:r>
          </a:p>
          <a:p>
            <a:endParaRPr lang="en-US" sz="800" b="1" dirty="0">
              <a:latin typeface="Arial Narrow" panose="020B0606020202030204" pitchFamily="34" charset="0"/>
              <a:ea typeface="Calibri" panose="020F0502020204030204" pitchFamily="34" charset="0"/>
              <a:cs typeface="Times New Roman" panose="02020603050405020304" pitchFamily="18" charset="0"/>
            </a:endParaRPr>
          </a:p>
          <a:p>
            <a:pPr marL="457200" indent="-457200">
              <a:buFontTx/>
              <a:buChar char="-"/>
            </a:pPr>
            <a:r>
              <a:rPr lang="en-US" sz="2800" b="1" dirty="0">
                <a:latin typeface="Arial Narrow" panose="020B0606020202030204" pitchFamily="34" charset="0"/>
                <a:ea typeface="Calibri" panose="020F0502020204030204" pitchFamily="34" charset="0"/>
                <a:cs typeface="Times New Roman" panose="02020603050405020304" pitchFamily="18" charset="0"/>
              </a:rPr>
              <a:t>God plan of salvation is in effect and will result in the glorification of His children.</a:t>
            </a:r>
          </a:p>
          <a:p>
            <a:endParaRPr lang="en-US" sz="1000" b="1" dirty="0">
              <a:latin typeface="Arial Narrow" panose="020B0606020202030204" pitchFamily="34" charset="0"/>
              <a:ea typeface="Calibri" panose="020F0502020204030204" pitchFamily="34" charset="0"/>
              <a:cs typeface="Times New Roman" panose="02020603050405020304" pitchFamily="18" charset="0"/>
            </a:endParaRPr>
          </a:p>
          <a:p>
            <a:pPr algn="ctr"/>
            <a:r>
              <a:rPr lang="en-US" sz="3600" b="1" dirty="0">
                <a:latin typeface="Arial Narrow" panose="020B0606020202030204" pitchFamily="34" charset="0"/>
                <a:ea typeface="Calibri" panose="020F0502020204030204" pitchFamily="34" charset="0"/>
                <a:cs typeface="Times New Roman" panose="02020603050405020304" pitchFamily="18" charset="0"/>
              </a:rPr>
              <a:t>These promises are for </a:t>
            </a:r>
          </a:p>
          <a:p>
            <a:pPr algn="ctr"/>
            <a:r>
              <a:rPr lang="en-US" sz="3600" b="1" dirty="0">
                <a:latin typeface="Arial Narrow" panose="020B0606020202030204" pitchFamily="34" charset="0"/>
                <a:ea typeface="Calibri" panose="020F0502020204030204" pitchFamily="34" charset="0"/>
                <a:cs typeface="Times New Roman" panose="02020603050405020304" pitchFamily="18" charset="0"/>
              </a:rPr>
              <a:t>those who love God.</a:t>
            </a:r>
          </a:p>
          <a:p>
            <a:endParaRPr lang="en-US" sz="2800" b="1" dirty="0">
              <a:latin typeface="Arial Narrow" panose="020B06060202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93845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119</TotalTime>
  <Words>406</Words>
  <Application>Microsoft Office PowerPoint</Application>
  <PresentationFormat>On-screen Show (4:3)</PresentationFormat>
  <Paragraphs>27</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Arial Narrow</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Landon Rutter</dc:creator>
  <cp:lastModifiedBy>Landon Rutter</cp:lastModifiedBy>
  <cp:revision>4</cp:revision>
  <dcterms:created xsi:type="dcterms:W3CDTF">2019-11-17T20:58:16Z</dcterms:created>
  <dcterms:modified xsi:type="dcterms:W3CDTF">2019-11-17T22:57:45Z</dcterms:modified>
</cp:coreProperties>
</file>