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313" r:id="rId2"/>
    <p:sldId id="310" r:id="rId3"/>
    <p:sldId id="312" r:id="rId4"/>
    <p:sldId id="258" r:id="rId5"/>
    <p:sldId id="298" r:id="rId6"/>
    <p:sldId id="306" r:id="rId7"/>
    <p:sldId id="261" r:id="rId8"/>
    <p:sldId id="263" r:id="rId9"/>
    <p:sldId id="293" r:id="rId10"/>
    <p:sldId id="270" r:id="rId11"/>
    <p:sldId id="271" r:id="rId12"/>
    <p:sldId id="301" r:id="rId13"/>
    <p:sldId id="272" r:id="rId14"/>
    <p:sldId id="273" r:id="rId15"/>
    <p:sldId id="275" r:id="rId16"/>
    <p:sldId id="302" r:id="rId17"/>
    <p:sldId id="274" r:id="rId18"/>
    <p:sldId id="276" r:id="rId19"/>
    <p:sldId id="303" r:id="rId20"/>
    <p:sldId id="277" r:id="rId21"/>
    <p:sldId id="278" r:id="rId22"/>
    <p:sldId id="304" r:id="rId23"/>
    <p:sldId id="314" r:id="rId24"/>
    <p:sldId id="311" r:id="rId25"/>
    <p:sldId id="300" r:id="rId26"/>
    <p:sldId id="280" r:id="rId27"/>
    <p:sldId id="279" r:id="rId28"/>
    <p:sldId id="264" r:id="rId29"/>
    <p:sldId id="283" r:id="rId30"/>
    <p:sldId id="284" r:id="rId31"/>
    <p:sldId id="281" r:id="rId32"/>
    <p:sldId id="285" r:id="rId33"/>
    <p:sldId id="282" r:id="rId34"/>
    <p:sldId id="288" r:id="rId35"/>
    <p:sldId id="286" r:id="rId36"/>
    <p:sldId id="292" r:id="rId37"/>
    <p:sldId id="287" r:id="rId38"/>
    <p:sldId id="266" r:id="rId39"/>
    <p:sldId id="289" r:id="rId40"/>
    <p:sldId id="290" r:id="rId41"/>
    <p:sldId id="29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6B00"/>
    <a:srgbClr val="FF9300"/>
    <a:srgbClr val="C8834E"/>
    <a:srgbClr val="956338"/>
    <a:srgbClr val="805531"/>
    <a:srgbClr val="442003"/>
    <a:srgbClr val="FDF9CA"/>
    <a:srgbClr val="452103"/>
    <a:srgbClr val="7700A0"/>
    <a:srgbClr val="4000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607"/>
  </p:normalViewPr>
  <p:slideViewPr>
    <p:cSldViewPr snapToGrid="0" snapToObjects="1">
      <p:cViewPr varScale="1">
        <p:scale>
          <a:sx n="95" d="100"/>
          <a:sy n="95" d="100"/>
        </p:scale>
        <p:origin x="176" y="4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81BC8A-18BB-F54C-9DEA-12942526D4E2}" type="datetimeFigureOut">
              <a:rPr lang="en-US" smtClean="0"/>
              <a:t>10/12/19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A2A80-6C81-6849-9558-F775CBFC64B7}" type="slidenum">
              <a:rPr lang="en-US" smtClean="0"/>
              <a:t>‹#›</a:t>
            </a:fld>
            <a:endParaRPr lang="en-US"/>
          </a:p>
        </p:txBody>
      </p:sp>
    </p:spTree>
    <p:extLst>
      <p:ext uri="{BB962C8B-B14F-4D97-AF65-F5344CB8AC3E}">
        <p14:creationId xmlns:p14="http://schemas.microsoft.com/office/powerpoint/2010/main" val="428673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6F25A0-3D0A-9F46-97FB-364CE5485E40}" type="datetimeFigureOut">
              <a:rPr lang="en-US" smtClean="0"/>
              <a:t>10/12/19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231F0-6EAF-F74E-80FD-F062B27C2A4E}" type="slidenum">
              <a:rPr lang="en-US" smtClean="0"/>
              <a:t>‹#›</a:t>
            </a:fld>
            <a:endParaRPr lang="en-US"/>
          </a:p>
        </p:txBody>
      </p:sp>
    </p:spTree>
    <p:extLst>
      <p:ext uri="{BB962C8B-B14F-4D97-AF65-F5344CB8AC3E}">
        <p14:creationId xmlns:p14="http://schemas.microsoft.com/office/powerpoint/2010/main" val="27323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F25A0-3D0A-9F46-97FB-364CE5485E40}" type="datetimeFigureOut">
              <a:rPr lang="en-US" smtClean="0"/>
              <a:t>10/12/19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231F0-6EAF-F74E-80FD-F062B27C2A4E}" type="slidenum">
              <a:rPr lang="en-US" smtClean="0"/>
              <a:t>‹#›</a:t>
            </a:fld>
            <a:endParaRPr lang="en-US"/>
          </a:p>
        </p:txBody>
      </p:sp>
    </p:spTree>
    <p:extLst>
      <p:ext uri="{BB962C8B-B14F-4D97-AF65-F5344CB8AC3E}">
        <p14:creationId xmlns:p14="http://schemas.microsoft.com/office/powerpoint/2010/main" val="239887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F25A0-3D0A-9F46-97FB-364CE5485E40}" type="datetimeFigureOut">
              <a:rPr lang="en-US" smtClean="0"/>
              <a:t>10/12/19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231F0-6EAF-F74E-80FD-F062B27C2A4E}" type="slidenum">
              <a:rPr lang="en-US" smtClean="0"/>
              <a:t>‹#›</a:t>
            </a:fld>
            <a:endParaRPr lang="en-US"/>
          </a:p>
        </p:txBody>
      </p:sp>
    </p:spTree>
    <p:extLst>
      <p:ext uri="{BB962C8B-B14F-4D97-AF65-F5344CB8AC3E}">
        <p14:creationId xmlns:p14="http://schemas.microsoft.com/office/powerpoint/2010/main" val="1272461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F25A0-3D0A-9F46-97FB-364CE5485E40}" type="datetimeFigureOut">
              <a:rPr lang="en-US" smtClean="0"/>
              <a:t>10/12/19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231F0-6EAF-F74E-80FD-F062B27C2A4E}" type="slidenum">
              <a:rPr lang="en-US" smtClean="0"/>
              <a:t>‹#›</a:t>
            </a:fld>
            <a:endParaRPr lang="en-US"/>
          </a:p>
        </p:txBody>
      </p:sp>
    </p:spTree>
    <p:extLst>
      <p:ext uri="{BB962C8B-B14F-4D97-AF65-F5344CB8AC3E}">
        <p14:creationId xmlns:p14="http://schemas.microsoft.com/office/powerpoint/2010/main" val="396871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6F25A0-3D0A-9F46-97FB-364CE5485E40}" type="datetimeFigureOut">
              <a:rPr lang="en-US" smtClean="0"/>
              <a:t>10/12/19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231F0-6EAF-F74E-80FD-F062B27C2A4E}" type="slidenum">
              <a:rPr lang="en-US" smtClean="0"/>
              <a:t>‹#›</a:t>
            </a:fld>
            <a:endParaRPr lang="en-US"/>
          </a:p>
        </p:txBody>
      </p:sp>
    </p:spTree>
    <p:extLst>
      <p:ext uri="{BB962C8B-B14F-4D97-AF65-F5344CB8AC3E}">
        <p14:creationId xmlns:p14="http://schemas.microsoft.com/office/powerpoint/2010/main" val="3395919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6F25A0-3D0A-9F46-97FB-364CE5485E40}" type="datetimeFigureOut">
              <a:rPr lang="en-US" smtClean="0"/>
              <a:t>10/12/19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231F0-6EAF-F74E-80FD-F062B27C2A4E}" type="slidenum">
              <a:rPr lang="en-US" smtClean="0"/>
              <a:t>‹#›</a:t>
            </a:fld>
            <a:endParaRPr lang="en-US"/>
          </a:p>
        </p:txBody>
      </p:sp>
    </p:spTree>
    <p:extLst>
      <p:ext uri="{BB962C8B-B14F-4D97-AF65-F5344CB8AC3E}">
        <p14:creationId xmlns:p14="http://schemas.microsoft.com/office/powerpoint/2010/main" val="260051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6F25A0-3D0A-9F46-97FB-364CE5485E40}" type="datetimeFigureOut">
              <a:rPr lang="en-US" smtClean="0"/>
              <a:t>10/12/19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9231F0-6EAF-F74E-80FD-F062B27C2A4E}" type="slidenum">
              <a:rPr lang="en-US" smtClean="0"/>
              <a:t>‹#›</a:t>
            </a:fld>
            <a:endParaRPr lang="en-US"/>
          </a:p>
        </p:txBody>
      </p:sp>
    </p:spTree>
    <p:extLst>
      <p:ext uri="{BB962C8B-B14F-4D97-AF65-F5344CB8AC3E}">
        <p14:creationId xmlns:p14="http://schemas.microsoft.com/office/powerpoint/2010/main" val="2300792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6F25A0-3D0A-9F46-97FB-364CE5485E40}" type="datetimeFigureOut">
              <a:rPr lang="en-US" smtClean="0"/>
              <a:t>10/12/19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9231F0-6EAF-F74E-80FD-F062B27C2A4E}" type="slidenum">
              <a:rPr lang="en-US" smtClean="0"/>
              <a:t>‹#›</a:t>
            </a:fld>
            <a:endParaRPr lang="en-US"/>
          </a:p>
        </p:txBody>
      </p:sp>
    </p:spTree>
    <p:extLst>
      <p:ext uri="{BB962C8B-B14F-4D97-AF65-F5344CB8AC3E}">
        <p14:creationId xmlns:p14="http://schemas.microsoft.com/office/powerpoint/2010/main" val="1759583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F25A0-3D0A-9F46-97FB-364CE5485E40}" type="datetimeFigureOut">
              <a:rPr lang="en-US" smtClean="0"/>
              <a:t>10/12/19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9231F0-6EAF-F74E-80FD-F062B27C2A4E}" type="slidenum">
              <a:rPr lang="en-US" smtClean="0"/>
              <a:t>‹#›</a:t>
            </a:fld>
            <a:endParaRPr lang="en-US"/>
          </a:p>
        </p:txBody>
      </p:sp>
    </p:spTree>
    <p:extLst>
      <p:ext uri="{BB962C8B-B14F-4D97-AF65-F5344CB8AC3E}">
        <p14:creationId xmlns:p14="http://schemas.microsoft.com/office/powerpoint/2010/main" val="208525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76F25A0-3D0A-9F46-97FB-364CE5485E40}" type="datetimeFigureOut">
              <a:rPr lang="en-US" smtClean="0"/>
              <a:t>10/12/19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231F0-6EAF-F74E-80FD-F062B27C2A4E}" type="slidenum">
              <a:rPr lang="en-US" smtClean="0"/>
              <a:t>‹#›</a:t>
            </a:fld>
            <a:endParaRPr lang="en-US"/>
          </a:p>
        </p:txBody>
      </p:sp>
    </p:spTree>
    <p:extLst>
      <p:ext uri="{BB962C8B-B14F-4D97-AF65-F5344CB8AC3E}">
        <p14:creationId xmlns:p14="http://schemas.microsoft.com/office/powerpoint/2010/main" val="40973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76F25A0-3D0A-9F46-97FB-364CE5485E40}" type="datetimeFigureOut">
              <a:rPr lang="en-US" smtClean="0"/>
              <a:t>10/12/19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231F0-6EAF-F74E-80FD-F062B27C2A4E}" type="slidenum">
              <a:rPr lang="en-US" smtClean="0"/>
              <a:t>‹#›</a:t>
            </a:fld>
            <a:endParaRPr lang="en-US"/>
          </a:p>
        </p:txBody>
      </p:sp>
    </p:spTree>
    <p:extLst>
      <p:ext uri="{BB962C8B-B14F-4D97-AF65-F5344CB8AC3E}">
        <p14:creationId xmlns:p14="http://schemas.microsoft.com/office/powerpoint/2010/main" val="1356217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76F25A0-3D0A-9F46-97FB-364CE5485E40}" type="datetimeFigureOut">
              <a:rPr lang="en-US" smtClean="0"/>
              <a:t>10/12/19</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9231F0-6EAF-F74E-80FD-F062B27C2A4E}" type="slidenum">
              <a:rPr lang="en-US" smtClean="0"/>
              <a:t>‹#›</a:t>
            </a:fld>
            <a:endParaRPr lang="en-US"/>
          </a:p>
        </p:txBody>
      </p:sp>
    </p:spTree>
    <p:extLst>
      <p:ext uri="{BB962C8B-B14F-4D97-AF65-F5344CB8AC3E}">
        <p14:creationId xmlns:p14="http://schemas.microsoft.com/office/powerpoint/2010/main" val="2675363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4.wdp"/><Relationship Id="rId5" Type="http://schemas.openxmlformats.org/officeDocument/2006/relationships/image" Target="../media/image2.pn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5.wdp"/></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5.wdp"/></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5.wdp"/></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6.wdp"/></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6.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6.wdp"/></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6.wdp"/></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6.wdp"/></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7.wdp"/></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7.wdp"/></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7.wdp"/></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7.wdp"/></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7.wdp"/></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9.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11.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C15C46-DCEB-B84E-BA94-1B5682295AA7}"/>
              </a:ext>
            </a:extLst>
          </p:cNvPr>
          <p:cNvSpPr/>
          <p:nvPr/>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18846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4D895AE-50B3-A044-AF5C-4065EC4369C7}"/>
              </a:ext>
            </a:extLst>
          </p:cNvPr>
          <p:cNvGrpSpPr/>
          <p:nvPr/>
        </p:nvGrpSpPr>
        <p:grpSpPr>
          <a:xfrm>
            <a:off x="0" y="0"/>
            <a:ext cx="9144000" cy="6858000"/>
            <a:chOff x="0" y="0"/>
            <a:chExt cx="9144000" cy="6858000"/>
          </a:xfrm>
        </p:grpSpPr>
        <p:pic>
          <p:nvPicPr>
            <p:cNvPr id="19" name="Picture 18">
              <a:extLst>
                <a:ext uri="{FF2B5EF4-FFF2-40B4-BE49-F238E27FC236}">
                  <a16:creationId xmlns:a16="http://schemas.microsoft.com/office/drawing/2014/main" id="{501D172E-852F-424A-B60E-00D171FCC85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Rounded Rectangle 19">
              <a:extLst>
                <a:ext uri="{FF2B5EF4-FFF2-40B4-BE49-F238E27FC236}">
                  <a16:creationId xmlns:a16="http://schemas.microsoft.com/office/drawing/2014/main" id="{73C2721A-B696-334E-B2B8-55FF5020511D}"/>
                </a:ext>
              </a:extLst>
            </p:cNvPr>
            <p:cNvSpPr/>
            <p:nvPr/>
          </p:nvSpPr>
          <p:spPr>
            <a:xfrm>
              <a:off x="178130" y="213756"/>
              <a:ext cx="8740239" cy="6495802"/>
            </a:xfrm>
            <a:prstGeom prst="roundRect">
              <a:avLst/>
            </a:prstGeom>
            <a:solidFill>
              <a:schemeClr val="bg1"/>
            </a:solidFill>
            <a:ln>
              <a:noFill/>
            </a:ln>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0" name="TextBox 9"/>
          <p:cNvSpPr txBox="1"/>
          <p:nvPr/>
        </p:nvSpPr>
        <p:spPr>
          <a:xfrm>
            <a:off x="2509857" y="5329455"/>
            <a:ext cx="5253226" cy="507831"/>
          </a:xfrm>
          <a:prstGeom prst="rect">
            <a:avLst/>
          </a:prstGeom>
          <a:noFill/>
        </p:spPr>
        <p:txBody>
          <a:bodyPr wrap="square" rtlCol="0">
            <a:spAutoFit/>
          </a:bodyPr>
          <a:lstStyle/>
          <a:p>
            <a:pPr algn="r"/>
            <a:r>
              <a:rPr lang="en-US" sz="2700" spc="225" dirty="0">
                <a:latin typeface="Marker Felt"/>
                <a:cs typeface="Marker Felt"/>
              </a:rPr>
              <a:t>Arrows In A Warrior’s Hand</a:t>
            </a:r>
          </a:p>
        </p:txBody>
      </p:sp>
      <p:grpSp>
        <p:nvGrpSpPr>
          <p:cNvPr id="6" name="Group 5"/>
          <p:cNvGrpSpPr/>
          <p:nvPr/>
        </p:nvGrpSpPr>
        <p:grpSpPr>
          <a:xfrm flipH="1">
            <a:off x="1551562" y="1338771"/>
            <a:ext cx="6211519" cy="797959"/>
            <a:chOff x="-705758" y="1298448"/>
            <a:chExt cx="9532533" cy="1231631"/>
          </a:xfrm>
        </p:grpSpPr>
        <p:pic>
          <p:nvPicPr>
            <p:cNvPr id="8" name="Picture 7"/>
            <p:cNvPicPr>
              <a:picLocks noChangeAspect="1"/>
            </p:cNvPicPr>
            <p:nvPr/>
          </p:nvPicPr>
          <p:blipFill rotWithShape="1">
            <a:blip r:embed="rId4"/>
            <a:srcRect l="91332"/>
            <a:stretch/>
          </p:blipFill>
          <p:spPr>
            <a:xfrm>
              <a:off x="8130090" y="1354893"/>
              <a:ext cx="696685" cy="894585"/>
            </a:xfrm>
            <a:prstGeom prst="rect">
              <a:avLst/>
            </a:prstGeom>
          </p:spPr>
        </p:pic>
        <p:pic>
          <p:nvPicPr>
            <p:cNvPr id="3" name="Picture 2"/>
            <p:cNvPicPr>
              <a:picLocks/>
            </p:cNvPicPr>
            <p:nvPr/>
          </p:nvPicPr>
          <p:blipFill rotWithShape="1">
            <a:blip r:embed="rId5">
              <a:clrChange>
                <a:clrFrom>
                  <a:srgbClr val="FFFFFF"/>
                </a:clrFrom>
                <a:clrTo>
                  <a:srgbClr val="FFFFFF">
                    <a:alpha val="0"/>
                  </a:srgbClr>
                </a:clrTo>
              </a:clrChange>
            </a:blip>
            <a:srcRect l="12381" t="31674" r="51905" b="32064"/>
            <a:stretch/>
          </p:blipFill>
          <p:spPr>
            <a:xfrm flipH="1">
              <a:off x="-705758" y="1298448"/>
              <a:ext cx="1487714" cy="1231631"/>
            </a:xfrm>
            <a:prstGeom prst="rect">
              <a:avLst/>
            </a:prstGeom>
          </p:spPr>
        </p:pic>
        <p:pic>
          <p:nvPicPr>
            <p:cNvPr id="2" name="Picture 1"/>
            <p:cNvPicPr>
              <a:picLocks/>
            </p:cNvPicPr>
            <p:nvPr/>
          </p:nvPicPr>
          <p:blipFill rotWithShape="1">
            <a:blip r:embed="rId4"/>
            <a:srcRect r="7224"/>
            <a:stretch/>
          </p:blipFill>
          <p:spPr>
            <a:xfrm>
              <a:off x="673377" y="1354893"/>
              <a:ext cx="7484145" cy="894585"/>
            </a:xfrm>
            <a:prstGeom prst="rect">
              <a:avLst/>
            </a:prstGeom>
          </p:spPr>
        </p:pic>
      </p:grpSp>
      <p:sp>
        <p:nvSpPr>
          <p:cNvPr id="9" name="TextBox 8"/>
          <p:cNvSpPr txBox="1"/>
          <p:nvPr/>
        </p:nvSpPr>
        <p:spPr>
          <a:xfrm>
            <a:off x="2992476" y="1007878"/>
            <a:ext cx="2133287" cy="646331"/>
          </a:xfrm>
          <a:prstGeom prst="rect">
            <a:avLst/>
          </a:prstGeom>
          <a:noFill/>
        </p:spPr>
        <p:txBody>
          <a:bodyPr wrap="square" rtlCol="0">
            <a:spAutoFit/>
          </a:bodyPr>
          <a:lstStyle/>
          <a:p>
            <a:r>
              <a:rPr lang="en-US" sz="3600" b="1" dirty="0">
                <a:solidFill>
                  <a:schemeClr val="bg1"/>
                </a:solidFill>
                <a:effectLst>
                  <a:glow rad="254000">
                    <a:srgbClr val="A24E07"/>
                  </a:glow>
                </a:effectLst>
                <a:latin typeface="Arial"/>
                <a:cs typeface="Arial"/>
              </a:rPr>
              <a:t>Identity</a:t>
            </a:r>
          </a:p>
        </p:txBody>
      </p:sp>
      <p:sp>
        <p:nvSpPr>
          <p:cNvPr id="7" name="TextBox 6"/>
          <p:cNvSpPr txBox="1"/>
          <p:nvPr/>
        </p:nvSpPr>
        <p:spPr>
          <a:xfrm>
            <a:off x="1760249" y="2415996"/>
            <a:ext cx="5530059" cy="1754326"/>
          </a:xfrm>
          <a:prstGeom prst="rect">
            <a:avLst/>
          </a:prstGeom>
          <a:noFill/>
        </p:spPr>
        <p:txBody>
          <a:bodyPr wrap="square" rtlCol="0">
            <a:spAutoFit/>
          </a:bodyPr>
          <a:lstStyle/>
          <a:p>
            <a:r>
              <a:rPr lang="en-US" sz="2700" b="1" dirty="0">
                <a:latin typeface="Noteworthy Light"/>
                <a:cs typeface="Noteworthy Light"/>
              </a:rPr>
              <a:t>I praise you, for I am fearfully and wonderfully made. Wonderful are your works; my soul knows it very well.</a:t>
            </a:r>
          </a:p>
          <a:p>
            <a:pPr algn="r"/>
            <a:endParaRPr lang="en-US" sz="2700" b="1" dirty="0">
              <a:latin typeface="Noteworthy Light"/>
              <a:cs typeface="Noteworthy Light"/>
            </a:endParaRPr>
          </a:p>
        </p:txBody>
      </p:sp>
      <p:sp>
        <p:nvSpPr>
          <p:cNvPr id="23" name="TextBox 22"/>
          <p:cNvSpPr txBox="1"/>
          <p:nvPr/>
        </p:nvSpPr>
        <p:spPr>
          <a:xfrm>
            <a:off x="5430943" y="1007877"/>
            <a:ext cx="2332139" cy="623248"/>
          </a:xfrm>
          <a:prstGeom prst="rect">
            <a:avLst/>
          </a:prstGeom>
          <a:noFill/>
        </p:spPr>
        <p:txBody>
          <a:bodyPr wrap="square" rtlCol="0">
            <a:spAutoFit/>
          </a:bodyPr>
          <a:lstStyle/>
          <a:p>
            <a:pPr algn="r"/>
            <a:r>
              <a:rPr lang="en-US" sz="2100" b="1" dirty="0">
                <a:latin typeface="Arial"/>
                <a:cs typeface="Arial"/>
              </a:rPr>
              <a:t>Psalm 139:14</a:t>
            </a:r>
          </a:p>
          <a:p>
            <a:endParaRPr lang="en-US" sz="1350" dirty="0"/>
          </a:p>
        </p:txBody>
      </p:sp>
    </p:spTree>
    <p:extLst>
      <p:ext uri="{BB962C8B-B14F-4D97-AF65-F5344CB8AC3E}">
        <p14:creationId xmlns:p14="http://schemas.microsoft.com/office/powerpoint/2010/main" val="3983242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96EC009-CB82-7249-9434-687DE630F119}"/>
              </a:ext>
            </a:extLst>
          </p:cNvPr>
          <p:cNvGrpSpPr/>
          <p:nvPr/>
        </p:nvGrpSpPr>
        <p:grpSpPr>
          <a:xfrm>
            <a:off x="0" y="0"/>
            <a:ext cx="9144000" cy="6858000"/>
            <a:chOff x="0" y="0"/>
            <a:chExt cx="9144000" cy="6858000"/>
          </a:xfrm>
        </p:grpSpPr>
        <p:pic>
          <p:nvPicPr>
            <p:cNvPr id="23" name="Picture 22">
              <a:extLst>
                <a:ext uri="{FF2B5EF4-FFF2-40B4-BE49-F238E27FC236}">
                  <a16:creationId xmlns:a16="http://schemas.microsoft.com/office/drawing/2014/main" id="{48FA76CE-6DC5-B24D-8E78-B9C0890BCA94}"/>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Rounded Rectangle 23">
              <a:extLst>
                <a:ext uri="{FF2B5EF4-FFF2-40B4-BE49-F238E27FC236}">
                  <a16:creationId xmlns:a16="http://schemas.microsoft.com/office/drawing/2014/main" id="{9F023E96-60DF-894D-A7E0-7A686BE50C24}"/>
                </a:ext>
              </a:extLst>
            </p:cNvPr>
            <p:cNvSpPr/>
            <p:nvPr/>
          </p:nvSpPr>
          <p:spPr>
            <a:xfrm>
              <a:off x="178130" y="213756"/>
              <a:ext cx="8740239" cy="6495802"/>
            </a:xfrm>
            <a:prstGeom prst="roundRect">
              <a:avLst/>
            </a:prstGeom>
            <a:solidFill>
              <a:schemeClr val="bg1"/>
            </a:solidFill>
            <a:ln>
              <a:noFill/>
            </a:ln>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0" name="TextBox 9"/>
          <p:cNvSpPr txBox="1"/>
          <p:nvPr/>
        </p:nvSpPr>
        <p:spPr>
          <a:xfrm>
            <a:off x="2509857" y="5329455"/>
            <a:ext cx="5253226" cy="507831"/>
          </a:xfrm>
          <a:prstGeom prst="rect">
            <a:avLst/>
          </a:prstGeom>
          <a:noFill/>
        </p:spPr>
        <p:txBody>
          <a:bodyPr wrap="square" rtlCol="0">
            <a:spAutoFit/>
          </a:bodyPr>
          <a:lstStyle/>
          <a:p>
            <a:pPr algn="r"/>
            <a:r>
              <a:rPr lang="en-US" sz="2700" spc="225" dirty="0">
                <a:latin typeface="Marker Felt"/>
                <a:cs typeface="Marker Felt"/>
              </a:rPr>
              <a:t>Arrows In A Warrior’s Hand</a:t>
            </a:r>
          </a:p>
        </p:txBody>
      </p:sp>
      <p:sp>
        <p:nvSpPr>
          <p:cNvPr id="7" name="TextBox 6"/>
          <p:cNvSpPr txBox="1"/>
          <p:nvPr/>
        </p:nvSpPr>
        <p:spPr>
          <a:xfrm>
            <a:off x="2066541" y="2415996"/>
            <a:ext cx="4762495" cy="2169825"/>
          </a:xfrm>
          <a:prstGeom prst="rect">
            <a:avLst/>
          </a:prstGeom>
          <a:noFill/>
        </p:spPr>
        <p:txBody>
          <a:bodyPr wrap="square" rtlCol="0">
            <a:spAutoFit/>
          </a:bodyPr>
          <a:lstStyle/>
          <a:p>
            <a:r>
              <a:rPr lang="en-US" sz="2700" b="1" dirty="0">
                <a:latin typeface="Noteworthy Light"/>
                <a:cs typeface="Noteworthy Light"/>
              </a:rPr>
              <a:t>So God created mankind in his own image, in the image of God he created them; male and female he created them.</a:t>
            </a:r>
          </a:p>
          <a:p>
            <a:pPr algn="r"/>
            <a:endParaRPr lang="en-US" sz="2700" b="1" dirty="0">
              <a:latin typeface="Noteworthy Light"/>
              <a:cs typeface="Noteworthy Light"/>
            </a:endParaRPr>
          </a:p>
        </p:txBody>
      </p:sp>
      <p:sp>
        <p:nvSpPr>
          <p:cNvPr id="11" name="TextBox 10"/>
          <p:cNvSpPr txBox="1"/>
          <p:nvPr/>
        </p:nvSpPr>
        <p:spPr>
          <a:xfrm>
            <a:off x="5430943" y="1007877"/>
            <a:ext cx="2332139" cy="623248"/>
          </a:xfrm>
          <a:prstGeom prst="rect">
            <a:avLst/>
          </a:prstGeom>
          <a:noFill/>
        </p:spPr>
        <p:txBody>
          <a:bodyPr wrap="square" rtlCol="0">
            <a:spAutoFit/>
          </a:bodyPr>
          <a:lstStyle/>
          <a:p>
            <a:pPr algn="r"/>
            <a:r>
              <a:rPr lang="en-US" sz="2100" b="1" dirty="0">
                <a:latin typeface="Arial"/>
                <a:cs typeface="Arial"/>
              </a:rPr>
              <a:t>Genesis 1:27</a:t>
            </a:r>
          </a:p>
          <a:p>
            <a:endParaRPr lang="en-US" sz="1350" dirty="0"/>
          </a:p>
        </p:txBody>
      </p:sp>
      <p:grpSp>
        <p:nvGrpSpPr>
          <p:cNvPr id="15" name="Group 14"/>
          <p:cNvGrpSpPr/>
          <p:nvPr/>
        </p:nvGrpSpPr>
        <p:grpSpPr>
          <a:xfrm flipH="1">
            <a:off x="1551562" y="1338771"/>
            <a:ext cx="6211519" cy="797959"/>
            <a:chOff x="-705758" y="1298448"/>
            <a:chExt cx="9532533" cy="1231631"/>
          </a:xfrm>
        </p:grpSpPr>
        <p:pic>
          <p:nvPicPr>
            <p:cNvPr id="17" name="Picture 16"/>
            <p:cNvPicPr>
              <a:picLocks noChangeAspect="1"/>
            </p:cNvPicPr>
            <p:nvPr/>
          </p:nvPicPr>
          <p:blipFill rotWithShape="1">
            <a:blip r:embed="rId4"/>
            <a:srcRect l="91332"/>
            <a:stretch/>
          </p:blipFill>
          <p:spPr>
            <a:xfrm>
              <a:off x="8130090" y="1354893"/>
              <a:ext cx="696685" cy="894585"/>
            </a:xfrm>
            <a:prstGeom prst="rect">
              <a:avLst/>
            </a:prstGeom>
          </p:spPr>
        </p:pic>
        <p:pic>
          <p:nvPicPr>
            <p:cNvPr id="19" name="Picture 18"/>
            <p:cNvPicPr>
              <a:picLocks/>
            </p:cNvPicPr>
            <p:nvPr/>
          </p:nvPicPr>
          <p:blipFill rotWithShape="1">
            <a:blip r:embed="rId5">
              <a:clrChange>
                <a:clrFrom>
                  <a:srgbClr val="FFFFFF"/>
                </a:clrFrom>
                <a:clrTo>
                  <a:srgbClr val="FFFFFF">
                    <a:alpha val="0"/>
                  </a:srgbClr>
                </a:clrTo>
              </a:clrChange>
            </a:blip>
            <a:srcRect l="12381" t="31674" r="51905" b="32064"/>
            <a:stretch/>
          </p:blipFill>
          <p:spPr>
            <a:xfrm flipH="1">
              <a:off x="-705758" y="1298448"/>
              <a:ext cx="1487714" cy="1231631"/>
            </a:xfrm>
            <a:prstGeom prst="rect">
              <a:avLst/>
            </a:prstGeom>
          </p:spPr>
        </p:pic>
        <p:pic>
          <p:nvPicPr>
            <p:cNvPr id="20" name="Picture 19"/>
            <p:cNvPicPr>
              <a:picLocks/>
            </p:cNvPicPr>
            <p:nvPr/>
          </p:nvPicPr>
          <p:blipFill rotWithShape="1">
            <a:blip r:embed="rId4"/>
            <a:srcRect r="7224"/>
            <a:stretch/>
          </p:blipFill>
          <p:spPr>
            <a:xfrm>
              <a:off x="673377" y="1354893"/>
              <a:ext cx="7484145" cy="894585"/>
            </a:xfrm>
            <a:prstGeom prst="rect">
              <a:avLst/>
            </a:prstGeom>
          </p:spPr>
        </p:pic>
      </p:grpSp>
      <p:sp>
        <p:nvSpPr>
          <p:cNvPr id="9" name="TextBox 8"/>
          <p:cNvSpPr txBox="1"/>
          <p:nvPr/>
        </p:nvSpPr>
        <p:spPr>
          <a:xfrm>
            <a:off x="2992476" y="1007878"/>
            <a:ext cx="2133287" cy="646331"/>
          </a:xfrm>
          <a:prstGeom prst="rect">
            <a:avLst/>
          </a:prstGeom>
          <a:noFill/>
        </p:spPr>
        <p:txBody>
          <a:bodyPr wrap="square" rtlCol="0">
            <a:spAutoFit/>
          </a:bodyPr>
          <a:lstStyle/>
          <a:p>
            <a:r>
              <a:rPr lang="en-US" sz="3600" b="1" dirty="0">
                <a:solidFill>
                  <a:schemeClr val="bg1"/>
                </a:solidFill>
                <a:effectLst>
                  <a:glow rad="254000">
                    <a:srgbClr val="A24E07"/>
                  </a:glow>
                </a:effectLst>
                <a:latin typeface="Arial"/>
                <a:cs typeface="Arial"/>
              </a:rPr>
              <a:t>Identity</a:t>
            </a:r>
          </a:p>
        </p:txBody>
      </p:sp>
    </p:spTree>
    <p:extLst>
      <p:ext uri="{BB962C8B-B14F-4D97-AF65-F5344CB8AC3E}">
        <p14:creationId xmlns:p14="http://schemas.microsoft.com/office/powerpoint/2010/main" val="406768425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2A1E840-CEA5-3149-BED0-83D630AA8E72}"/>
              </a:ext>
            </a:extLst>
          </p:cNvPr>
          <p:cNvGrpSpPr/>
          <p:nvPr/>
        </p:nvGrpSpPr>
        <p:grpSpPr>
          <a:xfrm>
            <a:off x="0" y="0"/>
            <a:ext cx="9144000" cy="6858000"/>
            <a:chOff x="0" y="0"/>
            <a:chExt cx="9144000" cy="6858000"/>
          </a:xfrm>
        </p:grpSpPr>
        <p:pic>
          <p:nvPicPr>
            <p:cNvPr id="19" name="Picture 18">
              <a:extLst>
                <a:ext uri="{FF2B5EF4-FFF2-40B4-BE49-F238E27FC236}">
                  <a16:creationId xmlns:a16="http://schemas.microsoft.com/office/drawing/2014/main" id="{6071B2C8-F884-F842-8C60-70B2AFC2A9F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Rounded Rectangle 19">
              <a:extLst>
                <a:ext uri="{FF2B5EF4-FFF2-40B4-BE49-F238E27FC236}">
                  <a16:creationId xmlns:a16="http://schemas.microsoft.com/office/drawing/2014/main" id="{C39860B2-EACB-B64D-A946-F496AC59F8F0}"/>
                </a:ext>
              </a:extLst>
            </p:cNvPr>
            <p:cNvSpPr/>
            <p:nvPr/>
          </p:nvSpPr>
          <p:spPr>
            <a:xfrm>
              <a:off x="178130" y="213756"/>
              <a:ext cx="8740239" cy="6495802"/>
            </a:xfrm>
            <a:prstGeom prst="roundRect">
              <a:avLst/>
            </a:prstGeom>
            <a:solidFill>
              <a:schemeClr val="bg1"/>
            </a:solidFill>
            <a:ln>
              <a:noFill/>
            </a:ln>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0" name="TextBox 9"/>
          <p:cNvSpPr txBox="1"/>
          <p:nvPr/>
        </p:nvSpPr>
        <p:spPr>
          <a:xfrm>
            <a:off x="2509857" y="5329455"/>
            <a:ext cx="5253226" cy="507831"/>
          </a:xfrm>
          <a:prstGeom prst="rect">
            <a:avLst/>
          </a:prstGeom>
          <a:noFill/>
        </p:spPr>
        <p:txBody>
          <a:bodyPr wrap="square" rtlCol="0">
            <a:spAutoFit/>
          </a:bodyPr>
          <a:lstStyle/>
          <a:p>
            <a:pPr algn="r"/>
            <a:r>
              <a:rPr lang="en-US" sz="2700" spc="225" dirty="0">
                <a:latin typeface="Marker Felt"/>
                <a:cs typeface="Marker Felt"/>
              </a:rPr>
              <a:t>Arrows In A Warrior’s Hand</a:t>
            </a:r>
          </a:p>
        </p:txBody>
      </p:sp>
      <p:grpSp>
        <p:nvGrpSpPr>
          <p:cNvPr id="6" name="Group 5"/>
          <p:cNvGrpSpPr/>
          <p:nvPr/>
        </p:nvGrpSpPr>
        <p:grpSpPr>
          <a:xfrm flipH="1">
            <a:off x="1551562" y="1338771"/>
            <a:ext cx="6211519" cy="797959"/>
            <a:chOff x="-705758" y="1298448"/>
            <a:chExt cx="9532533" cy="1231631"/>
          </a:xfrm>
        </p:grpSpPr>
        <p:pic>
          <p:nvPicPr>
            <p:cNvPr id="8" name="Picture 7"/>
            <p:cNvPicPr>
              <a:picLocks noChangeAspect="1"/>
            </p:cNvPicPr>
            <p:nvPr/>
          </p:nvPicPr>
          <p:blipFill rotWithShape="1">
            <a:blip r:embed="rId4"/>
            <a:srcRect l="91332"/>
            <a:stretch/>
          </p:blipFill>
          <p:spPr>
            <a:xfrm>
              <a:off x="8130090" y="1354893"/>
              <a:ext cx="696685" cy="894585"/>
            </a:xfrm>
            <a:prstGeom prst="rect">
              <a:avLst/>
            </a:prstGeom>
          </p:spPr>
        </p:pic>
        <p:pic>
          <p:nvPicPr>
            <p:cNvPr id="3" name="Picture 2"/>
            <p:cNvPicPr>
              <a:picLocks/>
            </p:cNvPicPr>
            <p:nvPr/>
          </p:nvPicPr>
          <p:blipFill rotWithShape="1">
            <a:blip r:embed="rId5">
              <a:clrChange>
                <a:clrFrom>
                  <a:srgbClr val="FFFFFF"/>
                </a:clrFrom>
                <a:clrTo>
                  <a:srgbClr val="FFFFFF">
                    <a:alpha val="0"/>
                  </a:srgbClr>
                </a:clrTo>
              </a:clrChange>
            </a:blip>
            <a:srcRect l="12381" t="31674" r="51905" b="32064"/>
            <a:stretch/>
          </p:blipFill>
          <p:spPr>
            <a:xfrm flipH="1">
              <a:off x="-705758" y="1298448"/>
              <a:ext cx="1487714" cy="1231631"/>
            </a:xfrm>
            <a:prstGeom prst="rect">
              <a:avLst/>
            </a:prstGeom>
          </p:spPr>
        </p:pic>
        <p:pic>
          <p:nvPicPr>
            <p:cNvPr id="2" name="Picture 1"/>
            <p:cNvPicPr>
              <a:picLocks/>
            </p:cNvPicPr>
            <p:nvPr/>
          </p:nvPicPr>
          <p:blipFill rotWithShape="1">
            <a:blip r:embed="rId4"/>
            <a:srcRect r="7224"/>
            <a:stretch/>
          </p:blipFill>
          <p:spPr>
            <a:xfrm>
              <a:off x="673377" y="1354893"/>
              <a:ext cx="7484145" cy="894585"/>
            </a:xfrm>
            <a:prstGeom prst="rect">
              <a:avLst/>
            </a:prstGeom>
          </p:spPr>
        </p:pic>
      </p:grpSp>
      <p:sp>
        <p:nvSpPr>
          <p:cNvPr id="9" name="TextBox 8"/>
          <p:cNvSpPr txBox="1"/>
          <p:nvPr/>
        </p:nvSpPr>
        <p:spPr>
          <a:xfrm>
            <a:off x="2992476" y="1007878"/>
            <a:ext cx="2133287" cy="646331"/>
          </a:xfrm>
          <a:prstGeom prst="rect">
            <a:avLst/>
          </a:prstGeom>
          <a:noFill/>
        </p:spPr>
        <p:txBody>
          <a:bodyPr wrap="square" rtlCol="0">
            <a:spAutoFit/>
          </a:bodyPr>
          <a:lstStyle/>
          <a:p>
            <a:r>
              <a:rPr lang="en-US" sz="3600" b="1" dirty="0">
                <a:solidFill>
                  <a:schemeClr val="bg1"/>
                </a:solidFill>
                <a:effectLst>
                  <a:glow rad="254000">
                    <a:srgbClr val="A24E07"/>
                  </a:glow>
                </a:effectLst>
                <a:latin typeface="Arial"/>
                <a:cs typeface="Arial"/>
              </a:rPr>
              <a:t>Identity</a:t>
            </a:r>
          </a:p>
        </p:txBody>
      </p:sp>
      <p:sp>
        <p:nvSpPr>
          <p:cNvPr id="7" name="TextBox 6"/>
          <p:cNvSpPr txBox="1"/>
          <p:nvPr/>
        </p:nvSpPr>
        <p:spPr>
          <a:xfrm>
            <a:off x="2199547" y="2739078"/>
            <a:ext cx="4664871" cy="1200329"/>
          </a:xfrm>
          <a:prstGeom prst="rect">
            <a:avLst/>
          </a:prstGeom>
          <a:noFill/>
        </p:spPr>
        <p:txBody>
          <a:bodyPr wrap="square" rtlCol="0">
            <a:spAutoFit/>
          </a:bodyPr>
          <a:lstStyle/>
          <a:p>
            <a:pPr algn="ctr"/>
            <a:r>
              <a:rPr lang="en-US" sz="3600" b="1" dirty="0">
                <a:latin typeface="Noteworthy Light"/>
                <a:cs typeface="Noteworthy Light"/>
              </a:rPr>
              <a:t>Your children have intrinsic value</a:t>
            </a:r>
          </a:p>
        </p:txBody>
      </p:sp>
      <p:sp>
        <p:nvSpPr>
          <p:cNvPr id="23" name="TextBox 22"/>
          <p:cNvSpPr txBox="1"/>
          <p:nvPr/>
        </p:nvSpPr>
        <p:spPr>
          <a:xfrm>
            <a:off x="5430943" y="1007877"/>
            <a:ext cx="2332139" cy="623248"/>
          </a:xfrm>
          <a:prstGeom prst="rect">
            <a:avLst/>
          </a:prstGeom>
          <a:noFill/>
        </p:spPr>
        <p:txBody>
          <a:bodyPr wrap="square" rtlCol="0">
            <a:spAutoFit/>
          </a:bodyPr>
          <a:lstStyle/>
          <a:p>
            <a:pPr algn="r"/>
            <a:r>
              <a:rPr lang="en-US" sz="2100" b="1" dirty="0">
                <a:latin typeface="Arial"/>
                <a:cs typeface="Arial"/>
              </a:rPr>
              <a:t>Psalm 139:14</a:t>
            </a:r>
          </a:p>
          <a:p>
            <a:endParaRPr lang="en-US" sz="1350" dirty="0"/>
          </a:p>
        </p:txBody>
      </p:sp>
    </p:spTree>
    <p:extLst>
      <p:ext uri="{BB962C8B-B14F-4D97-AF65-F5344CB8AC3E}">
        <p14:creationId xmlns:p14="http://schemas.microsoft.com/office/powerpoint/2010/main" val="208332945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9949A69-C413-0047-95B7-FB5F8B1DA1A5}"/>
              </a:ext>
            </a:extLst>
          </p:cNvPr>
          <p:cNvGrpSpPr/>
          <p:nvPr/>
        </p:nvGrpSpPr>
        <p:grpSpPr>
          <a:xfrm>
            <a:off x="0" y="0"/>
            <a:ext cx="9144000" cy="6858000"/>
            <a:chOff x="0" y="0"/>
            <a:chExt cx="9144000" cy="6858000"/>
          </a:xfrm>
        </p:grpSpPr>
        <p:pic>
          <p:nvPicPr>
            <p:cNvPr id="24" name="Picture 23">
              <a:extLst>
                <a:ext uri="{FF2B5EF4-FFF2-40B4-BE49-F238E27FC236}">
                  <a16:creationId xmlns:a16="http://schemas.microsoft.com/office/drawing/2014/main" id="{5148E638-37C0-BE42-8AC5-56D7DA0C749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 name="Rounded Rectangle 24">
              <a:extLst>
                <a:ext uri="{FF2B5EF4-FFF2-40B4-BE49-F238E27FC236}">
                  <a16:creationId xmlns:a16="http://schemas.microsoft.com/office/drawing/2014/main" id="{E9C02FFF-BF1E-4749-875F-396F7A058FED}"/>
                </a:ext>
              </a:extLst>
            </p:cNvPr>
            <p:cNvSpPr/>
            <p:nvPr/>
          </p:nvSpPr>
          <p:spPr>
            <a:xfrm>
              <a:off x="178130" y="213756"/>
              <a:ext cx="8740239" cy="6495802"/>
            </a:xfrm>
            <a:prstGeom prst="roundRect">
              <a:avLst/>
            </a:prstGeom>
            <a:solidFill>
              <a:schemeClr val="bg1"/>
            </a:solidFill>
            <a:ln>
              <a:noFill/>
            </a:ln>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0" name="TextBox 9"/>
          <p:cNvSpPr txBox="1"/>
          <p:nvPr/>
        </p:nvSpPr>
        <p:spPr>
          <a:xfrm>
            <a:off x="2509857" y="5329455"/>
            <a:ext cx="5253226" cy="507831"/>
          </a:xfrm>
          <a:prstGeom prst="rect">
            <a:avLst/>
          </a:prstGeom>
          <a:noFill/>
        </p:spPr>
        <p:txBody>
          <a:bodyPr wrap="square" rtlCol="0">
            <a:spAutoFit/>
          </a:bodyPr>
          <a:lstStyle/>
          <a:p>
            <a:pPr algn="r"/>
            <a:r>
              <a:rPr lang="en-US" sz="2700" spc="225" dirty="0">
                <a:latin typeface="Marker Felt"/>
                <a:cs typeface="Marker Felt"/>
              </a:rPr>
              <a:t>Arrows In A Warrior’s Hand</a:t>
            </a:r>
          </a:p>
        </p:txBody>
      </p:sp>
      <p:sp>
        <p:nvSpPr>
          <p:cNvPr id="7" name="TextBox 6"/>
          <p:cNvSpPr txBox="1"/>
          <p:nvPr/>
        </p:nvSpPr>
        <p:spPr>
          <a:xfrm>
            <a:off x="1460468" y="2129269"/>
            <a:ext cx="6190598" cy="2839239"/>
          </a:xfrm>
          <a:prstGeom prst="rect">
            <a:avLst/>
          </a:prstGeom>
          <a:noFill/>
        </p:spPr>
        <p:txBody>
          <a:bodyPr wrap="square" rtlCol="0">
            <a:spAutoFit/>
          </a:bodyPr>
          <a:lstStyle/>
          <a:p>
            <a:r>
              <a:rPr lang="en-US" sz="2550" b="1" dirty="0">
                <a:latin typeface="Noteworthy Light"/>
                <a:cs typeface="Noteworthy Light"/>
              </a:rPr>
              <a:t>My child, if sinners entice you, turn your back on them! They may say, “Come and join us…  Think of the great things we’ll get! We’ll fill our houses with all the stuff we take. Come, throw in your lot with us; we’ll all share the loot.”  My child, don’t go along with them! Stay far away from their paths.</a:t>
            </a:r>
          </a:p>
        </p:txBody>
      </p:sp>
      <p:sp>
        <p:nvSpPr>
          <p:cNvPr id="4" name="TextBox 3"/>
          <p:cNvSpPr txBox="1"/>
          <p:nvPr/>
        </p:nvSpPr>
        <p:spPr>
          <a:xfrm>
            <a:off x="5430942" y="1007877"/>
            <a:ext cx="2395430" cy="623248"/>
          </a:xfrm>
          <a:prstGeom prst="rect">
            <a:avLst/>
          </a:prstGeom>
          <a:noFill/>
        </p:spPr>
        <p:txBody>
          <a:bodyPr wrap="square" rtlCol="0">
            <a:spAutoFit/>
          </a:bodyPr>
          <a:lstStyle/>
          <a:p>
            <a:r>
              <a:rPr lang="en-US" sz="2100" b="1" dirty="0">
                <a:latin typeface="Arial"/>
                <a:cs typeface="Arial"/>
              </a:rPr>
              <a:t>Proverbs 1:10-16</a:t>
            </a:r>
          </a:p>
          <a:p>
            <a:endParaRPr lang="en-US" sz="1350" dirty="0"/>
          </a:p>
        </p:txBody>
      </p:sp>
      <p:grpSp>
        <p:nvGrpSpPr>
          <p:cNvPr id="17" name="Group 16"/>
          <p:cNvGrpSpPr/>
          <p:nvPr/>
        </p:nvGrpSpPr>
        <p:grpSpPr>
          <a:xfrm flipH="1">
            <a:off x="1551562" y="1338771"/>
            <a:ext cx="6211519" cy="797959"/>
            <a:chOff x="-705758" y="1298448"/>
            <a:chExt cx="9532533" cy="1231631"/>
          </a:xfrm>
        </p:grpSpPr>
        <p:pic>
          <p:nvPicPr>
            <p:cNvPr id="19" name="Picture 18"/>
            <p:cNvPicPr>
              <a:picLocks noChangeAspect="1"/>
            </p:cNvPicPr>
            <p:nvPr/>
          </p:nvPicPr>
          <p:blipFill rotWithShape="1">
            <a:blip r:embed="rId4"/>
            <a:srcRect l="91332"/>
            <a:stretch/>
          </p:blipFill>
          <p:spPr>
            <a:xfrm>
              <a:off x="8130090" y="1354893"/>
              <a:ext cx="696685" cy="894585"/>
            </a:xfrm>
            <a:prstGeom prst="rect">
              <a:avLst/>
            </a:prstGeom>
          </p:spPr>
        </p:pic>
        <p:pic>
          <p:nvPicPr>
            <p:cNvPr id="20" name="Picture 19"/>
            <p:cNvPicPr>
              <a:picLocks/>
            </p:cNvPicPr>
            <p:nvPr/>
          </p:nvPicPr>
          <p:blipFill rotWithShape="1">
            <a:blip r:embed="rId5">
              <a:clrChange>
                <a:clrFrom>
                  <a:srgbClr val="FFFFFF"/>
                </a:clrFrom>
                <a:clrTo>
                  <a:srgbClr val="FFFFFF">
                    <a:alpha val="0"/>
                  </a:srgbClr>
                </a:clrTo>
              </a:clrChange>
            </a:blip>
            <a:srcRect l="12381" t="31674" r="51905" b="32064"/>
            <a:stretch/>
          </p:blipFill>
          <p:spPr>
            <a:xfrm flipH="1">
              <a:off x="-705758" y="1298448"/>
              <a:ext cx="1487714" cy="1231631"/>
            </a:xfrm>
            <a:prstGeom prst="rect">
              <a:avLst/>
            </a:prstGeom>
          </p:spPr>
        </p:pic>
        <p:pic>
          <p:nvPicPr>
            <p:cNvPr id="21" name="Picture 20"/>
            <p:cNvPicPr>
              <a:picLocks/>
            </p:cNvPicPr>
            <p:nvPr/>
          </p:nvPicPr>
          <p:blipFill rotWithShape="1">
            <a:blip r:embed="rId4"/>
            <a:srcRect r="7224"/>
            <a:stretch/>
          </p:blipFill>
          <p:spPr>
            <a:xfrm>
              <a:off x="673377" y="1354893"/>
              <a:ext cx="7484145" cy="894585"/>
            </a:xfrm>
            <a:prstGeom prst="rect">
              <a:avLst/>
            </a:prstGeom>
          </p:spPr>
        </p:pic>
      </p:grpSp>
      <p:sp>
        <p:nvSpPr>
          <p:cNvPr id="12" name="TextBox 11"/>
          <p:cNvSpPr txBox="1"/>
          <p:nvPr/>
        </p:nvSpPr>
        <p:spPr>
          <a:xfrm>
            <a:off x="2816916" y="1007878"/>
            <a:ext cx="2709449" cy="646331"/>
          </a:xfrm>
          <a:prstGeom prst="rect">
            <a:avLst/>
          </a:prstGeom>
          <a:noFill/>
        </p:spPr>
        <p:txBody>
          <a:bodyPr wrap="square" rtlCol="0">
            <a:spAutoFit/>
          </a:bodyPr>
          <a:lstStyle/>
          <a:p>
            <a:r>
              <a:rPr lang="en-US" sz="3600" b="1" dirty="0">
                <a:solidFill>
                  <a:schemeClr val="bg1"/>
                </a:solidFill>
                <a:effectLst>
                  <a:glow rad="254000">
                    <a:srgbClr val="A24E07"/>
                  </a:glow>
                </a:effectLst>
                <a:latin typeface="Arial"/>
                <a:cs typeface="Arial"/>
              </a:rPr>
              <a:t>Character</a:t>
            </a:r>
          </a:p>
        </p:txBody>
      </p:sp>
    </p:spTree>
    <p:extLst>
      <p:ext uri="{BB962C8B-B14F-4D97-AF65-F5344CB8AC3E}">
        <p14:creationId xmlns:p14="http://schemas.microsoft.com/office/powerpoint/2010/main" val="11892004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DDE3626-9C76-484F-91F0-EB15FC971AF8}"/>
              </a:ext>
            </a:extLst>
          </p:cNvPr>
          <p:cNvGrpSpPr/>
          <p:nvPr/>
        </p:nvGrpSpPr>
        <p:grpSpPr>
          <a:xfrm>
            <a:off x="0" y="0"/>
            <a:ext cx="9144000" cy="6858000"/>
            <a:chOff x="0" y="0"/>
            <a:chExt cx="9144000" cy="6858000"/>
          </a:xfrm>
        </p:grpSpPr>
        <p:pic>
          <p:nvPicPr>
            <p:cNvPr id="23" name="Picture 22">
              <a:extLst>
                <a:ext uri="{FF2B5EF4-FFF2-40B4-BE49-F238E27FC236}">
                  <a16:creationId xmlns:a16="http://schemas.microsoft.com/office/drawing/2014/main" id="{56F5B864-5691-5447-89BD-2AFE997E50A9}"/>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Rounded Rectangle 23">
              <a:extLst>
                <a:ext uri="{FF2B5EF4-FFF2-40B4-BE49-F238E27FC236}">
                  <a16:creationId xmlns:a16="http://schemas.microsoft.com/office/drawing/2014/main" id="{8069EF72-3594-6842-9C6F-F443A8DFD605}"/>
                </a:ext>
              </a:extLst>
            </p:cNvPr>
            <p:cNvSpPr/>
            <p:nvPr/>
          </p:nvSpPr>
          <p:spPr>
            <a:xfrm>
              <a:off x="178130" y="213756"/>
              <a:ext cx="8740239" cy="6495802"/>
            </a:xfrm>
            <a:prstGeom prst="roundRect">
              <a:avLst/>
            </a:prstGeom>
            <a:solidFill>
              <a:schemeClr val="bg1"/>
            </a:solidFill>
            <a:ln>
              <a:noFill/>
            </a:ln>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0" name="TextBox 9"/>
          <p:cNvSpPr txBox="1"/>
          <p:nvPr/>
        </p:nvSpPr>
        <p:spPr>
          <a:xfrm>
            <a:off x="2509857" y="5329455"/>
            <a:ext cx="5253226" cy="507831"/>
          </a:xfrm>
          <a:prstGeom prst="rect">
            <a:avLst/>
          </a:prstGeom>
          <a:noFill/>
        </p:spPr>
        <p:txBody>
          <a:bodyPr wrap="square" rtlCol="0">
            <a:spAutoFit/>
          </a:bodyPr>
          <a:lstStyle/>
          <a:p>
            <a:pPr algn="r"/>
            <a:r>
              <a:rPr lang="en-US" sz="2700" spc="225" dirty="0">
                <a:latin typeface="Marker Felt"/>
                <a:cs typeface="Marker Felt"/>
              </a:rPr>
              <a:t>Arrows In A Warrior’s Hand</a:t>
            </a:r>
          </a:p>
        </p:txBody>
      </p:sp>
      <p:sp>
        <p:nvSpPr>
          <p:cNvPr id="7" name="TextBox 6"/>
          <p:cNvSpPr txBox="1"/>
          <p:nvPr/>
        </p:nvSpPr>
        <p:spPr>
          <a:xfrm>
            <a:off x="1648060" y="2129270"/>
            <a:ext cx="6003005" cy="1015663"/>
          </a:xfrm>
          <a:prstGeom prst="rect">
            <a:avLst/>
          </a:prstGeom>
          <a:noFill/>
        </p:spPr>
        <p:txBody>
          <a:bodyPr wrap="square" rtlCol="0">
            <a:spAutoFit/>
          </a:bodyPr>
          <a:lstStyle/>
          <a:p>
            <a:r>
              <a:rPr lang="en-US" sz="3000" b="1" dirty="0">
                <a:latin typeface="Noteworthy Light"/>
                <a:cs typeface="Noteworthy Light"/>
              </a:rPr>
              <a:t>Be on your guard; stand firm in the faith; be courageous; be strong.</a:t>
            </a:r>
          </a:p>
        </p:txBody>
      </p:sp>
      <p:sp>
        <p:nvSpPr>
          <p:cNvPr id="4" name="TextBox 3"/>
          <p:cNvSpPr txBox="1"/>
          <p:nvPr/>
        </p:nvSpPr>
        <p:spPr>
          <a:xfrm>
            <a:off x="4995892" y="1007877"/>
            <a:ext cx="2830481" cy="623248"/>
          </a:xfrm>
          <a:prstGeom prst="rect">
            <a:avLst/>
          </a:prstGeom>
          <a:noFill/>
        </p:spPr>
        <p:txBody>
          <a:bodyPr wrap="square" rtlCol="0">
            <a:spAutoFit/>
          </a:bodyPr>
          <a:lstStyle/>
          <a:p>
            <a:pPr algn="r"/>
            <a:r>
              <a:rPr lang="en-US" sz="2100" b="1" dirty="0">
                <a:latin typeface="Arial"/>
                <a:cs typeface="Arial"/>
              </a:rPr>
              <a:t>1 Corinthians 16:13</a:t>
            </a:r>
          </a:p>
          <a:p>
            <a:pPr algn="r"/>
            <a:endParaRPr lang="en-US" sz="1350" dirty="0"/>
          </a:p>
        </p:txBody>
      </p:sp>
      <p:grpSp>
        <p:nvGrpSpPr>
          <p:cNvPr id="15" name="Group 14"/>
          <p:cNvGrpSpPr/>
          <p:nvPr/>
        </p:nvGrpSpPr>
        <p:grpSpPr>
          <a:xfrm flipH="1">
            <a:off x="1551562" y="1338771"/>
            <a:ext cx="6211519" cy="797959"/>
            <a:chOff x="-705758" y="1298448"/>
            <a:chExt cx="9532533" cy="1231631"/>
          </a:xfrm>
        </p:grpSpPr>
        <p:pic>
          <p:nvPicPr>
            <p:cNvPr id="17" name="Picture 16"/>
            <p:cNvPicPr>
              <a:picLocks noChangeAspect="1"/>
            </p:cNvPicPr>
            <p:nvPr/>
          </p:nvPicPr>
          <p:blipFill rotWithShape="1">
            <a:blip r:embed="rId4"/>
            <a:srcRect l="91332"/>
            <a:stretch/>
          </p:blipFill>
          <p:spPr>
            <a:xfrm>
              <a:off x="8130090" y="1354893"/>
              <a:ext cx="696685" cy="894585"/>
            </a:xfrm>
            <a:prstGeom prst="rect">
              <a:avLst/>
            </a:prstGeom>
          </p:spPr>
        </p:pic>
        <p:pic>
          <p:nvPicPr>
            <p:cNvPr id="19" name="Picture 18"/>
            <p:cNvPicPr>
              <a:picLocks/>
            </p:cNvPicPr>
            <p:nvPr/>
          </p:nvPicPr>
          <p:blipFill rotWithShape="1">
            <a:blip r:embed="rId5">
              <a:clrChange>
                <a:clrFrom>
                  <a:srgbClr val="FFFFFF"/>
                </a:clrFrom>
                <a:clrTo>
                  <a:srgbClr val="FFFFFF">
                    <a:alpha val="0"/>
                  </a:srgbClr>
                </a:clrTo>
              </a:clrChange>
            </a:blip>
            <a:srcRect l="12381" t="31674" r="51905" b="32064"/>
            <a:stretch/>
          </p:blipFill>
          <p:spPr>
            <a:xfrm flipH="1">
              <a:off x="-705758" y="1298448"/>
              <a:ext cx="1487714" cy="1231631"/>
            </a:xfrm>
            <a:prstGeom prst="rect">
              <a:avLst/>
            </a:prstGeom>
          </p:spPr>
        </p:pic>
        <p:pic>
          <p:nvPicPr>
            <p:cNvPr id="20" name="Picture 19"/>
            <p:cNvPicPr>
              <a:picLocks/>
            </p:cNvPicPr>
            <p:nvPr/>
          </p:nvPicPr>
          <p:blipFill rotWithShape="1">
            <a:blip r:embed="rId4"/>
            <a:srcRect r="7224"/>
            <a:stretch/>
          </p:blipFill>
          <p:spPr>
            <a:xfrm>
              <a:off x="673377" y="1354893"/>
              <a:ext cx="7484145" cy="894585"/>
            </a:xfrm>
            <a:prstGeom prst="rect">
              <a:avLst/>
            </a:prstGeom>
          </p:spPr>
        </p:pic>
      </p:grpSp>
      <p:sp>
        <p:nvSpPr>
          <p:cNvPr id="9" name="TextBox 8"/>
          <p:cNvSpPr txBox="1"/>
          <p:nvPr/>
        </p:nvSpPr>
        <p:spPr>
          <a:xfrm>
            <a:off x="2816916" y="1007878"/>
            <a:ext cx="2598232" cy="646331"/>
          </a:xfrm>
          <a:prstGeom prst="rect">
            <a:avLst/>
          </a:prstGeom>
          <a:noFill/>
        </p:spPr>
        <p:txBody>
          <a:bodyPr wrap="square" rtlCol="0">
            <a:spAutoFit/>
          </a:bodyPr>
          <a:lstStyle/>
          <a:p>
            <a:r>
              <a:rPr lang="en-US" sz="3600" b="1" dirty="0">
                <a:solidFill>
                  <a:schemeClr val="bg1"/>
                </a:solidFill>
                <a:effectLst>
                  <a:glow rad="254000">
                    <a:srgbClr val="A24E07"/>
                  </a:glow>
                </a:effectLst>
                <a:latin typeface="Arial"/>
                <a:cs typeface="Arial"/>
              </a:rPr>
              <a:t>Character</a:t>
            </a:r>
          </a:p>
        </p:txBody>
      </p:sp>
    </p:spTree>
    <p:extLst>
      <p:ext uri="{BB962C8B-B14F-4D97-AF65-F5344CB8AC3E}">
        <p14:creationId xmlns:p14="http://schemas.microsoft.com/office/powerpoint/2010/main" val="103176820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63D3270-B459-ED4D-A7EE-5C62C7DEE13C}"/>
              </a:ext>
            </a:extLst>
          </p:cNvPr>
          <p:cNvGrpSpPr/>
          <p:nvPr/>
        </p:nvGrpSpPr>
        <p:grpSpPr>
          <a:xfrm>
            <a:off x="0" y="0"/>
            <a:ext cx="9144000" cy="6858000"/>
            <a:chOff x="0" y="0"/>
            <a:chExt cx="9144000" cy="6858000"/>
          </a:xfrm>
        </p:grpSpPr>
        <p:pic>
          <p:nvPicPr>
            <p:cNvPr id="23" name="Picture 22">
              <a:extLst>
                <a:ext uri="{FF2B5EF4-FFF2-40B4-BE49-F238E27FC236}">
                  <a16:creationId xmlns:a16="http://schemas.microsoft.com/office/drawing/2014/main" id="{6D57E6FF-D3C6-4346-98D8-D75EC671222C}"/>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Rounded Rectangle 23">
              <a:extLst>
                <a:ext uri="{FF2B5EF4-FFF2-40B4-BE49-F238E27FC236}">
                  <a16:creationId xmlns:a16="http://schemas.microsoft.com/office/drawing/2014/main" id="{B9B463DF-E629-C446-B5B6-5546717E41CA}"/>
                </a:ext>
              </a:extLst>
            </p:cNvPr>
            <p:cNvSpPr/>
            <p:nvPr/>
          </p:nvSpPr>
          <p:spPr>
            <a:xfrm>
              <a:off x="178130" y="213756"/>
              <a:ext cx="8740239" cy="6495802"/>
            </a:xfrm>
            <a:prstGeom prst="roundRect">
              <a:avLst/>
            </a:prstGeom>
            <a:solidFill>
              <a:schemeClr val="bg1"/>
            </a:solidFill>
            <a:ln>
              <a:noFill/>
            </a:ln>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0" name="TextBox 9"/>
          <p:cNvSpPr txBox="1"/>
          <p:nvPr/>
        </p:nvSpPr>
        <p:spPr>
          <a:xfrm>
            <a:off x="2509857" y="5329455"/>
            <a:ext cx="5253226" cy="507831"/>
          </a:xfrm>
          <a:prstGeom prst="rect">
            <a:avLst/>
          </a:prstGeom>
          <a:noFill/>
        </p:spPr>
        <p:txBody>
          <a:bodyPr wrap="square" rtlCol="0">
            <a:spAutoFit/>
          </a:bodyPr>
          <a:lstStyle/>
          <a:p>
            <a:pPr algn="r"/>
            <a:r>
              <a:rPr lang="en-US" sz="2700" spc="225" dirty="0">
                <a:latin typeface="Marker Felt"/>
                <a:cs typeface="Marker Felt"/>
              </a:rPr>
              <a:t>Arrows In A Warrior’s Hand</a:t>
            </a:r>
          </a:p>
        </p:txBody>
      </p:sp>
      <p:sp>
        <p:nvSpPr>
          <p:cNvPr id="7" name="TextBox 6"/>
          <p:cNvSpPr txBox="1"/>
          <p:nvPr/>
        </p:nvSpPr>
        <p:spPr>
          <a:xfrm>
            <a:off x="1648061" y="2129270"/>
            <a:ext cx="5613387" cy="2400657"/>
          </a:xfrm>
          <a:prstGeom prst="rect">
            <a:avLst/>
          </a:prstGeom>
          <a:noFill/>
        </p:spPr>
        <p:txBody>
          <a:bodyPr wrap="square" rtlCol="0">
            <a:spAutoFit/>
          </a:bodyPr>
          <a:lstStyle/>
          <a:p>
            <a:r>
              <a:rPr lang="en-US" sz="3000" b="1" dirty="0">
                <a:latin typeface="Noteworthy Light"/>
                <a:cs typeface="Noteworthy Light"/>
              </a:rPr>
              <a:t>A final word: Be strong in the Lord and in his mighty power.  Put on all of God's armor so that you will be able to stand firm against all strategies of the devil. </a:t>
            </a:r>
          </a:p>
        </p:txBody>
      </p:sp>
      <p:sp>
        <p:nvSpPr>
          <p:cNvPr id="4" name="TextBox 3"/>
          <p:cNvSpPr txBox="1"/>
          <p:nvPr/>
        </p:nvSpPr>
        <p:spPr>
          <a:xfrm>
            <a:off x="4995892" y="1007877"/>
            <a:ext cx="2830481" cy="623248"/>
          </a:xfrm>
          <a:prstGeom prst="rect">
            <a:avLst/>
          </a:prstGeom>
          <a:noFill/>
        </p:spPr>
        <p:txBody>
          <a:bodyPr wrap="square" rtlCol="0">
            <a:spAutoFit/>
          </a:bodyPr>
          <a:lstStyle/>
          <a:p>
            <a:pPr algn="r"/>
            <a:r>
              <a:rPr lang="en-US" sz="2100" b="1" dirty="0">
                <a:latin typeface="Arial"/>
                <a:cs typeface="Arial"/>
              </a:rPr>
              <a:t>Ephesians 6:10-11</a:t>
            </a:r>
          </a:p>
          <a:p>
            <a:pPr algn="r"/>
            <a:endParaRPr lang="en-US" sz="1350" dirty="0"/>
          </a:p>
        </p:txBody>
      </p:sp>
      <p:grpSp>
        <p:nvGrpSpPr>
          <p:cNvPr id="15" name="Group 14"/>
          <p:cNvGrpSpPr/>
          <p:nvPr/>
        </p:nvGrpSpPr>
        <p:grpSpPr>
          <a:xfrm flipH="1">
            <a:off x="1551562" y="1338771"/>
            <a:ext cx="6211519" cy="797959"/>
            <a:chOff x="-705758" y="1298448"/>
            <a:chExt cx="9532533" cy="1231631"/>
          </a:xfrm>
        </p:grpSpPr>
        <p:pic>
          <p:nvPicPr>
            <p:cNvPr id="17" name="Picture 16"/>
            <p:cNvPicPr>
              <a:picLocks noChangeAspect="1"/>
            </p:cNvPicPr>
            <p:nvPr/>
          </p:nvPicPr>
          <p:blipFill rotWithShape="1">
            <a:blip r:embed="rId4"/>
            <a:srcRect l="91332"/>
            <a:stretch/>
          </p:blipFill>
          <p:spPr>
            <a:xfrm>
              <a:off x="8130090" y="1354893"/>
              <a:ext cx="696685" cy="894585"/>
            </a:xfrm>
            <a:prstGeom prst="rect">
              <a:avLst/>
            </a:prstGeom>
          </p:spPr>
        </p:pic>
        <p:pic>
          <p:nvPicPr>
            <p:cNvPr id="19" name="Picture 18"/>
            <p:cNvPicPr>
              <a:picLocks/>
            </p:cNvPicPr>
            <p:nvPr/>
          </p:nvPicPr>
          <p:blipFill rotWithShape="1">
            <a:blip r:embed="rId5">
              <a:clrChange>
                <a:clrFrom>
                  <a:srgbClr val="FFFFFF"/>
                </a:clrFrom>
                <a:clrTo>
                  <a:srgbClr val="FFFFFF">
                    <a:alpha val="0"/>
                  </a:srgbClr>
                </a:clrTo>
              </a:clrChange>
            </a:blip>
            <a:srcRect l="12381" t="31674" r="51905" b="32064"/>
            <a:stretch/>
          </p:blipFill>
          <p:spPr>
            <a:xfrm flipH="1">
              <a:off x="-705758" y="1298448"/>
              <a:ext cx="1487714" cy="1231631"/>
            </a:xfrm>
            <a:prstGeom prst="rect">
              <a:avLst/>
            </a:prstGeom>
          </p:spPr>
        </p:pic>
        <p:pic>
          <p:nvPicPr>
            <p:cNvPr id="20" name="Picture 19"/>
            <p:cNvPicPr>
              <a:picLocks/>
            </p:cNvPicPr>
            <p:nvPr/>
          </p:nvPicPr>
          <p:blipFill rotWithShape="1">
            <a:blip r:embed="rId4"/>
            <a:srcRect r="7224"/>
            <a:stretch/>
          </p:blipFill>
          <p:spPr>
            <a:xfrm>
              <a:off x="673377" y="1354893"/>
              <a:ext cx="7484145" cy="894585"/>
            </a:xfrm>
            <a:prstGeom prst="rect">
              <a:avLst/>
            </a:prstGeom>
          </p:spPr>
        </p:pic>
      </p:grpSp>
      <p:sp>
        <p:nvSpPr>
          <p:cNvPr id="9" name="TextBox 8"/>
          <p:cNvSpPr txBox="1"/>
          <p:nvPr/>
        </p:nvSpPr>
        <p:spPr>
          <a:xfrm>
            <a:off x="2816916" y="1007878"/>
            <a:ext cx="2610107" cy="646331"/>
          </a:xfrm>
          <a:prstGeom prst="rect">
            <a:avLst/>
          </a:prstGeom>
          <a:noFill/>
        </p:spPr>
        <p:txBody>
          <a:bodyPr wrap="square" rtlCol="0">
            <a:spAutoFit/>
          </a:bodyPr>
          <a:lstStyle/>
          <a:p>
            <a:r>
              <a:rPr lang="en-US" sz="3600" b="1" dirty="0">
                <a:solidFill>
                  <a:schemeClr val="bg1"/>
                </a:solidFill>
                <a:effectLst>
                  <a:glow rad="254000">
                    <a:srgbClr val="A24E07"/>
                  </a:glow>
                </a:effectLst>
                <a:latin typeface="Arial"/>
                <a:cs typeface="Arial"/>
              </a:rPr>
              <a:t>Character</a:t>
            </a:r>
          </a:p>
        </p:txBody>
      </p:sp>
    </p:spTree>
    <p:extLst>
      <p:ext uri="{BB962C8B-B14F-4D97-AF65-F5344CB8AC3E}">
        <p14:creationId xmlns:p14="http://schemas.microsoft.com/office/powerpoint/2010/main" val="134365429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2001ECE-6741-AD47-8FB3-E26CCAB2238D}"/>
              </a:ext>
            </a:extLst>
          </p:cNvPr>
          <p:cNvGrpSpPr/>
          <p:nvPr/>
        </p:nvGrpSpPr>
        <p:grpSpPr>
          <a:xfrm>
            <a:off x="0" y="0"/>
            <a:ext cx="9144000" cy="6858000"/>
            <a:chOff x="0" y="0"/>
            <a:chExt cx="9144000" cy="6858000"/>
          </a:xfrm>
        </p:grpSpPr>
        <p:pic>
          <p:nvPicPr>
            <p:cNvPr id="24" name="Picture 23">
              <a:extLst>
                <a:ext uri="{FF2B5EF4-FFF2-40B4-BE49-F238E27FC236}">
                  <a16:creationId xmlns:a16="http://schemas.microsoft.com/office/drawing/2014/main" id="{589BF42D-261A-884B-AC30-E05DAD65500B}"/>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 name="Rounded Rectangle 24">
              <a:extLst>
                <a:ext uri="{FF2B5EF4-FFF2-40B4-BE49-F238E27FC236}">
                  <a16:creationId xmlns:a16="http://schemas.microsoft.com/office/drawing/2014/main" id="{E02E3D92-EA12-914E-9506-FC9D3BDBA475}"/>
                </a:ext>
              </a:extLst>
            </p:cNvPr>
            <p:cNvSpPr/>
            <p:nvPr/>
          </p:nvSpPr>
          <p:spPr>
            <a:xfrm>
              <a:off x="178130" y="213756"/>
              <a:ext cx="8740239" cy="6495802"/>
            </a:xfrm>
            <a:prstGeom prst="roundRect">
              <a:avLst/>
            </a:prstGeom>
            <a:solidFill>
              <a:schemeClr val="bg1"/>
            </a:solidFill>
            <a:ln>
              <a:noFill/>
            </a:ln>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0" name="TextBox 9"/>
          <p:cNvSpPr txBox="1"/>
          <p:nvPr/>
        </p:nvSpPr>
        <p:spPr>
          <a:xfrm>
            <a:off x="2509857" y="5329455"/>
            <a:ext cx="5253226" cy="507831"/>
          </a:xfrm>
          <a:prstGeom prst="rect">
            <a:avLst/>
          </a:prstGeom>
          <a:noFill/>
        </p:spPr>
        <p:txBody>
          <a:bodyPr wrap="square" rtlCol="0">
            <a:spAutoFit/>
          </a:bodyPr>
          <a:lstStyle/>
          <a:p>
            <a:pPr algn="r"/>
            <a:r>
              <a:rPr lang="en-US" sz="2700" spc="225" dirty="0">
                <a:latin typeface="Marker Felt"/>
                <a:cs typeface="Marker Felt"/>
              </a:rPr>
              <a:t>Arrows In A Warrior’s Hand</a:t>
            </a:r>
          </a:p>
        </p:txBody>
      </p:sp>
      <p:sp>
        <p:nvSpPr>
          <p:cNvPr id="7" name="TextBox 6"/>
          <p:cNvSpPr txBox="1"/>
          <p:nvPr/>
        </p:nvSpPr>
        <p:spPr>
          <a:xfrm>
            <a:off x="2118639" y="2251755"/>
            <a:ext cx="4745780" cy="1933863"/>
          </a:xfrm>
          <a:prstGeom prst="rect">
            <a:avLst/>
          </a:prstGeom>
          <a:noFill/>
        </p:spPr>
        <p:txBody>
          <a:bodyPr wrap="square" rtlCol="0">
            <a:spAutoFit/>
          </a:bodyPr>
          <a:lstStyle/>
          <a:p>
            <a:pPr algn="ctr"/>
            <a:r>
              <a:rPr lang="en-US" sz="3600" b="1" dirty="0">
                <a:latin typeface="Noteworthy Light"/>
                <a:cs typeface="Noteworthy Light"/>
              </a:rPr>
              <a:t>Don’t be afraid to go against the flow.</a:t>
            </a:r>
          </a:p>
          <a:p>
            <a:pPr algn="ctr">
              <a:spcBef>
                <a:spcPts val="1350"/>
              </a:spcBef>
            </a:pPr>
            <a:r>
              <a:rPr lang="en-US" sz="3600" b="1" dirty="0">
                <a:latin typeface="Noteworthy Light"/>
                <a:cs typeface="Noteworthy Light"/>
              </a:rPr>
              <a:t>Be alert and well prepared.</a:t>
            </a:r>
          </a:p>
        </p:txBody>
      </p:sp>
      <p:sp>
        <p:nvSpPr>
          <p:cNvPr id="4" name="TextBox 3"/>
          <p:cNvSpPr txBox="1"/>
          <p:nvPr/>
        </p:nvSpPr>
        <p:spPr>
          <a:xfrm>
            <a:off x="5430942" y="1007877"/>
            <a:ext cx="2395430" cy="623248"/>
          </a:xfrm>
          <a:prstGeom prst="rect">
            <a:avLst/>
          </a:prstGeom>
          <a:noFill/>
        </p:spPr>
        <p:txBody>
          <a:bodyPr wrap="square" rtlCol="0">
            <a:spAutoFit/>
          </a:bodyPr>
          <a:lstStyle/>
          <a:p>
            <a:r>
              <a:rPr lang="en-US" sz="2100" b="1" dirty="0">
                <a:latin typeface="Arial"/>
                <a:cs typeface="Arial"/>
              </a:rPr>
              <a:t>Proverbs 1:10-16</a:t>
            </a:r>
          </a:p>
          <a:p>
            <a:endParaRPr lang="en-US" sz="1350" dirty="0"/>
          </a:p>
        </p:txBody>
      </p:sp>
      <p:grpSp>
        <p:nvGrpSpPr>
          <p:cNvPr id="17" name="Group 16"/>
          <p:cNvGrpSpPr/>
          <p:nvPr/>
        </p:nvGrpSpPr>
        <p:grpSpPr>
          <a:xfrm flipH="1">
            <a:off x="1551562" y="1338771"/>
            <a:ext cx="6211519" cy="797959"/>
            <a:chOff x="-705758" y="1298448"/>
            <a:chExt cx="9532533" cy="1231631"/>
          </a:xfrm>
        </p:grpSpPr>
        <p:pic>
          <p:nvPicPr>
            <p:cNvPr id="19" name="Picture 18"/>
            <p:cNvPicPr>
              <a:picLocks noChangeAspect="1"/>
            </p:cNvPicPr>
            <p:nvPr/>
          </p:nvPicPr>
          <p:blipFill rotWithShape="1">
            <a:blip r:embed="rId4"/>
            <a:srcRect l="91332"/>
            <a:stretch/>
          </p:blipFill>
          <p:spPr>
            <a:xfrm>
              <a:off x="8130090" y="1354893"/>
              <a:ext cx="696685" cy="894585"/>
            </a:xfrm>
            <a:prstGeom prst="rect">
              <a:avLst/>
            </a:prstGeom>
          </p:spPr>
        </p:pic>
        <p:pic>
          <p:nvPicPr>
            <p:cNvPr id="20" name="Picture 19"/>
            <p:cNvPicPr>
              <a:picLocks/>
            </p:cNvPicPr>
            <p:nvPr/>
          </p:nvPicPr>
          <p:blipFill rotWithShape="1">
            <a:blip r:embed="rId5">
              <a:clrChange>
                <a:clrFrom>
                  <a:srgbClr val="FFFFFF"/>
                </a:clrFrom>
                <a:clrTo>
                  <a:srgbClr val="FFFFFF">
                    <a:alpha val="0"/>
                  </a:srgbClr>
                </a:clrTo>
              </a:clrChange>
            </a:blip>
            <a:srcRect l="12381" t="31674" r="51905" b="32064"/>
            <a:stretch/>
          </p:blipFill>
          <p:spPr>
            <a:xfrm flipH="1">
              <a:off x="-705758" y="1298448"/>
              <a:ext cx="1487714" cy="1231631"/>
            </a:xfrm>
            <a:prstGeom prst="rect">
              <a:avLst/>
            </a:prstGeom>
          </p:spPr>
        </p:pic>
        <p:pic>
          <p:nvPicPr>
            <p:cNvPr id="21" name="Picture 20"/>
            <p:cNvPicPr>
              <a:picLocks/>
            </p:cNvPicPr>
            <p:nvPr/>
          </p:nvPicPr>
          <p:blipFill rotWithShape="1">
            <a:blip r:embed="rId4"/>
            <a:srcRect r="7224"/>
            <a:stretch/>
          </p:blipFill>
          <p:spPr>
            <a:xfrm>
              <a:off x="673377" y="1354893"/>
              <a:ext cx="7484145" cy="894585"/>
            </a:xfrm>
            <a:prstGeom prst="rect">
              <a:avLst/>
            </a:prstGeom>
          </p:spPr>
        </p:pic>
      </p:grpSp>
      <p:sp>
        <p:nvSpPr>
          <p:cNvPr id="12" name="TextBox 11"/>
          <p:cNvSpPr txBox="1"/>
          <p:nvPr/>
        </p:nvSpPr>
        <p:spPr>
          <a:xfrm>
            <a:off x="2816916" y="1007878"/>
            <a:ext cx="2614025" cy="646331"/>
          </a:xfrm>
          <a:prstGeom prst="rect">
            <a:avLst/>
          </a:prstGeom>
          <a:noFill/>
        </p:spPr>
        <p:txBody>
          <a:bodyPr wrap="square" rtlCol="0">
            <a:spAutoFit/>
          </a:bodyPr>
          <a:lstStyle/>
          <a:p>
            <a:r>
              <a:rPr lang="en-US" sz="3600" b="1" dirty="0">
                <a:solidFill>
                  <a:schemeClr val="bg1"/>
                </a:solidFill>
                <a:effectLst>
                  <a:glow rad="254000">
                    <a:srgbClr val="A24E07"/>
                  </a:glow>
                </a:effectLst>
                <a:latin typeface="Arial"/>
                <a:cs typeface="Arial"/>
              </a:rPr>
              <a:t>Character</a:t>
            </a:r>
          </a:p>
        </p:txBody>
      </p:sp>
    </p:spTree>
    <p:extLst>
      <p:ext uri="{BB962C8B-B14F-4D97-AF65-F5344CB8AC3E}">
        <p14:creationId xmlns:p14="http://schemas.microsoft.com/office/powerpoint/2010/main" val="5442159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9642F2C-70EC-E342-AA5B-E6C5B148250F}"/>
              </a:ext>
            </a:extLst>
          </p:cNvPr>
          <p:cNvGrpSpPr/>
          <p:nvPr/>
        </p:nvGrpSpPr>
        <p:grpSpPr>
          <a:xfrm>
            <a:off x="0" y="0"/>
            <a:ext cx="9144000" cy="6858000"/>
            <a:chOff x="0" y="0"/>
            <a:chExt cx="9144000" cy="6858000"/>
          </a:xfrm>
        </p:grpSpPr>
        <p:pic>
          <p:nvPicPr>
            <p:cNvPr id="23" name="Picture 22">
              <a:extLst>
                <a:ext uri="{FF2B5EF4-FFF2-40B4-BE49-F238E27FC236}">
                  <a16:creationId xmlns:a16="http://schemas.microsoft.com/office/drawing/2014/main" id="{956CA682-6F77-D144-99C3-ADEBAC5F7F22}"/>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Rounded Rectangle 23">
              <a:extLst>
                <a:ext uri="{FF2B5EF4-FFF2-40B4-BE49-F238E27FC236}">
                  <a16:creationId xmlns:a16="http://schemas.microsoft.com/office/drawing/2014/main" id="{8163E6F6-B8CB-BD4D-AC19-CB79E0A55E0F}"/>
                </a:ext>
              </a:extLst>
            </p:cNvPr>
            <p:cNvSpPr/>
            <p:nvPr/>
          </p:nvSpPr>
          <p:spPr>
            <a:xfrm>
              <a:off x="178130" y="213756"/>
              <a:ext cx="8740239" cy="6495802"/>
            </a:xfrm>
            <a:prstGeom prst="roundRect">
              <a:avLst/>
            </a:prstGeom>
            <a:solidFill>
              <a:schemeClr val="bg1"/>
            </a:solidFill>
            <a:ln>
              <a:noFill/>
            </a:ln>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0" name="TextBox 9"/>
          <p:cNvSpPr txBox="1"/>
          <p:nvPr/>
        </p:nvSpPr>
        <p:spPr>
          <a:xfrm>
            <a:off x="2509857" y="5329455"/>
            <a:ext cx="5253226" cy="507831"/>
          </a:xfrm>
          <a:prstGeom prst="rect">
            <a:avLst/>
          </a:prstGeom>
          <a:noFill/>
        </p:spPr>
        <p:txBody>
          <a:bodyPr wrap="square" rtlCol="0">
            <a:spAutoFit/>
          </a:bodyPr>
          <a:lstStyle/>
          <a:p>
            <a:pPr algn="r"/>
            <a:r>
              <a:rPr lang="en-US" sz="2700" spc="225" dirty="0">
                <a:latin typeface="Marker Felt"/>
                <a:cs typeface="Marker Felt"/>
              </a:rPr>
              <a:t>Arrows In A Warrior’s Hand</a:t>
            </a:r>
          </a:p>
        </p:txBody>
      </p:sp>
      <p:sp>
        <p:nvSpPr>
          <p:cNvPr id="7" name="TextBox 6"/>
          <p:cNvSpPr txBox="1"/>
          <p:nvPr/>
        </p:nvSpPr>
        <p:spPr>
          <a:xfrm>
            <a:off x="1760250" y="1977481"/>
            <a:ext cx="5688793" cy="2169825"/>
          </a:xfrm>
          <a:prstGeom prst="rect">
            <a:avLst/>
          </a:prstGeom>
          <a:noFill/>
        </p:spPr>
        <p:txBody>
          <a:bodyPr wrap="square" rtlCol="0">
            <a:spAutoFit/>
          </a:bodyPr>
          <a:lstStyle/>
          <a:p>
            <a:r>
              <a:rPr lang="en-US" sz="2700" b="1" dirty="0">
                <a:latin typeface="Noteworthy Light"/>
                <a:cs typeface="Noteworthy Light"/>
              </a:rPr>
              <a:t>Do not withhold good from those who deserve it when it's in your power to help them. If you can help your neighbor now, don't say, "Come back tomorrow, and then I'll help you."</a:t>
            </a:r>
            <a:endParaRPr lang="en-US" sz="3000" b="1" dirty="0">
              <a:latin typeface="Noteworthy Light"/>
              <a:cs typeface="Noteworthy Light"/>
            </a:endParaRPr>
          </a:p>
        </p:txBody>
      </p:sp>
      <p:sp>
        <p:nvSpPr>
          <p:cNvPr id="4" name="TextBox 3"/>
          <p:cNvSpPr txBox="1"/>
          <p:nvPr/>
        </p:nvSpPr>
        <p:spPr>
          <a:xfrm>
            <a:off x="4995892" y="1007877"/>
            <a:ext cx="2830481" cy="623248"/>
          </a:xfrm>
          <a:prstGeom prst="rect">
            <a:avLst/>
          </a:prstGeom>
          <a:noFill/>
        </p:spPr>
        <p:txBody>
          <a:bodyPr wrap="square" rtlCol="0">
            <a:spAutoFit/>
          </a:bodyPr>
          <a:lstStyle/>
          <a:p>
            <a:pPr algn="r"/>
            <a:r>
              <a:rPr lang="en-US" sz="2100" b="1" dirty="0">
                <a:latin typeface="Arial"/>
                <a:cs typeface="Arial"/>
              </a:rPr>
              <a:t>Proverbs 3:3, 27-28</a:t>
            </a:r>
          </a:p>
          <a:p>
            <a:pPr algn="r"/>
            <a:endParaRPr lang="en-US" sz="1350" dirty="0"/>
          </a:p>
        </p:txBody>
      </p:sp>
      <p:grpSp>
        <p:nvGrpSpPr>
          <p:cNvPr id="15" name="Group 14"/>
          <p:cNvGrpSpPr/>
          <p:nvPr/>
        </p:nvGrpSpPr>
        <p:grpSpPr>
          <a:xfrm flipH="1">
            <a:off x="1551562" y="1338771"/>
            <a:ext cx="6211519" cy="797959"/>
            <a:chOff x="-705758" y="1298448"/>
            <a:chExt cx="9532533" cy="1231631"/>
          </a:xfrm>
        </p:grpSpPr>
        <p:pic>
          <p:nvPicPr>
            <p:cNvPr id="17" name="Picture 16"/>
            <p:cNvPicPr>
              <a:picLocks noChangeAspect="1"/>
            </p:cNvPicPr>
            <p:nvPr/>
          </p:nvPicPr>
          <p:blipFill rotWithShape="1">
            <a:blip r:embed="rId4"/>
            <a:srcRect l="91332"/>
            <a:stretch/>
          </p:blipFill>
          <p:spPr>
            <a:xfrm>
              <a:off x="8130090" y="1354893"/>
              <a:ext cx="696685" cy="894585"/>
            </a:xfrm>
            <a:prstGeom prst="rect">
              <a:avLst/>
            </a:prstGeom>
          </p:spPr>
        </p:pic>
        <p:pic>
          <p:nvPicPr>
            <p:cNvPr id="19" name="Picture 18"/>
            <p:cNvPicPr>
              <a:picLocks/>
            </p:cNvPicPr>
            <p:nvPr/>
          </p:nvPicPr>
          <p:blipFill rotWithShape="1">
            <a:blip r:embed="rId5">
              <a:clrChange>
                <a:clrFrom>
                  <a:srgbClr val="FFFFFF"/>
                </a:clrFrom>
                <a:clrTo>
                  <a:srgbClr val="FFFFFF">
                    <a:alpha val="0"/>
                  </a:srgbClr>
                </a:clrTo>
              </a:clrChange>
            </a:blip>
            <a:srcRect l="12381" t="31674" r="51905" b="32064"/>
            <a:stretch/>
          </p:blipFill>
          <p:spPr>
            <a:xfrm flipH="1">
              <a:off x="-705758" y="1298448"/>
              <a:ext cx="1487714" cy="1231631"/>
            </a:xfrm>
            <a:prstGeom prst="rect">
              <a:avLst/>
            </a:prstGeom>
          </p:spPr>
        </p:pic>
        <p:pic>
          <p:nvPicPr>
            <p:cNvPr id="20" name="Picture 19"/>
            <p:cNvPicPr>
              <a:picLocks/>
            </p:cNvPicPr>
            <p:nvPr/>
          </p:nvPicPr>
          <p:blipFill rotWithShape="1">
            <a:blip r:embed="rId4"/>
            <a:srcRect r="7224"/>
            <a:stretch/>
          </p:blipFill>
          <p:spPr>
            <a:xfrm>
              <a:off x="673377" y="1354893"/>
              <a:ext cx="7484145" cy="894585"/>
            </a:xfrm>
            <a:prstGeom prst="rect">
              <a:avLst/>
            </a:prstGeom>
          </p:spPr>
        </p:pic>
      </p:grpSp>
      <p:sp>
        <p:nvSpPr>
          <p:cNvPr id="9" name="TextBox 8"/>
          <p:cNvSpPr txBox="1"/>
          <p:nvPr/>
        </p:nvSpPr>
        <p:spPr>
          <a:xfrm>
            <a:off x="1760249" y="1007878"/>
            <a:ext cx="3913866" cy="646331"/>
          </a:xfrm>
          <a:prstGeom prst="rect">
            <a:avLst/>
          </a:prstGeom>
          <a:noFill/>
        </p:spPr>
        <p:txBody>
          <a:bodyPr wrap="square" rtlCol="0">
            <a:spAutoFit/>
          </a:bodyPr>
          <a:lstStyle/>
          <a:p>
            <a:r>
              <a:rPr lang="en-US" sz="3600" b="1" dirty="0">
                <a:solidFill>
                  <a:schemeClr val="bg1"/>
                </a:solidFill>
                <a:effectLst>
                  <a:glow rad="254000">
                    <a:srgbClr val="A24E07"/>
                  </a:glow>
                </a:effectLst>
                <a:latin typeface="Arial"/>
                <a:cs typeface="Arial"/>
              </a:rPr>
              <a:t>Relationships</a:t>
            </a:r>
          </a:p>
        </p:txBody>
      </p:sp>
    </p:spTree>
    <p:extLst>
      <p:ext uri="{BB962C8B-B14F-4D97-AF65-F5344CB8AC3E}">
        <p14:creationId xmlns:p14="http://schemas.microsoft.com/office/powerpoint/2010/main" val="27265939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4B8AC7D-2700-3F4E-BE8C-7E8F89E5F916}"/>
              </a:ext>
            </a:extLst>
          </p:cNvPr>
          <p:cNvGrpSpPr/>
          <p:nvPr/>
        </p:nvGrpSpPr>
        <p:grpSpPr>
          <a:xfrm>
            <a:off x="0" y="0"/>
            <a:ext cx="9144000" cy="6858000"/>
            <a:chOff x="0" y="0"/>
            <a:chExt cx="9144000" cy="6858000"/>
          </a:xfrm>
        </p:grpSpPr>
        <p:pic>
          <p:nvPicPr>
            <p:cNvPr id="23" name="Picture 22">
              <a:extLst>
                <a:ext uri="{FF2B5EF4-FFF2-40B4-BE49-F238E27FC236}">
                  <a16:creationId xmlns:a16="http://schemas.microsoft.com/office/drawing/2014/main" id="{7EA70A88-FA30-BF41-A449-84D9F5DE3C5D}"/>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Rounded Rectangle 23">
              <a:extLst>
                <a:ext uri="{FF2B5EF4-FFF2-40B4-BE49-F238E27FC236}">
                  <a16:creationId xmlns:a16="http://schemas.microsoft.com/office/drawing/2014/main" id="{D1F22B55-AD6B-7C46-BE2D-B7F0CB16A0A6}"/>
                </a:ext>
              </a:extLst>
            </p:cNvPr>
            <p:cNvSpPr/>
            <p:nvPr/>
          </p:nvSpPr>
          <p:spPr>
            <a:xfrm>
              <a:off x="178130" y="213756"/>
              <a:ext cx="8740239" cy="6495802"/>
            </a:xfrm>
            <a:prstGeom prst="roundRect">
              <a:avLst/>
            </a:prstGeom>
            <a:solidFill>
              <a:schemeClr val="bg1"/>
            </a:solidFill>
            <a:ln>
              <a:noFill/>
            </a:ln>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0" name="TextBox 9"/>
          <p:cNvSpPr txBox="1"/>
          <p:nvPr/>
        </p:nvSpPr>
        <p:spPr>
          <a:xfrm>
            <a:off x="2509857" y="5329455"/>
            <a:ext cx="5253226" cy="507831"/>
          </a:xfrm>
          <a:prstGeom prst="rect">
            <a:avLst/>
          </a:prstGeom>
          <a:noFill/>
        </p:spPr>
        <p:txBody>
          <a:bodyPr wrap="square" rtlCol="0">
            <a:spAutoFit/>
          </a:bodyPr>
          <a:lstStyle/>
          <a:p>
            <a:pPr algn="r"/>
            <a:r>
              <a:rPr lang="en-US" sz="2700" spc="225" dirty="0">
                <a:latin typeface="Marker Felt"/>
                <a:cs typeface="Marker Felt"/>
              </a:rPr>
              <a:t>Arrows In A Warrior’s Hand</a:t>
            </a:r>
          </a:p>
        </p:txBody>
      </p:sp>
      <p:sp>
        <p:nvSpPr>
          <p:cNvPr id="7" name="TextBox 6"/>
          <p:cNvSpPr txBox="1"/>
          <p:nvPr/>
        </p:nvSpPr>
        <p:spPr>
          <a:xfrm>
            <a:off x="1965527" y="2453764"/>
            <a:ext cx="5122757" cy="1477328"/>
          </a:xfrm>
          <a:prstGeom prst="rect">
            <a:avLst/>
          </a:prstGeom>
          <a:noFill/>
        </p:spPr>
        <p:txBody>
          <a:bodyPr wrap="square" rtlCol="0">
            <a:spAutoFit/>
          </a:bodyPr>
          <a:lstStyle/>
          <a:p>
            <a:r>
              <a:rPr lang="en-US" sz="3000" b="1" dirty="0">
                <a:latin typeface="Noteworthy Light"/>
                <a:cs typeface="Noteworthy Light"/>
              </a:rPr>
              <a:t>The generous will prosper; those who refresh others will themselves be refreshed.</a:t>
            </a:r>
          </a:p>
        </p:txBody>
      </p:sp>
      <p:sp>
        <p:nvSpPr>
          <p:cNvPr id="4" name="TextBox 3"/>
          <p:cNvSpPr txBox="1"/>
          <p:nvPr/>
        </p:nvSpPr>
        <p:spPr>
          <a:xfrm>
            <a:off x="4995892" y="1007877"/>
            <a:ext cx="2830481" cy="623248"/>
          </a:xfrm>
          <a:prstGeom prst="rect">
            <a:avLst/>
          </a:prstGeom>
          <a:noFill/>
        </p:spPr>
        <p:txBody>
          <a:bodyPr wrap="square" rtlCol="0">
            <a:spAutoFit/>
          </a:bodyPr>
          <a:lstStyle/>
          <a:p>
            <a:pPr algn="r"/>
            <a:r>
              <a:rPr lang="en-US" sz="2100" b="1" dirty="0">
                <a:latin typeface="Arial"/>
                <a:cs typeface="Arial"/>
              </a:rPr>
              <a:t>Proverbs 11:25</a:t>
            </a:r>
          </a:p>
          <a:p>
            <a:pPr algn="r"/>
            <a:endParaRPr lang="en-US" sz="1350" dirty="0"/>
          </a:p>
        </p:txBody>
      </p:sp>
      <p:grpSp>
        <p:nvGrpSpPr>
          <p:cNvPr id="15" name="Group 14"/>
          <p:cNvGrpSpPr/>
          <p:nvPr/>
        </p:nvGrpSpPr>
        <p:grpSpPr>
          <a:xfrm flipH="1">
            <a:off x="1551562" y="1338771"/>
            <a:ext cx="6211519" cy="797959"/>
            <a:chOff x="-705758" y="1298448"/>
            <a:chExt cx="9532533" cy="1231631"/>
          </a:xfrm>
        </p:grpSpPr>
        <p:pic>
          <p:nvPicPr>
            <p:cNvPr id="17" name="Picture 16"/>
            <p:cNvPicPr>
              <a:picLocks noChangeAspect="1"/>
            </p:cNvPicPr>
            <p:nvPr/>
          </p:nvPicPr>
          <p:blipFill rotWithShape="1">
            <a:blip r:embed="rId4"/>
            <a:srcRect l="91332"/>
            <a:stretch/>
          </p:blipFill>
          <p:spPr>
            <a:xfrm>
              <a:off x="8130090" y="1354893"/>
              <a:ext cx="696685" cy="894585"/>
            </a:xfrm>
            <a:prstGeom prst="rect">
              <a:avLst/>
            </a:prstGeom>
          </p:spPr>
        </p:pic>
        <p:pic>
          <p:nvPicPr>
            <p:cNvPr id="19" name="Picture 18"/>
            <p:cNvPicPr>
              <a:picLocks/>
            </p:cNvPicPr>
            <p:nvPr/>
          </p:nvPicPr>
          <p:blipFill rotWithShape="1">
            <a:blip r:embed="rId5">
              <a:clrChange>
                <a:clrFrom>
                  <a:srgbClr val="FFFFFF"/>
                </a:clrFrom>
                <a:clrTo>
                  <a:srgbClr val="FFFFFF">
                    <a:alpha val="0"/>
                  </a:srgbClr>
                </a:clrTo>
              </a:clrChange>
            </a:blip>
            <a:srcRect l="12381" t="31674" r="51905" b="32064"/>
            <a:stretch/>
          </p:blipFill>
          <p:spPr>
            <a:xfrm flipH="1">
              <a:off x="-705758" y="1298448"/>
              <a:ext cx="1487714" cy="1231631"/>
            </a:xfrm>
            <a:prstGeom prst="rect">
              <a:avLst/>
            </a:prstGeom>
          </p:spPr>
        </p:pic>
        <p:pic>
          <p:nvPicPr>
            <p:cNvPr id="20" name="Picture 19"/>
            <p:cNvPicPr>
              <a:picLocks/>
            </p:cNvPicPr>
            <p:nvPr/>
          </p:nvPicPr>
          <p:blipFill rotWithShape="1">
            <a:blip r:embed="rId4"/>
            <a:srcRect r="7224"/>
            <a:stretch/>
          </p:blipFill>
          <p:spPr>
            <a:xfrm>
              <a:off x="673377" y="1354893"/>
              <a:ext cx="7484145" cy="894585"/>
            </a:xfrm>
            <a:prstGeom prst="rect">
              <a:avLst/>
            </a:prstGeom>
          </p:spPr>
        </p:pic>
      </p:grpSp>
      <p:sp>
        <p:nvSpPr>
          <p:cNvPr id="9" name="TextBox 8"/>
          <p:cNvSpPr txBox="1"/>
          <p:nvPr/>
        </p:nvSpPr>
        <p:spPr>
          <a:xfrm>
            <a:off x="1760249" y="1007878"/>
            <a:ext cx="3913866" cy="646331"/>
          </a:xfrm>
          <a:prstGeom prst="rect">
            <a:avLst/>
          </a:prstGeom>
          <a:noFill/>
        </p:spPr>
        <p:txBody>
          <a:bodyPr wrap="square" rtlCol="0">
            <a:spAutoFit/>
          </a:bodyPr>
          <a:lstStyle/>
          <a:p>
            <a:r>
              <a:rPr lang="en-US" sz="3600" b="1" dirty="0">
                <a:solidFill>
                  <a:schemeClr val="bg1"/>
                </a:solidFill>
                <a:effectLst>
                  <a:glow rad="254000">
                    <a:srgbClr val="A24E07"/>
                  </a:glow>
                </a:effectLst>
                <a:latin typeface="Arial"/>
                <a:cs typeface="Arial"/>
              </a:rPr>
              <a:t>Relationships</a:t>
            </a:r>
          </a:p>
        </p:txBody>
      </p:sp>
    </p:spTree>
    <p:extLst>
      <p:ext uri="{BB962C8B-B14F-4D97-AF65-F5344CB8AC3E}">
        <p14:creationId xmlns:p14="http://schemas.microsoft.com/office/powerpoint/2010/main" val="238573527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4FC8DC6-E69F-1B40-84B4-5F7214CBB05C}"/>
              </a:ext>
            </a:extLst>
          </p:cNvPr>
          <p:cNvGrpSpPr/>
          <p:nvPr/>
        </p:nvGrpSpPr>
        <p:grpSpPr>
          <a:xfrm>
            <a:off x="0" y="0"/>
            <a:ext cx="9144000" cy="6858000"/>
            <a:chOff x="0" y="0"/>
            <a:chExt cx="9144000" cy="6858000"/>
          </a:xfrm>
        </p:grpSpPr>
        <p:pic>
          <p:nvPicPr>
            <p:cNvPr id="23" name="Picture 22">
              <a:extLst>
                <a:ext uri="{FF2B5EF4-FFF2-40B4-BE49-F238E27FC236}">
                  <a16:creationId xmlns:a16="http://schemas.microsoft.com/office/drawing/2014/main" id="{D9DD35CF-5E57-1049-85F0-03521BB9DB5B}"/>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Rounded Rectangle 23">
              <a:extLst>
                <a:ext uri="{FF2B5EF4-FFF2-40B4-BE49-F238E27FC236}">
                  <a16:creationId xmlns:a16="http://schemas.microsoft.com/office/drawing/2014/main" id="{FD57E2EB-1583-DD46-B6CF-02FB04611645}"/>
                </a:ext>
              </a:extLst>
            </p:cNvPr>
            <p:cNvSpPr/>
            <p:nvPr/>
          </p:nvSpPr>
          <p:spPr>
            <a:xfrm>
              <a:off x="178130" y="213756"/>
              <a:ext cx="8740239" cy="6495802"/>
            </a:xfrm>
            <a:prstGeom prst="roundRect">
              <a:avLst/>
            </a:prstGeom>
            <a:solidFill>
              <a:schemeClr val="bg1"/>
            </a:solidFill>
            <a:ln>
              <a:noFill/>
            </a:ln>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0" name="TextBox 9"/>
          <p:cNvSpPr txBox="1"/>
          <p:nvPr/>
        </p:nvSpPr>
        <p:spPr>
          <a:xfrm>
            <a:off x="2509857" y="5329455"/>
            <a:ext cx="5253226" cy="507831"/>
          </a:xfrm>
          <a:prstGeom prst="rect">
            <a:avLst/>
          </a:prstGeom>
          <a:noFill/>
        </p:spPr>
        <p:txBody>
          <a:bodyPr wrap="square" rtlCol="0">
            <a:spAutoFit/>
          </a:bodyPr>
          <a:lstStyle/>
          <a:p>
            <a:pPr algn="r"/>
            <a:r>
              <a:rPr lang="en-US" sz="2700" spc="225" dirty="0">
                <a:latin typeface="Marker Felt"/>
                <a:cs typeface="Marker Felt"/>
              </a:rPr>
              <a:t>Arrows In A Warrior’s Hand</a:t>
            </a:r>
          </a:p>
        </p:txBody>
      </p:sp>
      <p:sp>
        <p:nvSpPr>
          <p:cNvPr id="7" name="TextBox 6"/>
          <p:cNvSpPr txBox="1"/>
          <p:nvPr/>
        </p:nvSpPr>
        <p:spPr>
          <a:xfrm>
            <a:off x="2251953" y="2136729"/>
            <a:ext cx="4923880" cy="2875146"/>
          </a:xfrm>
          <a:prstGeom prst="rect">
            <a:avLst/>
          </a:prstGeom>
          <a:noFill/>
        </p:spPr>
        <p:txBody>
          <a:bodyPr wrap="square" rtlCol="0">
            <a:spAutoFit/>
          </a:bodyPr>
          <a:lstStyle/>
          <a:p>
            <a:pPr>
              <a:lnSpc>
                <a:spcPct val="150000"/>
              </a:lnSpc>
              <a:spcAft>
                <a:spcPts val="1350"/>
              </a:spcAft>
            </a:pPr>
            <a:r>
              <a:rPr lang="en-US" sz="3600" b="1" dirty="0">
                <a:latin typeface="Noteworthy Light"/>
                <a:cs typeface="Noteworthy Light"/>
              </a:rPr>
              <a:t>Be Compassionate</a:t>
            </a:r>
          </a:p>
          <a:p>
            <a:pPr>
              <a:lnSpc>
                <a:spcPct val="150000"/>
              </a:lnSpc>
              <a:spcAft>
                <a:spcPts val="1350"/>
              </a:spcAft>
            </a:pPr>
            <a:r>
              <a:rPr lang="en-US" sz="3600" b="1" dirty="0">
                <a:latin typeface="Noteworthy Light"/>
                <a:cs typeface="Noteworthy Light"/>
              </a:rPr>
              <a:t>Be A Servant</a:t>
            </a:r>
          </a:p>
          <a:p>
            <a:pPr>
              <a:lnSpc>
                <a:spcPct val="150000"/>
              </a:lnSpc>
              <a:spcAft>
                <a:spcPts val="1350"/>
              </a:spcAft>
            </a:pPr>
            <a:r>
              <a:rPr lang="en-US" sz="3600" b="1" dirty="0">
                <a:latin typeface="Noteworthy Light"/>
                <a:cs typeface="Noteworthy Light"/>
              </a:rPr>
              <a:t>Be Generous</a:t>
            </a:r>
          </a:p>
        </p:txBody>
      </p:sp>
      <p:sp>
        <p:nvSpPr>
          <p:cNvPr id="4" name="TextBox 3"/>
          <p:cNvSpPr txBox="1"/>
          <p:nvPr/>
        </p:nvSpPr>
        <p:spPr>
          <a:xfrm>
            <a:off x="4995892" y="1007877"/>
            <a:ext cx="2830481" cy="623248"/>
          </a:xfrm>
          <a:prstGeom prst="rect">
            <a:avLst/>
          </a:prstGeom>
          <a:noFill/>
        </p:spPr>
        <p:txBody>
          <a:bodyPr wrap="square" rtlCol="0">
            <a:spAutoFit/>
          </a:bodyPr>
          <a:lstStyle/>
          <a:p>
            <a:pPr algn="r"/>
            <a:r>
              <a:rPr lang="en-US" sz="2100" b="1" dirty="0">
                <a:latin typeface="Arial"/>
                <a:cs typeface="Arial"/>
              </a:rPr>
              <a:t>Proverbs 11:25</a:t>
            </a:r>
          </a:p>
          <a:p>
            <a:pPr algn="r"/>
            <a:endParaRPr lang="en-US" sz="1350" dirty="0"/>
          </a:p>
        </p:txBody>
      </p:sp>
      <p:grpSp>
        <p:nvGrpSpPr>
          <p:cNvPr id="15" name="Group 14"/>
          <p:cNvGrpSpPr/>
          <p:nvPr/>
        </p:nvGrpSpPr>
        <p:grpSpPr>
          <a:xfrm flipH="1">
            <a:off x="1551562" y="1338771"/>
            <a:ext cx="6211519" cy="797959"/>
            <a:chOff x="-705758" y="1298448"/>
            <a:chExt cx="9532533" cy="1231631"/>
          </a:xfrm>
        </p:grpSpPr>
        <p:pic>
          <p:nvPicPr>
            <p:cNvPr id="17" name="Picture 16"/>
            <p:cNvPicPr>
              <a:picLocks noChangeAspect="1"/>
            </p:cNvPicPr>
            <p:nvPr/>
          </p:nvPicPr>
          <p:blipFill rotWithShape="1">
            <a:blip r:embed="rId4"/>
            <a:srcRect l="91332"/>
            <a:stretch/>
          </p:blipFill>
          <p:spPr>
            <a:xfrm>
              <a:off x="8130090" y="1354893"/>
              <a:ext cx="696685" cy="894585"/>
            </a:xfrm>
            <a:prstGeom prst="rect">
              <a:avLst/>
            </a:prstGeom>
          </p:spPr>
        </p:pic>
        <p:pic>
          <p:nvPicPr>
            <p:cNvPr id="19" name="Picture 18"/>
            <p:cNvPicPr>
              <a:picLocks/>
            </p:cNvPicPr>
            <p:nvPr/>
          </p:nvPicPr>
          <p:blipFill rotWithShape="1">
            <a:blip r:embed="rId5">
              <a:clrChange>
                <a:clrFrom>
                  <a:srgbClr val="FFFFFF"/>
                </a:clrFrom>
                <a:clrTo>
                  <a:srgbClr val="FFFFFF">
                    <a:alpha val="0"/>
                  </a:srgbClr>
                </a:clrTo>
              </a:clrChange>
            </a:blip>
            <a:srcRect l="12381" t="31674" r="51905" b="32064"/>
            <a:stretch/>
          </p:blipFill>
          <p:spPr>
            <a:xfrm flipH="1">
              <a:off x="-705758" y="1298448"/>
              <a:ext cx="1487714" cy="1231631"/>
            </a:xfrm>
            <a:prstGeom prst="rect">
              <a:avLst/>
            </a:prstGeom>
          </p:spPr>
        </p:pic>
        <p:pic>
          <p:nvPicPr>
            <p:cNvPr id="20" name="Picture 19"/>
            <p:cNvPicPr>
              <a:picLocks/>
            </p:cNvPicPr>
            <p:nvPr/>
          </p:nvPicPr>
          <p:blipFill rotWithShape="1">
            <a:blip r:embed="rId4"/>
            <a:srcRect r="7224"/>
            <a:stretch/>
          </p:blipFill>
          <p:spPr>
            <a:xfrm>
              <a:off x="673377" y="1354893"/>
              <a:ext cx="7484145" cy="894585"/>
            </a:xfrm>
            <a:prstGeom prst="rect">
              <a:avLst/>
            </a:prstGeom>
          </p:spPr>
        </p:pic>
      </p:grpSp>
      <p:sp>
        <p:nvSpPr>
          <p:cNvPr id="9" name="TextBox 8"/>
          <p:cNvSpPr txBox="1"/>
          <p:nvPr/>
        </p:nvSpPr>
        <p:spPr>
          <a:xfrm>
            <a:off x="1760249" y="1007878"/>
            <a:ext cx="3913866" cy="646331"/>
          </a:xfrm>
          <a:prstGeom prst="rect">
            <a:avLst/>
          </a:prstGeom>
          <a:noFill/>
        </p:spPr>
        <p:txBody>
          <a:bodyPr wrap="square" rtlCol="0">
            <a:spAutoFit/>
          </a:bodyPr>
          <a:lstStyle/>
          <a:p>
            <a:r>
              <a:rPr lang="en-US" sz="3600" b="1" dirty="0">
                <a:solidFill>
                  <a:schemeClr val="bg1"/>
                </a:solidFill>
                <a:effectLst>
                  <a:glow rad="254000">
                    <a:srgbClr val="A24E07"/>
                  </a:glow>
                </a:effectLst>
                <a:latin typeface="Arial"/>
                <a:cs typeface="Arial"/>
              </a:rPr>
              <a:t>Relationships</a:t>
            </a:r>
          </a:p>
        </p:txBody>
      </p:sp>
    </p:spTree>
    <p:extLst>
      <p:ext uri="{BB962C8B-B14F-4D97-AF65-F5344CB8AC3E}">
        <p14:creationId xmlns:p14="http://schemas.microsoft.com/office/powerpoint/2010/main" val="78643380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5531"/>
        </a:solidFill>
        <a:effectLst/>
      </p:bgPr>
    </p:bg>
    <p:spTree>
      <p:nvGrpSpPr>
        <p:cNvPr id="1" name=""/>
        <p:cNvGrpSpPr/>
        <p:nvPr/>
      </p:nvGrpSpPr>
      <p:grpSpPr>
        <a:xfrm>
          <a:off x="0" y="0"/>
          <a:ext cx="0" cy="0"/>
          <a:chOff x="0" y="0"/>
          <a:chExt cx="0" cy="0"/>
        </a:xfrm>
      </p:grpSpPr>
      <p:sp>
        <p:nvSpPr>
          <p:cNvPr id="6" name="TextBox 5"/>
          <p:cNvSpPr txBox="1"/>
          <p:nvPr/>
        </p:nvSpPr>
        <p:spPr>
          <a:xfrm>
            <a:off x="457200" y="4385066"/>
            <a:ext cx="8192729" cy="1873227"/>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5400" kern="1200" dirty="0">
                <a:solidFill>
                  <a:schemeClr val="tx1"/>
                </a:solidFill>
                <a:latin typeface="Copperplate Gothic Bold" panose="020E0705020206020404" pitchFamily="34" charset="77"/>
                <a:ea typeface="+mj-ea"/>
                <a:cs typeface="+mj-cs"/>
              </a:rPr>
              <a:t>Arrows In The Hand Of A Warrior</a:t>
            </a:r>
          </a:p>
        </p:txBody>
      </p:sp>
      <p:pic>
        <p:nvPicPr>
          <p:cNvPr id="5" name="Picture 4"/>
          <p:cNvPicPr>
            <a:picLocks noChangeAspect="1"/>
          </p:cNvPicPr>
          <p:nvPr/>
        </p:nvPicPr>
        <p:blipFill rotWithShape="1">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9599" r="9767" b="-1"/>
          <a:stretch/>
        </p:blipFill>
        <p:spPr>
          <a:xfrm>
            <a:off x="20" y="10"/>
            <a:ext cx="4571975" cy="4252522"/>
          </a:xfrm>
          <a:prstGeom prst="rect">
            <a:avLst/>
          </a:prstGeom>
        </p:spPr>
      </p:pic>
      <p:cxnSp>
        <p:nvCxnSpPr>
          <p:cNvPr id="11" name="Straight Connector 10">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4242136"/>
            <a:ext cx="9144001"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ree, outdoor, sky, grass&#10;&#10;Description automatically generated">
            <a:extLst>
              <a:ext uri="{FF2B5EF4-FFF2-40B4-BE49-F238E27FC236}">
                <a16:creationId xmlns:a16="http://schemas.microsoft.com/office/drawing/2014/main" id="{C15FE437-B4E0-2D44-BE63-4600B77EAB97}"/>
              </a:ext>
            </a:extLst>
          </p:cNvPr>
          <p:cNvPicPr>
            <a:picLocks/>
          </p:cNvPicPr>
          <p:nvPr/>
        </p:nvPicPr>
        <p:blipFill rotWithShape="1">
          <a:blip r:embed="rId4">
            <a:extLst>
              <a:ext uri="{BEBA8EAE-BF5A-486C-A8C5-ECC9F3942E4B}">
                <a14:imgProps xmlns:a14="http://schemas.microsoft.com/office/drawing/2010/main">
                  <a14:imgLayer r:embed="rId5">
                    <a14:imgEffect>
                      <a14:colorTemperature colorTemp="5900"/>
                    </a14:imgEffect>
                    <a14:imgEffect>
                      <a14:brightnessContrast bright="-20000" contrast="20000"/>
                    </a14:imgEffect>
                  </a14:imgLayer>
                </a14:imgProps>
              </a:ext>
            </a:extLst>
          </a:blip>
          <a:srcRect l="11438" t="878" r="23150" b="1889"/>
          <a:stretch/>
        </p:blipFill>
        <p:spPr>
          <a:xfrm>
            <a:off x="4626857" y="0"/>
            <a:ext cx="4517136" cy="4187952"/>
          </a:xfrm>
          <a:prstGeom prst="rect">
            <a:avLst/>
          </a:prstGeom>
        </p:spPr>
      </p:pic>
    </p:spTree>
    <p:extLst>
      <p:ext uri="{BB962C8B-B14F-4D97-AF65-F5344CB8AC3E}">
        <p14:creationId xmlns:p14="http://schemas.microsoft.com/office/powerpoint/2010/main" val="1079927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58155A7-1263-AB44-A9E8-700E602684DC}"/>
              </a:ext>
            </a:extLst>
          </p:cNvPr>
          <p:cNvGrpSpPr/>
          <p:nvPr/>
        </p:nvGrpSpPr>
        <p:grpSpPr>
          <a:xfrm>
            <a:off x="0" y="0"/>
            <a:ext cx="9144000" cy="6858000"/>
            <a:chOff x="0" y="0"/>
            <a:chExt cx="9144000" cy="6858000"/>
          </a:xfrm>
        </p:grpSpPr>
        <p:pic>
          <p:nvPicPr>
            <p:cNvPr id="23" name="Picture 22">
              <a:extLst>
                <a:ext uri="{FF2B5EF4-FFF2-40B4-BE49-F238E27FC236}">
                  <a16:creationId xmlns:a16="http://schemas.microsoft.com/office/drawing/2014/main" id="{B927653E-601D-E943-998D-8FFA51DC77D7}"/>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Rounded Rectangle 23">
              <a:extLst>
                <a:ext uri="{FF2B5EF4-FFF2-40B4-BE49-F238E27FC236}">
                  <a16:creationId xmlns:a16="http://schemas.microsoft.com/office/drawing/2014/main" id="{E2D0D1F1-6F57-EB4C-8379-D60C94EB10EC}"/>
                </a:ext>
              </a:extLst>
            </p:cNvPr>
            <p:cNvSpPr/>
            <p:nvPr/>
          </p:nvSpPr>
          <p:spPr>
            <a:xfrm>
              <a:off x="178130" y="213756"/>
              <a:ext cx="8740239" cy="6495802"/>
            </a:xfrm>
            <a:prstGeom prst="roundRect">
              <a:avLst/>
            </a:prstGeom>
            <a:solidFill>
              <a:schemeClr val="bg1"/>
            </a:solidFill>
            <a:ln>
              <a:noFill/>
            </a:ln>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0" name="TextBox 9"/>
          <p:cNvSpPr txBox="1"/>
          <p:nvPr/>
        </p:nvSpPr>
        <p:spPr>
          <a:xfrm>
            <a:off x="2509857" y="5329455"/>
            <a:ext cx="5253226" cy="507831"/>
          </a:xfrm>
          <a:prstGeom prst="rect">
            <a:avLst/>
          </a:prstGeom>
          <a:noFill/>
        </p:spPr>
        <p:txBody>
          <a:bodyPr wrap="square" rtlCol="0">
            <a:spAutoFit/>
          </a:bodyPr>
          <a:lstStyle/>
          <a:p>
            <a:pPr algn="r"/>
            <a:r>
              <a:rPr lang="en-US" sz="2700" spc="225" dirty="0">
                <a:latin typeface="Marker Felt"/>
                <a:cs typeface="Marker Felt"/>
              </a:rPr>
              <a:t>Arrows In A Warrior’s Hand</a:t>
            </a:r>
          </a:p>
        </p:txBody>
      </p:sp>
      <p:sp>
        <p:nvSpPr>
          <p:cNvPr id="7" name="TextBox 6"/>
          <p:cNvSpPr txBox="1"/>
          <p:nvPr/>
        </p:nvSpPr>
        <p:spPr>
          <a:xfrm>
            <a:off x="1547049" y="1970022"/>
            <a:ext cx="6031865" cy="3000821"/>
          </a:xfrm>
          <a:prstGeom prst="rect">
            <a:avLst/>
          </a:prstGeom>
          <a:noFill/>
        </p:spPr>
        <p:txBody>
          <a:bodyPr wrap="square" rtlCol="0">
            <a:spAutoFit/>
          </a:bodyPr>
          <a:lstStyle/>
          <a:p>
            <a:r>
              <a:rPr lang="en-US" sz="2700" b="1" dirty="0">
                <a:latin typeface="Noteworthy Light"/>
                <a:cs typeface="Noteworthy Light"/>
              </a:rPr>
              <a:t>Brothers, I do not consider that I have made it my own. But one thing I do: forgetting what lies behind and straining forward to what lies ahead, I press on toward the goal for the prize of the upward call of God in Christ Jesus. Let those of us who are mature think this way,</a:t>
            </a:r>
          </a:p>
        </p:txBody>
      </p:sp>
      <p:sp>
        <p:nvSpPr>
          <p:cNvPr id="4" name="TextBox 3"/>
          <p:cNvSpPr txBox="1"/>
          <p:nvPr/>
        </p:nvSpPr>
        <p:spPr>
          <a:xfrm>
            <a:off x="4995892" y="1007877"/>
            <a:ext cx="2830481" cy="623248"/>
          </a:xfrm>
          <a:prstGeom prst="rect">
            <a:avLst/>
          </a:prstGeom>
          <a:noFill/>
        </p:spPr>
        <p:txBody>
          <a:bodyPr wrap="square" rtlCol="0">
            <a:spAutoFit/>
          </a:bodyPr>
          <a:lstStyle/>
          <a:p>
            <a:pPr algn="r"/>
            <a:r>
              <a:rPr lang="en-US" sz="2100" b="1" dirty="0">
                <a:latin typeface="Arial"/>
                <a:cs typeface="Arial"/>
              </a:rPr>
              <a:t>Philippians 3:13-15</a:t>
            </a:r>
          </a:p>
          <a:p>
            <a:pPr algn="r"/>
            <a:endParaRPr lang="en-US" sz="1350" dirty="0"/>
          </a:p>
        </p:txBody>
      </p:sp>
      <p:grpSp>
        <p:nvGrpSpPr>
          <p:cNvPr id="15" name="Group 14"/>
          <p:cNvGrpSpPr/>
          <p:nvPr/>
        </p:nvGrpSpPr>
        <p:grpSpPr>
          <a:xfrm flipH="1">
            <a:off x="1551562" y="1338771"/>
            <a:ext cx="6211519" cy="797959"/>
            <a:chOff x="-705758" y="1298448"/>
            <a:chExt cx="9532533" cy="1231631"/>
          </a:xfrm>
        </p:grpSpPr>
        <p:pic>
          <p:nvPicPr>
            <p:cNvPr id="17" name="Picture 16"/>
            <p:cNvPicPr>
              <a:picLocks noChangeAspect="1"/>
            </p:cNvPicPr>
            <p:nvPr/>
          </p:nvPicPr>
          <p:blipFill rotWithShape="1">
            <a:blip r:embed="rId4"/>
            <a:srcRect l="91332"/>
            <a:stretch/>
          </p:blipFill>
          <p:spPr>
            <a:xfrm>
              <a:off x="8130090" y="1354893"/>
              <a:ext cx="696685" cy="894585"/>
            </a:xfrm>
            <a:prstGeom prst="rect">
              <a:avLst/>
            </a:prstGeom>
          </p:spPr>
        </p:pic>
        <p:pic>
          <p:nvPicPr>
            <p:cNvPr id="19" name="Picture 18"/>
            <p:cNvPicPr>
              <a:picLocks/>
            </p:cNvPicPr>
            <p:nvPr/>
          </p:nvPicPr>
          <p:blipFill rotWithShape="1">
            <a:blip r:embed="rId5">
              <a:clrChange>
                <a:clrFrom>
                  <a:srgbClr val="FFFFFF"/>
                </a:clrFrom>
                <a:clrTo>
                  <a:srgbClr val="FFFFFF">
                    <a:alpha val="0"/>
                  </a:srgbClr>
                </a:clrTo>
              </a:clrChange>
            </a:blip>
            <a:srcRect l="12381" t="31674" r="51905" b="32064"/>
            <a:stretch/>
          </p:blipFill>
          <p:spPr>
            <a:xfrm flipH="1">
              <a:off x="-705758" y="1298448"/>
              <a:ext cx="1487714" cy="1231631"/>
            </a:xfrm>
            <a:prstGeom prst="rect">
              <a:avLst/>
            </a:prstGeom>
          </p:spPr>
        </p:pic>
        <p:pic>
          <p:nvPicPr>
            <p:cNvPr id="20" name="Picture 19"/>
            <p:cNvPicPr>
              <a:picLocks/>
            </p:cNvPicPr>
            <p:nvPr/>
          </p:nvPicPr>
          <p:blipFill rotWithShape="1">
            <a:blip r:embed="rId4"/>
            <a:srcRect r="7224"/>
            <a:stretch/>
          </p:blipFill>
          <p:spPr>
            <a:xfrm>
              <a:off x="673377" y="1354893"/>
              <a:ext cx="7484145" cy="894585"/>
            </a:xfrm>
            <a:prstGeom prst="rect">
              <a:avLst/>
            </a:prstGeom>
          </p:spPr>
        </p:pic>
      </p:grpSp>
      <p:sp>
        <p:nvSpPr>
          <p:cNvPr id="9" name="TextBox 8"/>
          <p:cNvSpPr txBox="1"/>
          <p:nvPr/>
        </p:nvSpPr>
        <p:spPr>
          <a:xfrm>
            <a:off x="2773624" y="1007878"/>
            <a:ext cx="2900491" cy="646331"/>
          </a:xfrm>
          <a:prstGeom prst="rect">
            <a:avLst/>
          </a:prstGeom>
          <a:noFill/>
        </p:spPr>
        <p:txBody>
          <a:bodyPr wrap="square" rtlCol="0">
            <a:spAutoFit/>
          </a:bodyPr>
          <a:lstStyle/>
          <a:p>
            <a:r>
              <a:rPr lang="en-US" sz="3600" b="1" dirty="0">
                <a:solidFill>
                  <a:schemeClr val="bg1"/>
                </a:solidFill>
                <a:effectLst>
                  <a:glow rad="254000">
                    <a:srgbClr val="A24E07"/>
                  </a:glow>
                </a:effectLst>
                <a:latin typeface="Arial"/>
                <a:cs typeface="Arial"/>
              </a:rPr>
              <a:t>Mission</a:t>
            </a:r>
          </a:p>
        </p:txBody>
      </p:sp>
    </p:spTree>
    <p:extLst>
      <p:ext uri="{BB962C8B-B14F-4D97-AF65-F5344CB8AC3E}">
        <p14:creationId xmlns:p14="http://schemas.microsoft.com/office/powerpoint/2010/main" val="8884315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FE67F05-9744-1145-8EE2-D360738F4529}"/>
              </a:ext>
            </a:extLst>
          </p:cNvPr>
          <p:cNvGrpSpPr/>
          <p:nvPr/>
        </p:nvGrpSpPr>
        <p:grpSpPr>
          <a:xfrm>
            <a:off x="0" y="0"/>
            <a:ext cx="9144000" cy="6858000"/>
            <a:chOff x="0" y="0"/>
            <a:chExt cx="9144000" cy="6858000"/>
          </a:xfrm>
        </p:grpSpPr>
        <p:pic>
          <p:nvPicPr>
            <p:cNvPr id="23" name="Picture 22">
              <a:extLst>
                <a:ext uri="{FF2B5EF4-FFF2-40B4-BE49-F238E27FC236}">
                  <a16:creationId xmlns:a16="http://schemas.microsoft.com/office/drawing/2014/main" id="{58476B70-0D1D-9743-B3E4-AEB123B5425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Rounded Rectangle 23">
              <a:extLst>
                <a:ext uri="{FF2B5EF4-FFF2-40B4-BE49-F238E27FC236}">
                  <a16:creationId xmlns:a16="http://schemas.microsoft.com/office/drawing/2014/main" id="{631AAE01-9125-0B41-A1C7-D6CB354FA8E5}"/>
                </a:ext>
              </a:extLst>
            </p:cNvPr>
            <p:cNvSpPr/>
            <p:nvPr/>
          </p:nvSpPr>
          <p:spPr>
            <a:xfrm>
              <a:off x="178130" y="213756"/>
              <a:ext cx="8740239" cy="6495802"/>
            </a:xfrm>
            <a:prstGeom prst="roundRect">
              <a:avLst/>
            </a:prstGeom>
            <a:solidFill>
              <a:schemeClr val="bg1"/>
            </a:solidFill>
            <a:ln>
              <a:noFill/>
            </a:ln>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0" name="TextBox 9"/>
          <p:cNvSpPr txBox="1"/>
          <p:nvPr/>
        </p:nvSpPr>
        <p:spPr>
          <a:xfrm>
            <a:off x="2509857" y="5329455"/>
            <a:ext cx="5253226" cy="507831"/>
          </a:xfrm>
          <a:prstGeom prst="rect">
            <a:avLst/>
          </a:prstGeom>
          <a:noFill/>
        </p:spPr>
        <p:txBody>
          <a:bodyPr wrap="square" rtlCol="0">
            <a:spAutoFit/>
          </a:bodyPr>
          <a:lstStyle/>
          <a:p>
            <a:pPr algn="r"/>
            <a:r>
              <a:rPr lang="en-US" sz="2700" spc="225" dirty="0">
                <a:latin typeface="Marker Felt"/>
                <a:cs typeface="Marker Felt"/>
              </a:rPr>
              <a:t>Arrows In A Warrior’s Hand</a:t>
            </a:r>
          </a:p>
        </p:txBody>
      </p:sp>
      <p:sp>
        <p:nvSpPr>
          <p:cNvPr id="7" name="TextBox 6"/>
          <p:cNvSpPr txBox="1"/>
          <p:nvPr/>
        </p:nvSpPr>
        <p:spPr>
          <a:xfrm>
            <a:off x="1778828" y="2136728"/>
            <a:ext cx="5482620" cy="2585323"/>
          </a:xfrm>
          <a:prstGeom prst="rect">
            <a:avLst/>
          </a:prstGeom>
          <a:noFill/>
        </p:spPr>
        <p:txBody>
          <a:bodyPr wrap="square" rtlCol="0">
            <a:spAutoFit/>
          </a:bodyPr>
          <a:lstStyle/>
          <a:p>
            <a:r>
              <a:rPr lang="en-US" sz="2700" b="1" dirty="0">
                <a:latin typeface="Noteworthy Light"/>
                <a:cs typeface="Noteworthy Light"/>
              </a:rPr>
              <a:t>For I fully expect and hope that I will never be ashamed, but that I will continue to be bold for Christ, as I have been in the past. And I trust that my life will bring honor to Christ, whether I live or die.</a:t>
            </a:r>
          </a:p>
        </p:txBody>
      </p:sp>
      <p:sp>
        <p:nvSpPr>
          <p:cNvPr id="4" name="TextBox 3"/>
          <p:cNvSpPr txBox="1"/>
          <p:nvPr/>
        </p:nvSpPr>
        <p:spPr>
          <a:xfrm>
            <a:off x="4995892" y="1007877"/>
            <a:ext cx="2830481" cy="623248"/>
          </a:xfrm>
          <a:prstGeom prst="rect">
            <a:avLst/>
          </a:prstGeom>
          <a:noFill/>
        </p:spPr>
        <p:txBody>
          <a:bodyPr wrap="square" rtlCol="0">
            <a:spAutoFit/>
          </a:bodyPr>
          <a:lstStyle/>
          <a:p>
            <a:pPr algn="r"/>
            <a:r>
              <a:rPr lang="en-US" sz="2100" b="1" dirty="0">
                <a:latin typeface="Arial"/>
                <a:cs typeface="Arial"/>
              </a:rPr>
              <a:t>Philippians 1:20</a:t>
            </a:r>
          </a:p>
          <a:p>
            <a:pPr algn="r"/>
            <a:endParaRPr lang="en-US" sz="1350" dirty="0"/>
          </a:p>
        </p:txBody>
      </p:sp>
      <p:grpSp>
        <p:nvGrpSpPr>
          <p:cNvPr id="15" name="Group 14"/>
          <p:cNvGrpSpPr/>
          <p:nvPr/>
        </p:nvGrpSpPr>
        <p:grpSpPr>
          <a:xfrm flipH="1">
            <a:off x="1551562" y="1338771"/>
            <a:ext cx="6211519" cy="797959"/>
            <a:chOff x="-705758" y="1298448"/>
            <a:chExt cx="9532533" cy="1231631"/>
          </a:xfrm>
        </p:grpSpPr>
        <p:pic>
          <p:nvPicPr>
            <p:cNvPr id="17" name="Picture 16"/>
            <p:cNvPicPr>
              <a:picLocks noChangeAspect="1"/>
            </p:cNvPicPr>
            <p:nvPr/>
          </p:nvPicPr>
          <p:blipFill rotWithShape="1">
            <a:blip r:embed="rId4"/>
            <a:srcRect l="91332"/>
            <a:stretch/>
          </p:blipFill>
          <p:spPr>
            <a:xfrm>
              <a:off x="8130090" y="1354893"/>
              <a:ext cx="696685" cy="894585"/>
            </a:xfrm>
            <a:prstGeom prst="rect">
              <a:avLst/>
            </a:prstGeom>
          </p:spPr>
        </p:pic>
        <p:pic>
          <p:nvPicPr>
            <p:cNvPr id="19" name="Picture 18"/>
            <p:cNvPicPr>
              <a:picLocks/>
            </p:cNvPicPr>
            <p:nvPr/>
          </p:nvPicPr>
          <p:blipFill rotWithShape="1">
            <a:blip r:embed="rId5">
              <a:clrChange>
                <a:clrFrom>
                  <a:srgbClr val="FFFFFF"/>
                </a:clrFrom>
                <a:clrTo>
                  <a:srgbClr val="FFFFFF">
                    <a:alpha val="0"/>
                  </a:srgbClr>
                </a:clrTo>
              </a:clrChange>
            </a:blip>
            <a:srcRect l="12381" t="31674" r="51905" b="32064"/>
            <a:stretch/>
          </p:blipFill>
          <p:spPr>
            <a:xfrm flipH="1">
              <a:off x="-705758" y="1298448"/>
              <a:ext cx="1487714" cy="1231631"/>
            </a:xfrm>
            <a:prstGeom prst="rect">
              <a:avLst/>
            </a:prstGeom>
          </p:spPr>
        </p:pic>
        <p:pic>
          <p:nvPicPr>
            <p:cNvPr id="20" name="Picture 19"/>
            <p:cNvPicPr>
              <a:picLocks/>
            </p:cNvPicPr>
            <p:nvPr/>
          </p:nvPicPr>
          <p:blipFill rotWithShape="1">
            <a:blip r:embed="rId4"/>
            <a:srcRect r="7224"/>
            <a:stretch/>
          </p:blipFill>
          <p:spPr>
            <a:xfrm>
              <a:off x="673377" y="1354893"/>
              <a:ext cx="7484145" cy="894585"/>
            </a:xfrm>
            <a:prstGeom prst="rect">
              <a:avLst/>
            </a:prstGeom>
          </p:spPr>
        </p:pic>
      </p:grpSp>
      <p:sp>
        <p:nvSpPr>
          <p:cNvPr id="9" name="TextBox 8"/>
          <p:cNvSpPr txBox="1"/>
          <p:nvPr/>
        </p:nvSpPr>
        <p:spPr>
          <a:xfrm>
            <a:off x="2773624" y="1007878"/>
            <a:ext cx="2900491" cy="646331"/>
          </a:xfrm>
          <a:prstGeom prst="rect">
            <a:avLst/>
          </a:prstGeom>
          <a:noFill/>
        </p:spPr>
        <p:txBody>
          <a:bodyPr wrap="square" rtlCol="0">
            <a:spAutoFit/>
          </a:bodyPr>
          <a:lstStyle/>
          <a:p>
            <a:r>
              <a:rPr lang="en-US" sz="3600" b="1" dirty="0">
                <a:solidFill>
                  <a:schemeClr val="bg1"/>
                </a:solidFill>
                <a:effectLst>
                  <a:glow rad="254000">
                    <a:srgbClr val="A24E07"/>
                  </a:glow>
                </a:effectLst>
                <a:latin typeface="Arial"/>
                <a:cs typeface="Arial"/>
              </a:rPr>
              <a:t>Mission</a:t>
            </a:r>
          </a:p>
        </p:txBody>
      </p:sp>
    </p:spTree>
    <p:extLst>
      <p:ext uri="{BB962C8B-B14F-4D97-AF65-F5344CB8AC3E}">
        <p14:creationId xmlns:p14="http://schemas.microsoft.com/office/powerpoint/2010/main" val="183472908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33B4A8F-0C14-6249-9A91-C5C478894728}"/>
              </a:ext>
            </a:extLst>
          </p:cNvPr>
          <p:cNvGrpSpPr/>
          <p:nvPr/>
        </p:nvGrpSpPr>
        <p:grpSpPr>
          <a:xfrm>
            <a:off x="0" y="0"/>
            <a:ext cx="9144000" cy="6858000"/>
            <a:chOff x="0" y="0"/>
            <a:chExt cx="9144000" cy="6858000"/>
          </a:xfrm>
        </p:grpSpPr>
        <p:pic>
          <p:nvPicPr>
            <p:cNvPr id="23" name="Picture 22">
              <a:extLst>
                <a:ext uri="{FF2B5EF4-FFF2-40B4-BE49-F238E27FC236}">
                  <a16:creationId xmlns:a16="http://schemas.microsoft.com/office/drawing/2014/main" id="{3EA50289-F2AD-9049-82BA-75FA3649E821}"/>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Rounded Rectangle 23">
              <a:extLst>
                <a:ext uri="{FF2B5EF4-FFF2-40B4-BE49-F238E27FC236}">
                  <a16:creationId xmlns:a16="http://schemas.microsoft.com/office/drawing/2014/main" id="{40B0BA6E-7C5B-AC43-82D0-422A5507D7BA}"/>
                </a:ext>
              </a:extLst>
            </p:cNvPr>
            <p:cNvSpPr/>
            <p:nvPr/>
          </p:nvSpPr>
          <p:spPr>
            <a:xfrm>
              <a:off x="178130" y="213756"/>
              <a:ext cx="8740239" cy="6495802"/>
            </a:xfrm>
            <a:prstGeom prst="roundRect">
              <a:avLst/>
            </a:prstGeom>
            <a:solidFill>
              <a:schemeClr val="bg1"/>
            </a:solidFill>
            <a:ln>
              <a:noFill/>
            </a:ln>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0" name="TextBox 9"/>
          <p:cNvSpPr txBox="1"/>
          <p:nvPr/>
        </p:nvSpPr>
        <p:spPr>
          <a:xfrm>
            <a:off x="2509857" y="5329455"/>
            <a:ext cx="5253226" cy="507831"/>
          </a:xfrm>
          <a:prstGeom prst="rect">
            <a:avLst/>
          </a:prstGeom>
          <a:noFill/>
        </p:spPr>
        <p:txBody>
          <a:bodyPr wrap="square" rtlCol="0">
            <a:spAutoFit/>
          </a:bodyPr>
          <a:lstStyle/>
          <a:p>
            <a:pPr algn="r"/>
            <a:r>
              <a:rPr lang="en-US" sz="2700" spc="225" dirty="0">
                <a:latin typeface="Marker Felt"/>
                <a:cs typeface="Marker Felt"/>
              </a:rPr>
              <a:t>Arrows In A Warrior’s Hand</a:t>
            </a:r>
          </a:p>
        </p:txBody>
      </p:sp>
      <p:sp>
        <p:nvSpPr>
          <p:cNvPr id="7" name="TextBox 6"/>
          <p:cNvSpPr txBox="1"/>
          <p:nvPr/>
        </p:nvSpPr>
        <p:spPr>
          <a:xfrm>
            <a:off x="1987655" y="2565039"/>
            <a:ext cx="5482620" cy="1864613"/>
          </a:xfrm>
          <a:prstGeom prst="rect">
            <a:avLst/>
          </a:prstGeom>
          <a:noFill/>
        </p:spPr>
        <p:txBody>
          <a:bodyPr wrap="square" rtlCol="0">
            <a:spAutoFit/>
          </a:bodyPr>
          <a:lstStyle/>
          <a:p>
            <a:pPr>
              <a:lnSpc>
                <a:spcPct val="150000"/>
              </a:lnSpc>
              <a:spcAft>
                <a:spcPts val="1350"/>
              </a:spcAft>
            </a:pPr>
            <a:r>
              <a:rPr lang="en-US" sz="3600" b="1" dirty="0">
                <a:latin typeface="Noteworthy Light"/>
                <a:cs typeface="Noteworthy Light"/>
              </a:rPr>
              <a:t>Have worthy goals</a:t>
            </a:r>
          </a:p>
          <a:p>
            <a:pPr>
              <a:lnSpc>
                <a:spcPct val="150000"/>
              </a:lnSpc>
              <a:spcAft>
                <a:spcPts val="1350"/>
              </a:spcAft>
            </a:pPr>
            <a:r>
              <a:rPr lang="en-US" sz="3600" b="1" dirty="0">
                <a:latin typeface="Noteworthy Light"/>
                <a:cs typeface="Noteworthy Light"/>
              </a:rPr>
              <a:t>Plan to stick with them</a:t>
            </a:r>
          </a:p>
        </p:txBody>
      </p:sp>
      <p:sp>
        <p:nvSpPr>
          <p:cNvPr id="4" name="TextBox 3"/>
          <p:cNvSpPr txBox="1"/>
          <p:nvPr/>
        </p:nvSpPr>
        <p:spPr>
          <a:xfrm>
            <a:off x="4995892" y="1007877"/>
            <a:ext cx="2830481" cy="623248"/>
          </a:xfrm>
          <a:prstGeom prst="rect">
            <a:avLst/>
          </a:prstGeom>
          <a:noFill/>
        </p:spPr>
        <p:txBody>
          <a:bodyPr wrap="square" rtlCol="0">
            <a:spAutoFit/>
          </a:bodyPr>
          <a:lstStyle/>
          <a:p>
            <a:pPr algn="r"/>
            <a:r>
              <a:rPr lang="en-US" sz="2100" b="1" dirty="0">
                <a:latin typeface="Arial"/>
                <a:cs typeface="Arial"/>
              </a:rPr>
              <a:t>Philippians 1:20</a:t>
            </a:r>
          </a:p>
          <a:p>
            <a:pPr algn="r"/>
            <a:endParaRPr lang="en-US" sz="1350" dirty="0"/>
          </a:p>
        </p:txBody>
      </p:sp>
      <p:grpSp>
        <p:nvGrpSpPr>
          <p:cNvPr id="15" name="Group 14"/>
          <p:cNvGrpSpPr/>
          <p:nvPr/>
        </p:nvGrpSpPr>
        <p:grpSpPr>
          <a:xfrm flipH="1">
            <a:off x="1551562" y="1338771"/>
            <a:ext cx="6211519" cy="797959"/>
            <a:chOff x="-705758" y="1298448"/>
            <a:chExt cx="9532533" cy="1231631"/>
          </a:xfrm>
        </p:grpSpPr>
        <p:pic>
          <p:nvPicPr>
            <p:cNvPr id="17" name="Picture 16"/>
            <p:cNvPicPr>
              <a:picLocks noChangeAspect="1"/>
            </p:cNvPicPr>
            <p:nvPr/>
          </p:nvPicPr>
          <p:blipFill rotWithShape="1">
            <a:blip r:embed="rId4"/>
            <a:srcRect l="91332"/>
            <a:stretch/>
          </p:blipFill>
          <p:spPr>
            <a:xfrm>
              <a:off x="8130090" y="1354893"/>
              <a:ext cx="696685" cy="894585"/>
            </a:xfrm>
            <a:prstGeom prst="rect">
              <a:avLst/>
            </a:prstGeom>
          </p:spPr>
        </p:pic>
        <p:pic>
          <p:nvPicPr>
            <p:cNvPr id="19" name="Picture 18"/>
            <p:cNvPicPr>
              <a:picLocks/>
            </p:cNvPicPr>
            <p:nvPr/>
          </p:nvPicPr>
          <p:blipFill rotWithShape="1">
            <a:blip r:embed="rId5">
              <a:clrChange>
                <a:clrFrom>
                  <a:srgbClr val="FFFFFF"/>
                </a:clrFrom>
                <a:clrTo>
                  <a:srgbClr val="FFFFFF">
                    <a:alpha val="0"/>
                  </a:srgbClr>
                </a:clrTo>
              </a:clrChange>
            </a:blip>
            <a:srcRect l="12381" t="31674" r="51905" b="32064"/>
            <a:stretch/>
          </p:blipFill>
          <p:spPr>
            <a:xfrm flipH="1">
              <a:off x="-705758" y="1298448"/>
              <a:ext cx="1487714" cy="1231631"/>
            </a:xfrm>
            <a:prstGeom prst="rect">
              <a:avLst/>
            </a:prstGeom>
          </p:spPr>
        </p:pic>
        <p:pic>
          <p:nvPicPr>
            <p:cNvPr id="20" name="Picture 19"/>
            <p:cNvPicPr>
              <a:picLocks/>
            </p:cNvPicPr>
            <p:nvPr/>
          </p:nvPicPr>
          <p:blipFill rotWithShape="1">
            <a:blip r:embed="rId4"/>
            <a:srcRect r="7224"/>
            <a:stretch/>
          </p:blipFill>
          <p:spPr>
            <a:xfrm>
              <a:off x="673377" y="1354893"/>
              <a:ext cx="7484145" cy="894585"/>
            </a:xfrm>
            <a:prstGeom prst="rect">
              <a:avLst/>
            </a:prstGeom>
          </p:spPr>
        </p:pic>
      </p:grpSp>
      <p:sp>
        <p:nvSpPr>
          <p:cNvPr id="9" name="TextBox 8"/>
          <p:cNvSpPr txBox="1"/>
          <p:nvPr/>
        </p:nvSpPr>
        <p:spPr>
          <a:xfrm>
            <a:off x="2773624" y="1007878"/>
            <a:ext cx="2900491" cy="646331"/>
          </a:xfrm>
          <a:prstGeom prst="rect">
            <a:avLst/>
          </a:prstGeom>
          <a:noFill/>
        </p:spPr>
        <p:txBody>
          <a:bodyPr wrap="square" rtlCol="0">
            <a:spAutoFit/>
          </a:bodyPr>
          <a:lstStyle/>
          <a:p>
            <a:r>
              <a:rPr lang="en-US" sz="3600" b="1" dirty="0">
                <a:solidFill>
                  <a:schemeClr val="bg1"/>
                </a:solidFill>
                <a:effectLst>
                  <a:glow rad="254000">
                    <a:srgbClr val="A24E07"/>
                  </a:glow>
                </a:effectLst>
                <a:latin typeface="Arial"/>
                <a:cs typeface="Arial"/>
              </a:rPr>
              <a:t>Mission</a:t>
            </a:r>
          </a:p>
        </p:txBody>
      </p:sp>
    </p:spTree>
    <p:extLst>
      <p:ext uri="{BB962C8B-B14F-4D97-AF65-F5344CB8AC3E}">
        <p14:creationId xmlns:p14="http://schemas.microsoft.com/office/powerpoint/2010/main" val="167945125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211A44-F70E-AE44-8A83-E3F763279038}"/>
              </a:ext>
            </a:extLst>
          </p:cNvPr>
          <p:cNvSpPr/>
          <p:nvPr/>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06177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05531"/>
        </a:solidFill>
        <a:effectLst/>
      </p:bgPr>
    </p:bg>
    <p:spTree>
      <p:nvGrpSpPr>
        <p:cNvPr id="1" name=""/>
        <p:cNvGrpSpPr/>
        <p:nvPr/>
      </p:nvGrpSpPr>
      <p:grpSpPr>
        <a:xfrm>
          <a:off x="0" y="0"/>
          <a:ext cx="0" cy="0"/>
          <a:chOff x="0" y="0"/>
          <a:chExt cx="0" cy="0"/>
        </a:xfrm>
      </p:grpSpPr>
      <p:sp>
        <p:nvSpPr>
          <p:cNvPr id="6" name="TextBox 5"/>
          <p:cNvSpPr txBox="1"/>
          <p:nvPr/>
        </p:nvSpPr>
        <p:spPr>
          <a:xfrm>
            <a:off x="457200" y="4385066"/>
            <a:ext cx="8192729" cy="1873227"/>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5400" kern="1200" dirty="0">
                <a:solidFill>
                  <a:schemeClr val="tx1"/>
                </a:solidFill>
                <a:latin typeface="Copperplate Gothic Bold" panose="020E0705020206020404" pitchFamily="34" charset="77"/>
                <a:ea typeface="+mj-ea"/>
                <a:cs typeface="+mj-cs"/>
              </a:rPr>
              <a:t>Arrows In The Hand Of A Warrior</a:t>
            </a:r>
          </a:p>
        </p:txBody>
      </p:sp>
      <p:pic>
        <p:nvPicPr>
          <p:cNvPr id="5" name="Picture 4"/>
          <p:cNvPicPr>
            <a:picLocks noChangeAspect="1"/>
          </p:cNvPicPr>
          <p:nvPr/>
        </p:nvPicPr>
        <p:blipFill rotWithShape="1">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9599" r="9767" b="-1"/>
          <a:stretch/>
        </p:blipFill>
        <p:spPr>
          <a:xfrm>
            <a:off x="20" y="10"/>
            <a:ext cx="4571975" cy="4252522"/>
          </a:xfrm>
          <a:prstGeom prst="rect">
            <a:avLst/>
          </a:prstGeom>
        </p:spPr>
      </p:pic>
      <p:cxnSp>
        <p:nvCxnSpPr>
          <p:cNvPr id="11" name="Straight Connector 10">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4242136"/>
            <a:ext cx="9144001"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A person standing in front of a sunset&#10;&#10;Description automatically generated">
            <a:extLst>
              <a:ext uri="{FF2B5EF4-FFF2-40B4-BE49-F238E27FC236}">
                <a16:creationId xmlns:a16="http://schemas.microsoft.com/office/drawing/2014/main" id="{EC28E7C4-52FA-3442-80C2-5E39D552871E}"/>
              </a:ext>
            </a:extLst>
          </p:cNvPr>
          <p:cNvPicPr>
            <a:picLocks/>
          </p:cNvPicPr>
          <p:nvPr/>
        </p:nvPicPr>
        <p:blipFill rotWithShape="1">
          <a:blip r:embed="rId4"/>
          <a:srcRect l="10701" r="9082"/>
          <a:stretch/>
        </p:blipFill>
        <p:spPr>
          <a:xfrm>
            <a:off x="4626863" y="0"/>
            <a:ext cx="4517136" cy="4197096"/>
          </a:xfrm>
          <a:prstGeom prst="rect">
            <a:avLst/>
          </a:prstGeom>
        </p:spPr>
      </p:pic>
      <p:pic>
        <p:nvPicPr>
          <p:cNvPr id="10" name="Picture 9" descr="A picture containing tree, outdoor, sky, grass&#10;&#10;Description automatically generated">
            <a:extLst>
              <a:ext uri="{FF2B5EF4-FFF2-40B4-BE49-F238E27FC236}">
                <a16:creationId xmlns:a16="http://schemas.microsoft.com/office/drawing/2014/main" id="{C15FE437-B4E0-2D44-BE63-4600B77EAB97}"/>
              </a:ext>
            </a:extLst>
          </p:cNvPr>
          <p:cNvPicPr>
            <a:picLocks/>
          </p:cNvPicPr>
          <p:nvPr/>
        </p:nvPicPr>
        <p:blipFill rotWithShape="1">
          <a:blip r:embed="rId5">
            <a:extLst>
              <a:ext uri="{BEBA8EAE-BF5A-486C-A8C5-ECC9F3942E4B}">
                <a14:imgProps xmlns:a14="http://schemas.microsoft.com/office/drawing/2010/main">
                  <a14:imgLayer r:embed="rId6">
                    <a14:imgEffect>
                      <a14:colorTemperature colorTemp="5900"/>
                    </a14:imgEffect>
                    <a14:imgEffect>
                      <a14:brightnessContrast bright="-20000" contrast="20000"/>
                    </a14:imgEffect>
                  </a14:imgLayer>
                </a14:imgProps>
              </a:ext>
            </a:extLst>
          </a:blip>
          <a:srcRect l="11438" t="878" r="23150" b="1889"/>
          <a:stretch/>
        </p:blipFill>
        <p:spPr>
          <a:xfrm>
            <a:off x="4626857" y="-1"/>
            <a:ext cx="4517136" cy="4187952"/>
          </a:xfrm>
          <a:prstGeom prst="rect">
            <a:avLst/>
          </a:prstGeom>
        </p:spPr>
      </p:pic>
    </p:spTree>
    <p:extLst>
      <p:ext uri="{BB962C8B-B14F-4D97-AF65-F5344CB8AC3E}">
        <p14:creationId xmlns:p14="http://schemas.microsoft.com/office/powerpoint/2010/main" val="31999538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3207BB-659C-7F4C-A348-8904093FBE6E}"/>
              </a:ext>
            </a:extLst>
          </p:cNvPr>
          <p:cNvSpPr/>
          <p:nvPr/>
        </p:nvSpPr>
        <p:spPr>
          <a:xfrm>
            <a:off x="0" y="0"/>
            <a:ext cx="9144000" cy="6858000"/>
          </a:xfrm>
          <a:prstGeom prst="rect">
            <a:avLst/>
          </a:prstGeom>
          <a:solidFill>
            <a:srgbClr val="8055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04BDC2F-210F-3549-B62B-D561250D274C}"/>
              </a:ext>
            </a:extLst>
          </p:cNvPr>
          <p:cNvSpPr/>
          <p:nvPr/>
        </p:nvSpPr>
        <p:spPr>
          <a:xfrm>
            <a:off x="2401824" y="1214928"/>
            <a:ext cx="6742176" cy="5015184"/>
          </a:xfrm>
          <a:prstGeom prst="rect">
            <a:avLst/>
          </a:pr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E217CB4-ECF8-E34E-945E-A4C06AAA30FC}"/>
              </a:ext>
            </a:extLst>
          </p:cNvPr>
          <p:cNvSpPr/>
          <p:nvPr/>
        </p:nvSpPr>
        <p:spPr>
          <a:xfrm>
            <a:off x="0" y="1214928"/>
            <a:ext cx="2401824" cy="5643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1127863" y="253521"/>
            <a:ext cx="7760105" cy="707886"/>
          </a:xfrm>
          <a:prstGeom prst="rect">
            <a:avLst/>
          </a:prstGeom>
          <a:noFill/>
          <a:effectLst>
            <a:glow rad="127000">
              <a:srgbClr val="442003"/>
            </a:glow>
          </a:effectLst>
        </p:spPr>
        <p:txBody>
          <a:bodyPr wrap="square" rtlCol="0">
            <a:spAutoFit/>
          </a:bodyPr>
          <a:lstStyle/>
          <a:p>
            <a:pPr algn="r"/>
            <a:r>
              <a:rPr lang="en-US" sz="4000" spc="225" dirty="0">
                <a:solidFill>
                  <a:schemeClr val="bg1"/>
                </a:solidFill>
                <a:effectLst>
                  <a:glow rad="139700">
                    <a:srgbClr val="442003"/>
                  </a:glow>
                </a:effectLst>
                <a:latin typeface="Marker Felt"/>
                <a:cs typeface="Marker Felt"/>
              </a:rPr>
              <a:t>What They Need To See In Us</a:t>
            </a:r>
            <a:r>
              <a:rPr lang="mr-IN" sz="4000" spc="225" dirty="0">
                <a:solidFill>
                  <a:schemeClr val="bg1"/>
                </a:solidFill>
                <a:effectLst>
                  <a:glow rad="139700">
                    <a:srgbClr val="442003"/>
                  </a:glow>
                </a:effectLst>
                <a:latin typeface="Marker Felt"/>
                <a:cs typeface="Marker Felt"/>
              </a:rPr>
              <a:t>…</a:t>
            </a:r>
            <a:endParaRPr lang="en-US" sz="4000" spc="225" dirty="0">
              <a:solidFill>
                <a:schemeClr val="bg1"/>
              </a:solidFill>
              <a:effectLst>
                <a:glow rad="139700">
                  <a:srgbClr val="442003"/>
                </a:glow>
              </a:effectLst>
              <a:latin typeface="Marker Felt"/>
              <a:cs typeface="Marker Felt"/>
            </a:endParaRPr>
          </a:p>
        </p:txBody>
      </p:sp>
      <p:sp>
        <p:nvSpPr>
          <p:cNvPr id="4" name="TextBox 3"/>
          <p:cNvSpPr txBox="1"/>
          <p:nvPr/>
        </p:nvSpPr>
        <p:spPr>
          <a:xfrm>
            <a:off x="3096672" y="2605303"/>
            <a:ext cx="5598956" cy="2554545"/>
          </a:xfrm>
          <a:prstGeom prst="rect">
            <a:avLst/>
          </a:prstGeom>
          <a:noFill/>
        </p:spPr>
        <p:txBody>
          <a:bodyPr wrap="square" rtlCol="0">
            <a:spAutoFit/>
          </a:bodyPr>
          <a:lstStyle/>
          <a:p>
            <a:r>
              <a:rPr lang="en-US" sz="3200" b="1" i="1" dirty="0">
                <a:solidFill>
                  <a:srgbClr val="442003"/>
                </a:solidFill>
                <a:effectLst/>
                <a:latin typeface="Arial Narrow" panose="020B0604020202020204" pitchFamily="34" charset="0"/>
                <a:cs typeface="Arial Narrow" panose="020B0604020202020204" pitchFamily="34" charset="0"/>
              </a:rPr>
              <a:t>See what great love the Father has lavished on us, that we should be called children of God! And that is what we are! </a:t>
            </a:r>
          </a:p>
          <a:p>
            <a:pPr algn="r"/>
            <a:r>
              <a:rPr lang="en-US" sz="3200" b="1" i="1" dirty="0">
                <a:solidFill>
                  <a:srgbClr val="442003"/>
                </a:solidFill>
                <a:effectLst/>
                <a:latin typeface="Arial Narrow" panose="020B0604020202020204" pitchFamily="34" charset="0"/>
                <a:cs typeface="Arial Narrow" panose="020B0604020202020204" pitchFamily="34" charset="0"/>
              </a:rPr>
              <a:t>1 John 3:1-2</a:t>
            </a:r>
            <a:endParaRPr lang="en-US" sz="3000" b="1" i="1" dirty="0">
              <a:solidFill>
                <a:srgbClr val="442003"/>
              </a:solidFill>
              <a:effectLst/>
              <a:latin typeface="Arial Narrow" panose="020B0604020202020204" pitchFamily="34" charset="0"/>
              <a:cs typeface="Arial Narrow" panose="020B0604020202020204" pitchFamily="34" charset="0"/>
            </a:endParaRPr>
          </a:p>
        </p:txBody>
      </p:sp>
      <p:sp>
        <p:nvSpPr>
          <p:cNvPr id="3" name="TextBox 2"/>
          <p:cNvSpPr txBox="1"/>
          <p:nvPr/>
        </p:nvSpPr>
        <p:spPr>
          <a:xfrm>
            <a:off x="61062" y="1256137"/>
            <a:ext cx="2133600" cy="1015663"/>
          </a:xfrm>
          <a:prstGeom prst="rect">
            <a:avLst/>
          </a:prstGeom>
          <a:noFill/>
        </p:spPr>
        <p:txBody>
          <a:bodyPr wrap="square" rtlCol="0">
            <a:spAutoFit/>
          </a:bodyPr>
          <a:lstStyle/>
          <a:p>
            <a:pPr algn="ctr"/>
            <a:r>
              <a:rPr lang="en-US" sz="3000" spc="150" dirty="0">
                <a:solidFill>
                  <a:srgbClr val="442003"/>
                </a:solidFill>
                <a:latin typeface="Britannic Bold"/>
                <a:cs typeface="Britannic Bold"/>
              </a:rPr>
              <a:t>Our Identity</a:t>
            </a:r>
          </a:p>
        </p:txBody>
      </p:sp>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backgroundRemoval t="18750" b="90625" l="0" r="65304"/>
                    </a14:imgEffect>
                  </a14:imgLayer>
                </a14:imgProps>
              </a:ext>
            </a:extLst>
          </a:blip>
          <a:srcRect l="-1" t="10085" r="34847"/>
          <a:stretch/>
        </p:blipFill>
        <p:spPr>
          <a:xfrm rot="5400000">
            <a:off x="-966039" y="4085273"/>
            <a:ext cx="4187801" cy="643273"/>
          </a:xfrm>
          <a:prstGeom prst="rect">
            <a:avLst/>
          </a:prstGeom>
        </p:spPr>
      </p:pic>
      <p:cxnSp>
        <p:nvCxnSpPr>
          <p:cNvPr id="14" name="Straight Connector 13">
            <a:extLst>
              <a:ext uri="{FF2B5EF4-FFF2-40B4-BE49-F238E27FC236}">
                <a16:creationId xmlns:a16="http://schemas.microsoft.com/office/drawing/2014/main" id="{4F123892-484C-3344-BBEA-E3EE44D4D507}"/>
              </a:ext>
            </a:extLst>
          </p:cNvPr>
          <p:cNvCxnSpPr/>
          <p:nvPr/>
        </p:nvCxnSpPr>
        <p:spPr>
          <a:xfrm>
            <a:off x="0" y="1214928"/>
            <a:ext cx="9144000"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2A4CABF-05FF-FE49-81B0-7A87770F5840}"/>
              </a:ext>
            </a:extLst>
          </p:cNvPr>
          <p:cNvCxnSpPr/>
          <p:nvPr/>
        </p:nvCxnSpPr>
        <p:spPr>
          <a:xfrm>
            <a:off x="2401824" y="6230112"/>
            <a:ext cx="6739128"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D63040A-D724-684D-8296-F216E74584C1}"/>
              </a:ext>
            </a:extLst>
          </p:cNvPr>
          <p:cNvCxnSpPr>
            <a:cxnSpLocks/>
          </p:cNvCxnSpPr>
          <p:nvPr/>
        </p:nvCxnSpPr>
        <p:spPr>
          <a:xfrm rot="5400000">
            <a:off x="-382524" y="4063345"/>
            <a:ext cx="5614416"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64698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621C5F-23D1-3644-9E75-8D050403CDFB}"/>
              </a:ext>
            </a:extLst>
          </p:cNvPr>
          <p:cNvSpPr/>
          <p:nvPr/>
        </p:nvSpPr>
        <p:spPr>
          <a:xfrm>
            <a:off x="0" y="0"/>
            <a:ext cx="9144000" cy="6858000"/>
          </a:xfrm>
          <a:prstGeom prst="rect">
            <a:avLst/>
          </a:prstGeom>
          <a:solidFill>
            <a:srgbClr val="8055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899C9CF-C292-014C-8CD2-CA07316B7BCB}"/>
              </a:ext>
            </a:extLst>
          </p:cNvPr>
          <p:cNvSpPr/>
          <p:nvPr/>
        </p:nvSpPr>
        <p:spPr>
          <a:xfrm>
            <a:off x="2401824" y="1214928"/>
            <a:ext cx="6742176" cy="5015184"/>
          </a:xfrm>
          <a:prstGeom prst="rect">
            <a:avLst/>
          </a:pr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890C97C-BCD3-8641-B51D-C7A6A1BB7A28}"/>
              </a:ext>
            </a:extLst>
          </p:cNvPr>
          <p:cNvSpPr/>
          <p:nvPr/>
        </p:nvSpPr>
        <p:spPr>
          <a:xfrm>
            <a:off x="0" y="1214928"/>
            <a:ext cx="2401824" cy="5643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3BD3183F-D31A-DA41-ACB9-4BAA50F8EF7B}"/>
              </a:ext>
            </a:extLst>
          </p:cNvPr>
          <p:cNvCxnSpPr/>
          <p:nvPr/>
        </p:nvCxnSpPr>
        <p:spPr>
          <a:xfrm>
            <a:off x="0" y="1214928"/>
            <a:ext cx="9144000"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3045AE4-E815-C740-B9AB-6B47AA0039E3}"/>
              </a:ext>
            </a:extLst>
          </p:cNvPr>
          <p:cNvCxnSpPr/>
          <p:nvPr/>
        </p:nvCxnSpPr>
        <p:spPr>
          <a:xfrm>
            <a:off x="2401824" y="6230112"/>
            <a:ext cx="6739128"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ACED2C3-D6E0-3447-A3A3-675C0822EDC1}"/>
              </a:ext>
            </a:extLst>
          </p:cNvPr>
          <p:cNvCxnSpPr>
            <a:cxnSpLocks/>
          </p:cNvCxnSpPr>
          <p:nvPr/>
        </p:nvCxnSpPr>
        <p:spPr>
          <a:xfrm rot="5400000">
            <a:off x="-382524" y="4063345"/>
            <a:ext cx="5614416"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51240" y="2271800"/>
            <a:ext cx="6017435" cy="2215991"/>
          </a:xfrm>
          <a:prstGeom prst="rect">
            <a:avLst/>
          </a:prstGeom>
          <a:noFill/>
        </p:spPr>
        <p:txBody>
          <a:bodyPr wrap="square" rtlCol="0">
            <a:spAutoFit/>
          </a:bodyPr>
          <a:lstStyle/>
          <a:p>
            <a:pPr>
              <a:spcAft>
                <a:spcPts val="1200"/>
              </a:spcAft>
            </a:pPr>
            <a:r>
              <a:rPr lang="en-US" sz="3200" b="1" i="1" dirty="0">
                <a:solidFill>
                  <a:srgbClr val="442003"/>
                </a:solidFill>
                <a:effectLst/>
                <a:latin typeface="Arial Narrow" panose="020B0604020202020204" pitchFamily="34" charset="0"/>
                <a:cs typeface="Arial Narrow" panose="020B0604020202020204" pitchFamily="34" charset="0"/>
              </a:rPr>
              <a:t>Blessed are the poor in spirit, 	for theirs is the kingdom of heaven.</a:t>
            </a:r>
          </a:p>
          <a:p>
            <a:r>
              <a:rPr lang="en-US" sz="3200" b="1" i="1" dirty="0">
                <a:solidFill>
                  <a:srgbClr val="442003"/>
                </a:solidFill>
                <a:effectLst/>
                <a:latin typeface="Arial Narrow" panose="020B0604020202020204" pitchFamily="34" charset="0"/>
                <a:cs typeface="Arial Narrow" panose="020B0604020202020204" pitchFamily="34" charset="0"/>
              </a:rPr>
              <a:t>Blessed are those who mourn, 	for they shall be comforted.</a:t>
            </a:r>
          </a:p>
        </p:txBody>
      </p:sp>
      <p:sp>
        <p:nvSpPr>
          <p:cNvPr id="18" name="TextBox 17">
            <a:extLst>
              <a:ext uri="{FF2B5EF4-FFF2-40B4-BE49-F238E27FC236}">
                <a16:creationId xmlns:a16="http://schemas.microsoft.com/office/drawing/2014/main" id="{3B94095B-CD62-5A44-ABFC-AB0F82F10B28}"/>
              </a:ext>
            </a:extLst>
          </p:cNvPr>
          <p:cNvSpPr txBox="1"/>
          <p:nvPr/>
        </p:nvSpPr>
        <p:spPr>
          <a:xfrm>
            <a:off x="61062" y="1256137"/>
            <a:ext cx="2133600" cy="1015663"/>
          </a:xfrm>
          <a:prstGeom prst="rect">
            <a:avLst/>
          </a:prstGeom>
          <a:noFill/>
        </p:spPr>
        <p:txBody>
          <a:bodyPr wrap="square" rtlCol="0">
            <a:spAutoFit/>
          </a:bodyPr>
          <a:lstStyle/>
          <a:p>
            <a:pPr algn="ctr"/>
            <a:r>
              <a:rPr lang="en-US" sz="3000" spc="150" dirty="0">
                <a:solidFill>
                  <a:srgbClr val="442003"/>
                </a:solidFill>
                <a:latin typeface="Britannic Bold"/>
                <a:cs typeface="Britannic Bold"/>
              </a:rPr>
              <a:t>Our Identity</a:t>
            </a:r>
          </a:p>
        </p:txBody>
      </p:sp>
      <p:pic>
        <p:nvPicPr>
          <p:cNvPr id="19" name="Picture 18">
            <a:extLst>
              <a:ext uri="{FF2B5EF4-FFF2-40B4-BE49-F238E27FC236}">
                <a16:creationId xmlns:a16="http://schemas.microsoft.com/office/drawing/2014/main" id="{EAA91B6C-59FE-C243-90D7-FB5866B3F03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8750" b="90625" l="0" r="65304"/>
                    </a14:imgEffect>
                  </a14:imgLayer>
                </a14:imgProps>
              </a:ext>
            </a:extLst>
          </a:blip>
          <a:srcRect l="-1" t="10085" r="34847"/>
          <a:stretch/>
        </p:blipFill>
        <p:spPr>
          <a:xfrm rot="5400000">
            <a:off x="-966039" y="4085273"/>
            <a:ext cx="4187801" cy="643273"/>
          </a:xfrm>
          <a:prstGeom prst="rect">
            <a:avLst/>
          </a:prstGeom>
        </p:spPr>
      </p:pic>
      <p:sp>
        <p:nvSpPr>
          <p:cNvPr id="20" name="TextBox 19">
            <a:extLst>
              <a:ext uri="{FF2B5EF4-FFF2-40B4-BE49-F238E27FC236}">
                <a16:creationId xmlns:a16="http://schemas.microsoft.com/office/drawing/2014/main" id="{8EE1FA03-725F-0F40-8A79-5929FCCB93C1}"/>
              </a:ext>
            </a:extLst>
          </p:cNvPr>
          <p:cNvSpPr txBox="1"/>
          <p:nvPr/>
        </p:nvSpPr>
        <p:spPr>
          <a:xfrm>
            <a:off x="1127863" y="253521"/>
            <a:ext cx="7760105" cy="707886"/>
          </a:xfrm>
          <a:prstGeom prst="rect">
            <a:avLst/>
          </a:prstGeom>
          <a:noFill/>
          <a:effectLst>
            <a:glow rad="127000">
              <a:srgbClr val="442003"/>
            </a:glow>
          </a:effectLst>
        </p:spPr>
        <p:txBody>
          <a:bodyPr wrap="square" rtlCol="0">
            <a:spAutoFit/>
          </a:bodyPr>
          <a:lstStyle/>
          <a:p>
            <a:pPr algn="r"/>
            <a:r>
              <a:rPr lang="en-US" sz="4000" spc="225" dirty="0">
                <a:solidFill>
                  <a:schemeClr val="bg1"/>
                </a:solidFill>
                <a:effectLst>
                  <a:glow rad="139700">
                    <a:srgbClr val="442003"/>
                  </a:glow>
                </a:effectLst>
                <a:latin typeface="Marker Felt"/>
                <a:cs typeface="Marker Felt"/>
              </a:rPr>
              <a:t>What They Need To See In Us</a:t>
            </a:r>
            <a:r>
              <a:rPr lang="mr-IN" sz="4000" spc="225" dirty="0">
                <a:solidFill>
                  <a:schemeClr val="bg1"/>
                </a:solidFill>
                <a:effectLst>
                  <a:glow rad="139700">
                    <a:srgbClr val="442003"/>
                  </a:glow>
                </a:effectLst>
                <a:latin typeface="Marker Felt"/>
                <a:cs typeface="Marker Felt"/>
              </a:rPr>
              <a:t>…</a:t>
            </a:r>
            <a:endParaRPr lang="en-US" sz="4000" spc="225" dirty="0">
              <a:solidFill>
                <a:schemeClr val="bg1"/>
              </a:solidFill>
              <a:effectLst>
                <a:glow rad="139700">
                  <a:srgbClr val="442003"/>
                </a:glow>
              </a:effectLst>
              <a:latin typeface="Marker Felt"/>
              <a:cs typeface="Marker Felt"/>
            </a:endParaRPr>
          </a:p>
        </p:txBody>
      </p:sp>
    </p:spTree>
    <p:extLst>
      <p:ext uri="{BB962C8B-B14F-4D97-AF65-F5344CB8AC3E}">
        <p14:creationId xmlns:p14="http://schemas.microsoft.com/office/powerpoint/2010/main" val="3971307611"/>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0A4E35-2FB4-4A45-BC3B-7F793BB3CEAF}"/>
              </a:ext>
            </a:extLst>
          </p:cNvPr>
          <p:cNvSpPr/>
          <p:nvPr/>
        </p:nvSpPr>
        <p:spPr>
          <a:xfrm>
            <a:off x="0" y="0"/>
            <a:ext cx="9144000" cy="6858000"/>
          </a:xfrm>
          <a:prstGeom prst="rect">
            <a:avLst/>
          </a:prstGeom>
          <a:solidFill>
            <a:srgbClr val="8055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A2DE2E3-A911-8F44-82B5-AC4076F1719F}"/>
              </a:ext>
            </a:extLst>
          </p:cNvPr>
          <p:cNvSpPr/>
          <p:nvPr/>
        </p:nvSpPr>
        <p:spPr>
          <a:xfrm>
            <a:off x="2401824" y="1214928"/>
            <a:ext cx="6742176" cy="5015184"/>
          </a:xfrm>
          <a:prstGeom prst="rect">
            <a:avLst/>
          </a:pr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2EF2666-D6CA-794E-AA88-00F2BACE9D99}"/>
              </a:ext>
            </a:extLst>
          </p:cNvPr>
          <p:cNvSpPr/>
          <p:nvPr/>
        </p:nvSpPr>
        <p:spPr>
          <a:xfrm>
            <a:off x="0" y="1214928"/>
            <a:ext cx="2401824" cy="5643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B57A2BDD-C3BE-AF4E-9DCF-531E9267F165}"/>
              </a:ext>
            </a:extLst>
          </p:cNvPr>
          <p:cNvCxnSpPr/>
          <p:nvPr/>
        </p:nvCxnSpPr>
        <p:spPr>
          <a:xfrm>
            <a:off x="0" y="1214928"/>
            <a:ext cx="9144000"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1E39BAF-210D-C64E-99F4-17B9A54EEC45}"/>
              </a:ext>
            </a:extLst>
          </p:cNvPr>
          <p:cNvCxnSpPr/>
          <p:nvPr/>
        </p:nvCxnSpPr>
        <p:spPr>
          <a:xfrm>
            <a:off x="2401824" y="6230112"/>
            <a:ext cx="6739128"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52C057B-BF8E-DF4C-BD53-E3BBBF9E7B41}"/>
              </a:ext>
            </a:extLst>
          </p:cNvPr>
          <p:cNvCxnSpPr>
            <a:cxnSpLocks/>
          </p:cNvCxnSpPr>
          <p:nvPr/>
        </p:nvCxnSpPr>
        <p:spPr>
          <a:xfrm rot="5400000">
            <a:off x="-382524" y="4063345"/>
            <a:ext cx="5614416"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53317" y="1763968"/>
            <a:ext cx="5598956" cy="2593018"/>
          </a:xfrm>
          <a:prstGeom prst="rect">
            <a:avLst/>
          </a:prstGeom>
          <a:noFill/>
        </p:spPr>
        <p:txBody>
          <a:bodyPr wrap="square" rtlCol="0">
            <a:spAutoFit/>
          </a:bodyPr>
          <a:lstStyle/>
          <a:p>
            <a:pPr marL="428625" indent="-428625">
              <a:spcAft>
                <a:spcPts val="900"/>
              </a:spcAft>
              <a:buClr>
                <a:srgbClr val="C00000"/>
              </a:buClr>
              <a:buFont typeface="Wingdings" charset="2"/>
              <a:buChar char="ü"/>
            </a:pPr>
            <a:r>
              <a:rPr lang="en-US" sz="3600" b="1" dirty="0">
                <a:solidFill>
                  <a:srgbClr val="442003"/>
                </a:solidFill>
                <a:effectLst/>
                <a:latin typeface="Arial Narrow" panose="020B0604020202020204" pitchFamily="34" charset="0"/>
                <a:cs typeface="Arial Narrow" panose="020B0604020202020204" pitchFamily="34" charset="0"/>
              </a:rPr>
              <a:t>I am a child of God</a:t>
            </a:r>
          </a:p>
          <a:p>
            <a:pPr marL="800100" lvl="1" indent="-457200">
              <a:spcAft>
                <a:spcPts val="900"/>
              </a:spcAft>
              <a:buClr>
                <a:srgbClr val="C00000"/>
              </a:buClr>
              <a:buFont typeface="Wingdings" pitchFamily="2" charset="2"/>
              <a:buChar char="§"/>
            </a:pPr>
            <a:r>
              <a:rPr lang="en-US" sz="3200" b="1" dirty="0">
                <a:solidFill>
                  <a:srgbClr val="442003"/>
                </a:solidFill>
                <a:effectLst/>
                <a:latin typeface="Arial Narrow" panose="020B0604020202020204" pitchFamily="34" charset="0"/>
                <a:cs typeface="Arial Narrow" panose="020B0604020202020204" pitchFamily="34" charset="0"/>
              </a:rPr>
              <a:t>Forgiven &amp; Dependent</a:t>
            </a:r>
          </a:p>
          <a:p>
            <a:pPr marL="428625" indent="-428625">
              <a:spcAft>
                <a:spcPts val="900"/>
              </a:spcAft>
              <a:buClr>
                <a:srgbClr val="C00000"/>
              </a:buClr>
              <a:buFont typeface="Wingdings" charset="2"/>
              <a:buChar char="ü"/>
            </a:pPr>
            <a:r>
              <a:rPr lang="en-US" sz="3600" b="1" dirty="0">
                <a:solidFill>
                  <a:srgbClr val="442003"/>
                </a:solidFill>
                <a:effectLst/>
                <a:latin typeface="Arial Narrow" panose="020B0604020202020204" pitchFamily="34" charset="0"/>
                <a:cs typeface="Arial Narrow" panose="020B0604020202020204" pitchFamily="34" charset="0"/>
              </a:rPr>
              <a:t>I am a husband or wife</a:t>
            </a:r>
          </a:p>
          <a:p>
            <a:pPr marL="428625" indent="-428625">
              <a:spcAft>
                <a:spcPts val="900"/>
              </a:spcAft>
              <a:buClr>
                <a:srgbClr val="C00000"/>
              </a:buClr>
              <a:buFont typeface="Wingdings" charset="2"/>
              <a:buChar char="ü"/>
            </a:pPr>
            <a:r>
              <a:rPr lang="en-US" sz="3600" b="1" dirty="0">
                <a:solidFill>
                  <a:srgbClr val="442003"/>
                </a:solidFill>
                <a:effectLst/>
                <a:latin typeface="Arial Narrow" panose="020B0604020202020204" pitchFamily="34" charset="0"/>
                <a:cs typeface="Arial Narrow" panose="020B0604020202020204" pitchFamily="34" charset="0"/>
              </a:rPr>
              <a:t>I am a father or mother</a:t>
            </a:r>
          </a:p>
        </p:txBody>
      </p:sp>
      <p:sp>
        <p:nvSpPr>
          <p:cNvPr id="18" name="TextBox 17">
            <a:extLst>
              <a:ext uri="{FF2B5EF4-FFF2-40B4-BE49-F238E27FC236}">
                <a16:creationId xmlns:a16="http://schemas.microsoft.com/office/drawing/2014/main" id="{1038E032-F367-214A-9D35-3D42AC0D7938}"/>
              </a:ext>
            </a:extLst>
          </p:cNvPr>
          <p:cNvSpPr txBox="1"/>
          <p:nvPr/>
        </p:nvSpPr>
        <p:spPr>
          <a:xfrm>
            <a:off x="61062" y="1256137"/>
            <a:ext cx="2133600" cy="1015663"/>
          </a:xfrm>
          <a:prstGeom prst="rect">
            <a:avLst/>
          </a:prstGeom>
          <a:noFill/>
        </p:spPr>
        <p:txBody>
          <a:bodyPr wrap="square" rtlCol="0">
            <a:spAutoFit/>
          </a:bodyPr>
          <a:lstStyle/>
          <a:p>
            <a:pPr algn="ctr"/>
            <a:r>
              <a:rPr lang="en-US" sz="3000" spc="150" dirty="0">
                <a:solidFill>
                  <a:srgbClr val="442003"/>
                </a:solidFill>
                <a:latin typeface="Britannic Bold"/>
                <a:cs typeface="Britannic Bold"/>
              </a:rPr>
              <a:t>Our Identity</a:t>
            </a:r>
          </a:p>
        </p:txBody>
      </p:sp>
      <p:pic>
        <p:nvPicPr>
          <p:cNvPr id="19" name="Picture 18">
            <a:extLst>
              <a:ext uri="{FF2B5EF4-FFF2-40B4-BE49-F238E27FC236}">
                <a16:creationId xmlns:a16="http://schemas.microsoft.com/office/drawing/2014/main" id="{3C368963-E18D-8A40-8E4C-E66B113BEA6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8750" b="90625" l="0" r="65304"/>
                    </a14:imgEffect>
                  </a14:imgLayer>
                </a14:imgProps>
              </a:ext>
            </a:extLst>
          </a:blip>
          <a:srcRect l="-1" t="10085" r="34847"/>
          <a:stretch/>
        </p:blipFill>
        <p:spPr>
          <a:xfrm rot="5400000">
            <a:off x="-966039" y="4085273"/>
            <a:ext cx="4187801" cy="643273"/>
          </a:xfrm>
          <a:prstGeom prst="rect">
            <a:avLst/>
          </a:prstGeom>
        </p:spPr>
      </p:pic>
      <p:sp>
        <p:nvSpPr>
          <p:cNvPr id="20" name="TextBox 19">
            <a:extLst>
              <a:ext uri="{FF2B5EF4-FFF2-40B4-BE49-F238E27FC236}">
                <a16:creationId xmlns:a16="http://schemas.microsoft.com/office/drawing/2014/main" id="{00DFE9BF-6678-6C45-95B0-55A883D177BF}"/>
              </a:ext>
            </a:extLst>
          </p:cNvPr>
          <p:cNvSpPr txBox="1"/>
          <p:nvPr/>
        </p:nvSpPr>
        <p:spPr>
          <a:xfrm>
            <a:off x="1127863" y="253521"/>
            <a:ext cx="7760105" cy="707886"/>
          </a:xfrm>
          <a:prstGeom prst="rect">
            <a:avLst/>
          </a:prstGeom>
          <a:noFill/>
          <a:effectLst>
            <a:glow rad="127000">
              <a:srgbClr val="442003"/>
            </a:glow>
          </a:effectLst>
        </p:spPr>
        <p:txBody>
          <a:bodyPr wrap="square" rtlCol="0">
            <a:spAutoFit/>
          </a:bodyPr>
          <a:lstStyle/>
          <a:p>
            <a:pPr algn="r"/>
            <a:r>
              <a:rPr lang="en-US" sz="4000" spc="225" dirty="0">
                <a:solidFill>
                  <a:schemeClr val="bg1"/>
                </a:solidFill>
                <a:effectLst>
                  <a:glow rad="139700">
                    <a:srgbClr val="442003"/>
                  </a:glow>
                </a:effectLst>
                <a:latin typeface="Marker Felt"/>
                <a:cs typeface="Marker Felt"/>
              </a:rPr>
              <a:t>What They Need To See In Us</a:t>
            </a:r>
            <a:r>
              <a:rPr lang="mr-IN" sz="4000" spc="225" dirty="0">
                <a:solidFill>
                  <a:schemeClr val="bg1"/>
                </a:solidFill>
                <a:effectLst>
                  <a:glow rad="139700">
                    <a:srgbClr val="442003"/>
                  </a:glow>
                </a:effectLst>
                <a:latin typeface="Marker Felt"/>
                <a:cs typeface="Marker Felt"/>
              </a:rPr>
              <a:t>…</a:t>
            </a:r>
            <a:endParaRPr lang="en-US" sz="4000" spc="225" dirty="0">
              <a:solidFill>
                <a:schemeClr val="bg1"/>
              </a:solidFill>
              <a:effectLst>
                <a:glow rad="139700">
                  <a:srgbClr val="442003"/>
                </a:glow>
              </a:effectLst>
              <a:latin typeface="Marker Felt"/>
              <a:cs typeface="Marker Felt"/>
            </a:endParaRPr>
          </a:p>
        </p:txBody>
      </p:sp>
    </p:spTree>
    <p:extLst>
      <p:ext uri="{BB962C8B-B14F-4D97-AF65-F5344CB8AC3E}">
        <p14:creationId xmlns:p14="http://schemas.microsoft.com/office/powerpoint/2010/main" val="36524838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F218C9-33DE-0E4C-A915-9945864822A1}"/>
              </a:ext>
            </a:extLst>
          </p:cNvPr>
          <p:cNvSpPr/>
          <p:nvPr/>
        </p:nvSpPr>
        <p:spPr>
          <a:xfrm>
            <a:off x="0" y="0"/>
            <a:ext cx="9144000" cy="6858000"/>
          </a:xfrm>
          <a:prstGeom prst="rect">
            <a:avLst/>
          </a:prstGeom>
          <a:solidFill>
            <a:srgbClr val="8055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2E21EFE-9439-724B-81D2-295E1A3348D1}"/>
              </a:ext>
            </a:extLst>
          </p:cNvPr>
          <p:cNvSpPr/>
          <p:nvPr/>
        </p:nvSpPr>
        <p:spPr>
          <a:xfrm>
            <a:off x="2401824" y="1214928"/>
            <a:ext cx="6742176" cy="5015184"/>
          </a:xfrm>
          <a:prstGeom prst="rect">
            <a:avLst/>
          </a:pr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A884FCC-92E5-094F-B814-343236ABA692}"/>
              </a:ext>
            </a:extLst>
          </p:cNvPr>
          <p:cNvSpPr/>
          <p:nvPr/>
        </p:nvSpPr>
        <p:spPr>
          <a:xfrm>
            <a:off x="0" y="1214928"/>
            <a:ext cx="2401824" cy="5643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2B78D80B-48FE-834C-9DC0-06091043C5B0}"/>
              </a:ext>
            </a:extLst>
          </p:cNvPr>
          <p:cNvCxnSpPr/>
          <p:nvPr/>
        </p:nvCxnSpPr>
        <p:spPr>
          <a:xfrm>
            <a:off x="0" y="1214928"/>
            <a:ext cx="9144000"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AAEE2E3-E5A5-C641-B792-C2573F2DD4B9}"/>
              </a:ext>
            </a:extLst>
          </p:cNvPr>
          <p:cNvCxnSpPr/>
          <p:nvPr/>
        </p:nvCxnSpPr>
        <p:spPr>
          <a:xfrm>
            <a:off x="2401824" y="6230112"/>
            <a:ext cx="6739128"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FD36694-05E7-494C-B6A3-144BB142413C}"/>
              </a:ext>
            </a:extLst>
          </p:cNvPr>
          <p:cNvCxnSpPr>
            <a:cxnSpLocks/>
          </p:cNvCxnSpPr>
          <p:nvPr/>
        </p:nvCxnSpPr>
        <p:spPr>
          <a:xfrm rot="5400000">
            <a:off x="-382524" y="4063345"/>
            <a:ext cx="5614416"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14111" y="1840751"/>
            <a:ext cx="6176168" cy="3539430"/>
          </a:xfrm>
          <a:prstGeom prst="rect">
            <a:avLst/>
          </a:prstGeom>
          <a:noFill/>
          <a:effectLst>
            <a:glow rad="127000">
              <a:srgbClr val="FDF9CA"/>
            </a:glow>
          </a:effectLst>
        </p:spPr>
        <p:txBody>
          <a:bodyPr wrap="square" rtlCol="0">
            <a:spAutoFit/>
          </a:bodyPr>
          <a:lstStyle/>
          <a:p>
            <a:r>
              <a:rPr lang="en-US" sz="3200" b="1" i="1" dirty="0">
                <a:solidFill>
                  <a:srgbClr val="442003"/>
                </a:solidFill>
                <a:effectLst/>
                <a:latin typeface="Arial Narrow" panose="020B0604020202020204" pitchFamily="34" charset="0"/>
                <a:cs typeface="Arial Narrow" panose="020B0604020202020204" pitchFamily="34" charset="0"/>
              </a:rPr>
              <a:t>Blessed are the meek, for they shall 	inherit the earth.</a:t>
            </a:r>
          </a:p>
          <a:p>
            <a:r>
              <a:rPr lang="en-US" sz="3200" b="1" i="1" dirty="0">
                <a:solidFill>
                  <a:srgbClr val="442003"/>
                </a:solidFill>
                <a:effectLst/>
                <a:latin typeface="Arial Narrow" panose="020B0604020202020204" pitchFamily="34" charset="0"/>
                <a:cs typeface="Arial Narrow" panose="020B0604020202020204" pitchFamily="34" charset="0"/>
              </a:rPr>
              <a:t>Blessed are those who hunger and 	thirst for righteousness, for they 	shall be satisfied.</a:t>
            </a:r>
          </a:p>
          <a:p>
            <a:r>
              <a:rPr lang="en-US" sz="3200" b="1" i="1" dirty="0">
                <a:solidFill>
                  <a:srgbClr val="442003"/>
                </a:solidFill>
                <a:effectLst/>
                <a:latin typeface="Arial Narrow" panose="020B0604020202020204" pitchFamily="34" charset="0"/>
                <a:cs typeface="Arial Narrow" panose="020B0604020202020204" pitchFamily="34" charset="0"/>
              </a:rPr>
              <a:t>Blessed are the pure in heart, for 	they shall see God.</a:t>
            </a:r>
          </a:p>
        </p:txBody>
      </p:sp>
      <p:sp>
        <p:nvSpPr>
          <p:cNvPr id="3" name="TextBox 2"/>
          <p:cNvSpPr txBox="1"/>
          <p:nvPr/>
        </p:nvSpPr>
        <p:spPr>
          <a:xfrm>
            <a:off x="0" y="1440098"/>
            <a:ext cx="2460391" cy="1015663"/>
          </a:xfrm>
          <a:prstGeom prst="rect">
            <a:avLst/>
          </a:prstGeom>
          <a:noFill/>
        </p:spPr>
        <p:txBody>
          <a:bodyPr wrap="square" rtlCol="0">
            <a:spAutoFit/>
          </a:bodyPr>
          <a:lstStyle/>
          <a:p>
            <a:pPr algn="ctr"/>
            <a:r>
              <a:rPr lang="en-US" sz="3000" spc="150" dirty="0">
                <a:solidFill>
                  <a:srgbClr val="442003"/>
                </a:solidFill>
                <a:latin typeface="Britannic Bold"/>
                <a:cs typeface="Britannic Bold"/>
              </a:rPr>
              <a:t>Our Character</a:t>
            </a:r>
          </a:p>
        </p:txBody>
      </p:sp>
      <p:pic>
        <p:nvPicPr>
          <p:cNvPr id="14" name="Picture 13"/>
          <p:cNvPicPr>
            <a:picLocks noChangeAspect="1"/>
          </p:cNvPicPr>
          <p:nvPr/>
        </p:nvPicPr>
        <p:blipFill rotWithShape="1">
          <a:blip r:embed="rId3">
            <a:extLst>
              <a:ext uri="{BEBA8EAE-BF5A-486C-A8C5-ECC9F3942E4B}">
                <a14:imgProps xmlns:a14="http://schemas.microsoft.com/office/drawing/2010/main">
                  <a14:imgLayer r:embed="rId4">
                    <a14:imgEffect>
                      <a14:backgroundRemoval t="9375" b="89844" l="69739" r="89739"/>
                    </a14:imgEffect>
                  </a14:imgLayer>
                </a14:imgProps>
              </a:ext>
            </a:extLst>
          </a:blip>
          <a:srcRect l="70339" r="11182"/>
          <a:stretch/>
        </p:blipFill>
        <p:spPr>
          <a:xfrm rot="5400000" flipH="1">
            <a:off x="366756" y="3049025"/>
            <a:ext cx="1619656" cy="975582"/>
          </a:xfrm>
          <a:prstGeom prst="rect">
            <a:avLst/>
          </a:prstGeom>
        </p:spPr>
      </p:pic>
      <p:sp>
        <p:nvSpPr>
          <p:cNvPr id="16" name="TextBox 15">
            <a:extLst>
              <a:ext uri="{FF2B5EF4-FFF2-40B4-BE49-F238E27FC236}">
                <a16:creationId xmlns:a16="http://schemas.microsoft.com/office/drawing/2014/main" id="{E0BDA3CB-63B7-9C4B-A593-95F402F87E38}"/>
              </a:ext>
            </a:extLst>
          </p:cNvPr>
          <p:cNvSpPr txBox="1"/>
          <p:nvPr/>
        </p:nvSpPr>
        <p:spPr>
          <a:xfrm>
            <a:off x="1127863" y="253521"/>
            <a:ext cx="7760105" cy="707886"/>
          </a:xfrm>
          <a:prstGeom prst="rect">
            <a:avLst/>
          </a:prstGeom>
          <a:noFill/>
          <a:effectLst>
            <a:glow rad="127000">
              <a:srgbClr val="442003"/>
            </a:glow>
          </a:effectLst>
        </p:spPr>
        <p:txBody>
          <a:bodyPr wrap="square" rtlCol="0">
            <a:spAutoFit/>
          </a:bodyPr>
          <a:lstStyle/>
          <a:p>
            <a:pPr algn="r"/>
            <a:r>
              <a:rPr lang="en-US" sz="4000" spc="225" dirty="0">
                <a:solidFill>
                  <a:schemeClr val="bg1"/>
                </a:solidFill>
                <a:effectLst>
                  <a:glow rad="139700">
                    <a:srgbClr val="442003"/>
                  </a:glow>
                </a:effectLst>
                <a:latin typeface="Marker Felt"/>
                <a:cs typeface="Marker Felt"/>
              </a:rPr>
              <a:t>What They Need To See In Us</a:t>
            </a:r>
            <a:r>
              <a:rPr lang="mr-IN" sz="4000" spc="225" dirty="0">
                <a:solidFill>
                  <a:schemeClr val="bg1"/>
                </a:solidFill>
                <a:effectLst>
                  <a:glow rad="139700">
                    <a:srgbClr val="442003"/>
                  </a:glow>
                </a:effectLst>
                <a:latin typeface="Marker Felt"/>
                <a:cs typeface="Marker Felt"/>
              </a:rPr>
              <a:t>…</a:t>
            </a:r>
            <a:endParaRPr lang="en-US" sz="4000" spc="225" dirty="0">
              <a:solidFill>
                <a:schemeClr val="bg1"/>
              </a:solidFill>
              <a:effectLst>
                <a:glow rad="139700">
                  <a:srgbClr val="442003"/>
                </a:glow>
              </a:effectLst>
              <a:latin typeface="Marker Felt"/>
              <a:cs typeface="Marker Felt"/>
            </a:endParaRPr>
          </a:p>
        </p:txBody>
      </p:sp>
    </p:spTree>
    <p:extLst>
      <p:ext uri="{BB962C8B-B14F-4D97-AF65-F5344CB8AC3E}">
        <p14:creationId xmlns:p14="http://schemas.microsoft.com/office/powerpoint/2010/main" val="15473062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9B774A-BA0E-E648-BE52-9B464C061D11}"/>
              </a:ext>
            </a:extLst>
          </p:cNvPr>
          <p:cNvSpPr/>
          <p:nvPr/>
        </p:nvSpPr>
        <p:spPr>
          <a:xfrm>
            <a:off x="0" y="0"/>
            <a:ext cx="9144000" cy="6858000"/>
          </a:xfrm>
          <a:prstGeom prst="rect">
            <a:avLst/>
          </a:prstGeom>
          <a:solidFill>
            <a:srgbClr val="8055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EACBE94-74EB-AD45-82A8-89F198C68483}"/>
              </a:ext>
            </a:extLst>
          </p:cNvPr>
          <p:cNvSpPr/>
          <p:nvPr/>
        </p:nvSpPr>
        <p:spPr>
          <a:xfrm>
            <a:off x="2401824" y="1214928"/>
            <a:ext cx="6742176" cy="5015184"/>
          </a:xfrm>
          <a:prstGeom prst="rect">
            <a:avLst/>
          </a:pr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7A8A482-371C-9849-AD87-F597AFAB7107}"/>
              </a:ext>
            </a:extLst>
          </p:cNvPr>
          <p:cNvSpPr/>
          <p:nvPr/>
        </p:nvSpPr>
        <p:spPr>
          <a:xfrm>
            <a:off x="0" y="1214928"/>
            <a:ext cx="2401824" cy="5643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5BB2F900-6627-4845-BAC2-5E360B7E1766}"/>
              </a:ext>
            </a:extLst>
          </p:cNvPr>
          <p:cNvCxnSpPr/>
          <p:nvPr/>
        </p:nvCxnSpPr>
        <p:spPr>
          <a:xfrm>
            <a:off x="0" y="1214928"/>
            <a:ext cx="9144000"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FFD2B91-1680-2A45-91AE-5C80B5A25A8B}"/>
              </a:ext>
            </a:extLst>
          </p:cNvPr>
          <p:cNvCxnSpPr/>
          <p:nvPr/>
        </p:nvCxnSpPr>
        <p:spPr>
          <a:xfrm>
            <a:off x="2401824" y="6230112"/>
            <a:ext cx="6739128"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E8C6501-B229-2342-8445-7CA549885DEF}"/>
              </a:ext>
            </a:extLst>
          </p:cNvPr>
          <p:cNvCxnSpPr>
            <a:cxnSpLocks/>
          </p:cNvCxnSpPr>
          <p:nvPr/>
        </p:nvCxnSpPr>
        <p:spPr>
          <a:xfrm rot="5400000">
            <a:off x="-382524" y="4063345"/>
            <a:ext cx="5614416"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634539" y="1440098"/>
            <a:ext cx="6218178" cy="4770537"/>
          </a:xfrm>
          <a:prstGeom prst="rect">
            <a:avLst/>
          </a:prstGeom>
          <a:noFill/>
        </p:spPr>
        <p:txBody>
          <a:bodyPr wrap="square" rtlCol="0">
            <a:spAutoFit/>
          </a:bodyPr>
          <a:lstStyle/>
          <a:p>
            <a:r>
              <a:rPr lang="en-US" sz="3200" b="1" i="1" dirty="0">
                <a:solidFill>
                  <a:srgbClr val="442003"/>
                </a:solidFill>
                <a:effectLst/>
                <a:latin typeface="Arial Narrow" panose="020B0604020202020204" pitchFamily="34" charset="0"/>
                <a:cs typeface="Arial Narrow" panose="020B0604020202020204" pitchFamily="34" charset="0"/>
              </a:rPr>
              <a:t>Meekness </a:t>
            </a:r>
            <a:r>
              <a:rPr lang="mr-IN" sz="3200" b="1" i="1" dirty="0">
                <a:solidFill>
                  <a:srgbClr val="442003"/>
                </a:solidFill>
                <a:effectLst/>
                <a:latin typeface="Arial Narrow" panose="020B0604020202020204" pitchFamily="34" charset="0"/>
                <a:cs typeface="Arial"/>
              </a:rPr>
              <a:t>–</a:t>
            </a:r>
            <a:r>
              <a:rPr lang="en-US" sz="3200" b="1" i="1" dirty="0">
                <a:solidFill>
                  <a:srgbClr val="442003"/>
                </a:solidFill>
                <a:effectLst/>
                <a:latin typeface="Arial Narrow" panose="020B0604020202020204" pitchFamily="34" charset="0"/>
                <a:cs typeface="Arial Narrow" panose="020B0604020202020204" pitchFamily="34" charset="0"/>
              </a:rPr>
              <a:t> bridled strength, control, 	gentleness with strength</a:t>
            </a:r>
          </a:p>
          <a:p>
            <a:pPr marL="342900" indent="-342900">
              <a:spcBef>
                <a:spcPts val="900"/>
              </a:spcBef>
              <a:buClr>
                <a:srgbClr val="C00000"/>
              </a:buClr>
              <a:buFont typeface="Wingdings" charset="2"/>
              <a:buChar char="§"/>
            </a:pPr>
            <a:r>
              <a:rPr lang="en-US" sz="3000" b="1" i="1" dirty="0">
                <a:solidFill>
                  <a:srgbClr val="442003"/>
                </a:solidFill>
                <a:effectLst/>
                <a:latin typeface="Arial Narrow" panose="020B0604020202020204" pitchFamily="34" charset="0"/>
                <a:cs typeface="Arial Narrow" panose="020B0604020202020204" pitchFamily="34" charset="0"/>
              </a:rPr>
              <a:t>Avoiding an issue? That’s not meek.</a:t>
            </a:r>
          </a:p>
          <a:p>
            <a:pPr marL="342900" indent="-342900">
              <a:spcBef>
                <a:spcPts val="900"/>
              </a:spcBef>
              <a:buClr>
                <a:srgbClr val="C00000"/>
              </a:buClr>
              <a:buFont typeface="Wingdings" charset="2"/>
              <a:buChar char="§"/>
            </a:pPr>
            <a:r>
              <a:rPr lang="en-US" sz="3000" b="1" i="1" dirty="0">
                <a:solidFill>
                  <a:srgbClr val="442003"/>
                </a:solidFill>
                <a:effectLst/>
                <a:latin typeface="Arial Narrow" panose="020B0604020202020204" pitchFamily="34" charset="0"/>
                <a:cs typeface="Arial Narrow" panose="020B0604020202020204" pitchFamily="34" charset="0"/>
              </a:rPr>
              <a:t>Demanding your way? That’s not meek.</a:t>
            </a:r>
          </a:p>
          <a:p>
            <a:pPr marL="342900" indent="-342900">
              <a:spcBef>
                <a:spcPts val="900"/>
              </a:spcBef>
              <a:buClr>
                <a:srgbClr val="C00000"/>
              </a:buClr>
              <a:buFont typeface="Wingdings" charset="2"/>
              <a:buChar char="§"/>
            </a:pPr>
            <a:r>
              <a:rPr lang="en-US" sz="3000" b="1" i="1" dirty="0">
                <a:solidFill>
                  <a:srgbClr val="442003"/>
                </a:solidFill>
                <a:effectLst/>
                <a:latin typeface="Arial Narrow" panose="020B0604020202020204" pitchFamily="34" charset="0"/>
                <a:cs typeface="Arial Narrow" panose="020B0604020202020204" pitchFamily="34" charset="0"/>
              </a:rPr>
              <a:t>Afraid to rock the boat? That’s not meek.</a:t>
            </a:r>
          </a:p>
          <a:p>
            <a:pPr marL="342900" indent="-342900">
              <a:spcBef>
                <a:spcPts val="900"/>
              </a:spcBef>
              <a:buClr>
                <a:srgbClr val="C00000"/>
              </a:buClr>
              <a:buFont typeface="Wingdings" charset="2"/>
              <a:buChar char="§"/>
            </a:pPr>
            <a:r>
              <a:rPr lang="en-US" sz="3000" b="1" i="1" dirty="0">
                <a:solidFill>
                  <a:srgbClr val="442003"/>
                </a:solidFill>
                <a:effectLst/>
                <a:latin typeface="Arial Narrow" panose="020B0604020202020204" pitchFamily="34" charset="0"/>
                <a:cs typeface="Arial Narrow" panose="020B0604020202020204" pitchFamily="34" charset="0"/>
              </a:rPr>
              <a:t>Trying to win the fight? That’s not meek </a:t>
            </a:r>
          </a:p>
        </p:txBody>
      </p:sp>
      <p:sp>
        <p:nvSpPr>
          <p:cNvPr id="18" name="TextBox 17">
            <a:extLst>
              <a:ext uri="{FF2B5EF4-FFF2-40B4-BE49-F238E27FC236}">
                <a16:creationId xmlns:a16="http://schemas.microsoft.com/office/drawing/2014/main" id="{E3AECAF0-9CEA-B847-90C7-F8DD70A01F25}"/>
              </a:ext>
            </a:extLst>
          </p:cNvPr>
          <p:cNvSpPr txBox="1"/>
          <p:nvPr/>
        </p:nvSpPr>
        <p:spPr>
          <a:xfrm>
            <a:off x="0" y="1440098"/>
            <a:ext cx="2460391" cy="1015663"/>
          </a:xfrm>
          <a:prstGeom prst="rect">
            <a:avLst/>
          </a:prstGeom>
          <a:noFill/>
        </p:spPr>
        <p:txBody>
          <a:bodyPr wrap="square" rtlCol="0">
            <a:spAutoFit/>
          </a:bodyPr>
          <a:lstStyle/>
          <a:p>
            <a:pPr algn="ctr"/>
            <a:r>
              <a:rPr lang="en-US" sz="3000" spc="150" dirty="0">
                <a:solidFill>
                  <a:srgbClr val="442003"/>
                </a:solidFill>
                <a:latin typeface="Britannic Bold"/>
                <a:cs typeface="Britannic Bold"/>
              </a:rPr>
              <a:t>Our Character</a:t>
            </a:r>
          </a:p>
        </p:txBody>
      </p:sp>
      <p:pic>
        <p:nvPicPr>
          <p:cNvPr id="19" name="Picture 18">
            <a:extLst>
              <a:ext uri="{FF2B5EF4-FFF2-40B4-BE49-F238E27FC236}">
                <a16:creationId xmlns:a16="http://schemas.microsoft.com/office/drawing/2014/main" id="{8437C7F3-C6E2-824A-B261-FEABB50A10E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375" b="89844" l="69739" r="89739"/>
                    </a14:imgEffect>
                  </a14:imgLayer>
                </a14:imgProps>
              </a:ext>
            </a:extLst>
          </a:blip>
          <a:srcRect l="70339" r="11182"/>
          <a:stretch/>
        </p:blipFill>
        <p:spPr>
          <a:xfrm rot="5400000" flipH="1">
            <a:off x="366756" y="3049025"/>
            <a:ext cx="1619656" cy="975582"/>
          </a:xfrm>
          <a:prstGeom prst="rect">
            <a:avLst/>
          </a:prstGeom>
        </p:spPr>
      </p:pic>
      <p:sp>
        <p:nvSpPr>
          <p:cNvPr id="20" name="TextBox 19">
            <a:extLst>
              <a:ext uri="{FF2B5EF4-FFF2-40B4-BE49-F238E27FC236}">
                <a16:creationId xmlns:a16="http://schemas.microsoft.com/office/drawing/2014/main" id="{A06A8E83-7A13-4C4B-802E-89101ADB99C3}"/>
              </a:ext>
            </a:extLst>
          </p:cNvPr>
          <p:cNvSpPr txBox="1"/>
          <p:nvPr/>
        </p:nvSpPr>
        <p:spPr>
          <a:xfrm>
            <a:off x="1127863" y="253521"/>
            <a:ext cx="7760105" cy="707886"/>
          </a:xfrm>
          <a:prstGeom prst="rect">
            <a:avLst/>
          </a:prstGeom>
          <a:noFill/>
          <a:effectLst>
            <a:glow rad="127000">
              <a:srgbClr val="442003"/>
            </a:glow>
          </a:effectLst>
        </p:spPr>
        <p:txBody>
          <a:bodyPr wrap="square" rtlCol="0">
            <a:spAutoFit/>
          </a:bodyPr>
          <a:lstStyle/>
          <a:p>
            <a:pPr algn="r"/>
            <a:r>
              <a:rPr lang="en-US" sz="4000" spc="225" dirty="0">
                <a:solidFill>
                  <a:schemeClr val="bg1"/>
                </a:solidFill>
                <a:effectLst>
                  <a:glow rad="139700">
                    <a:srgbClr val="442003"/>
                  </a:glow>
                </a:effectLst>
                <a:latin typeface="Marker Felt"/>
                <a:cs typeface="Marker Felt"/>
              </a:rPr>
              <a:t>What They Need To See In Us</a:t>
            </a:r>
            <a:r>
              <a:rPr lang="mr-IN" sz="4000" spc="225" dirty="0">
                <a:solidFill>
                  <a:schemeClr val="bg1"/>
                </a:solidFill>
                <a:effectLst>
                  <a:glow rad="139700">
                    <a:srgbClr val="442003"/>
                  </a:glow>
                </a:effectLst>
                <a:latin typeface="Marker Felt"/>
                <a:cs typeface="Marker Felt"/>
              </a:rPr>
              <a:t>…</a:t>
            </a:r>
            <a:endParaRPr lang="en-US" sz="4000" spc="225" dirty="0">
              <a:solidFill>
                <a:schemeClr val="bg1"/>
              </a:solidFill>
              <a:effectLst>
                <a:glow rad="139700">
                  <a:srgbClr val="442003"/>
                </a:glow>
              </a:effectLst>
              <a:latin typeface="Marker Felt"/>
              <a:cs typeface="Marker Felt"/>
            </a:endParaRPr>
          </a:p>
        </p:txBody>
      </p:sp>
    </p:spTree>
    <p:extLst>
      <p:ext uri="{BB962C8B-B14F-4D97-AF65-F5344CB8AC3E}">
        <p14:creationId xmlns:p14="http://schemas.microsoft.com/office/powerpoint/2010/main" val="10603651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dissolve">
                                      <p:cBhvr>
                                        <p:cTn id="18" dur="500"/>
                                        <p:tgtEl>
                                          <p:spTgt spid="4">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dissolve">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9AA318-D051-2645-8668-39EEDFAF328C}"/>
              </a:ext>
            </a:extLst>
          </p:cNvPr>
          <p:cNvPicPr>
            <a:picLocks/>
          </p:cNvPicPr>
          <p:nvPr/>
        </p:nvPicPr>
        <p:blipFill rotWithShape="1">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9599" r="9767" b="-1"/>
          <a:stretch/>
        </p:blipFill>
        <p:spPr>
          <a:xfrm>
            <a:off x="20" y="10"/>
            <a:ext cx="9144000" cy="6857990"/>
          </a:xfrm>
          <a:prstGeom prst="rect">
            <a:avLst/>
          </a:prstGeom>
        </p:spPr>
      </p:pic>
      <p:pic>
        <p:nvPicPr>
          <p:cNvPr id="2" name="Picture 1">
            <a:extLst>
              <a:ext uri="{FF2B5EF4-FFF2-40B4-BE49-F238E27FC236}">
                <a16:creationId xmlns:a16="http://schemas.microsoft.com/office/drawing/2014/main" id="{C0D1CAEC-A489-F146-87B6-A960B7DBEB3C}"/>
              </a:ext>
            </a:extLst>
          </p:cNvPr>
          <p:cNvPicPr>
            <a:picLocks noChangeAspect="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1520" y="635924"/>
            <a:ext cx="7680960" cy="5586151"/>
          </a:xfrm>
          <a:prstGeom prst="rect">
            <a:avLst/>
          </a:prstGeom>
          <a:solidFill>
            <a:srgbClr val="FFFFFF">
              <a:shade val="85000"/>
            </a:srgbClr>
          </a:solidFill>
          <a:ln w="190500" cap="sq">
            <a:solidFill>
              <a:srgbClr val="442003"/>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38511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5E1178-9524-B645-B9A8-323C2FB7278E}"/>
              </a:ext>
            </a:extLst>
          </p:cNvPr>
          <p:cNvSpPr/>
          <p:nvPr/>
        </p:nvSpPr>
        <p:spPr>
          <a:xfrm>
            <a:off x="0" y="0"/>
            <a:ext cx="9144000" cy="6858000"/>
          </a:xfrm>
          <a:prstGeom prst="rect">
            <a:avLst/>
          </a:prstGeom>
          <a:solidFill>
            <a:srgbClr val="8055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C9C13FE-D137-8B48-9D22-C25F2FA50B0D}"/>
              </a:ext>
            </a:extLst>
          </p:cNvPr>
          <p:cNvSpPr/>
          <p:nvPr/>
        </p:nvSpPr>
        <p:spPr>
          <a:xfrm>
            <a:off x="2401824" y="1214928"/>
            <a:ext cx="6742176" cy="5015184"/>
          </a:xfrm>
          <a:prstGeom prst="rect">
            <a:avLst/>
          </a:pr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2B8F949-472F-B145-884B-5AF72C856CEF}"/>
              </a:ext>
            </a:extLst>
          </p:cNvPr>
          <p:cNvSpPr/>
          <p:nvPr/>
        </p:nvSpPr>
        <p:spPr>
          <a:xfrm>
            <a:off x="0" y="1214928"/>
            <a:ext cx="2401824" cy="5643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23146B9E-EC5C-BE4B-868B-981A137A9762}"/>
              </a:ext>
            </a:extLst>
          </p:cNvPr>
          <p:cNvCxnSpPr/>
          <p:nvPr/>
        </p:nvCxnSpPr>
        <p:spPr>
          <a:xfrm>
            <a:off x="0" y="1214928"/>
            <a:ext cx="9144000"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6B05F61-8BD4-C64A-99ED-CC08D6AE681B}"/>
              </a:ext>
            </a:extLst>
          </p:cNvPr>
          <p:cNvCxnSpPr/>
          <p:nvPr/>
        </p:nvCxnSpPr>
        <p:spPr>
          <a:xfrm>
            <a:off x="2401824" y="6230112"/>
            <a:ext cx="6739128"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B3308A0-2D86-1749-A594-EB4D7D1B1E73}"/>
              </a:ext>
            </a:extLst>
          </p:cNvPr>
          <p:cNvCxnSpPr>
            <a:cxnSpLocks/>
          </p:cNvCxnSpPr>
          <p:nvPr/>
        </p:nvCxnSpPr>
        <p:spPr>
          <a:xfrm rot="5400000">
            <a:off x="-382524" y="4063345"/>
            <a:ext cx="5614416"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21597" y="1775109"/>
            <a:ext cx="5848966" cy="2254463"/>
          </a:xfrm>
          <a:prstGeom prst="rect">
            <a:avLst/>
          </a:prstGeom>
          <a:noFill/>
          <a:effectLst>
            <a:glow rad="127000">
              <a:srgbClr val="FDF9CA"/>
            </a:glow>
          </a:effectLst>
        </p:spPr>
        <p:txBody>
          <a:bodyPr wrap="square" rtlCol="0">
            <a:spAutoFit/>
          </a:bodyPr>
          <a:lstStyle/>
          <a:p>
            <a:r>
              <a:rPr lang="en-US" sz="3200" b="1" i="1" dirty="0">
                <a:solidFill>
                  <a:srgbClr val="442003"/>
                </a:solidFill>
                <a:effectLst/>
                <a:latin typeface="Arial Narrow" panose="020B0604020202020204" pitchFamily="34" charset="0"/>
                <a:cs typeface="Arial Narrow" panose="020B0604020202020204" pitchFamily="34" charset="0"/>
              </a:rPr>
              <a:t>Hungering &amp; Thirsting</a:t>
            </a:r>
          </a:p>
          <a:p>
            <a:pPr marL="342900" indent="-342900">
              <a:spcBef>
                <a:spcPts val="450"/>
              </a:spcBef>
              <a:buClr>
                <a:srgbClr val="C00000"/>
              </a:buClr>
              <a:buFont typeface="Wingdings" charset="2"/>
              <a:buChar char="§"/>
            </a:pPr>
            <a:r>
              <a:rPr lang="en-US" sz="3200" b="1" i="1" dirty="0">
                <a:solidFill>
                  <a:srgbClr val="442003"/>
                </a:solidFill>
                <a:effectLst/>
                <a:latin typeface="Arial Narrow" panose="020B0604020202020204" pitchFamily="34" charset="0"/>
                <a:cs typeface="Arial Narrow" panose="020B0604020202020204" pitchFamily="34" charset="0"/>
              </a:rPr>
              <a:t>Praying, Studying, Worshipping</a:t>
            </a:r>
          </a:p>
          <a:p>
            <a:pPr marL="342900" indent="-342900">
              <a:spcBef>
                <a:spcPts val="450"/>
              </a:spcBef>
              <a:buClr>
                <a:srgbClr val="C00000"/>
              </a:buClr>
              <a:buFont typeface="Wingdings" charset="2"/>
              <a:buChar char="§"/>
            </a:pPr>
            <a:r>
              <a:rPr lang="en-US" sz="3200" b="1" i="1" dirty="0">
                <a:solidFill>
                  <a:srgbClr val="442003"/>
                </a:solidFill>
                <a:effectLst/>
                <a:latin typeface="Arial Narrow" panose="020B0604020202020204" pitchFamily="34" charset="0"/>
                <a:cs typeface="Arial Narrow" panose="020B0604020202020204" pitchFamily="34" charset="0"/>
              </a:rPr>
              <a:t>Honesty &amp; integrity</a:t>
            </a:r>
          </a:p>
          <a:p>
            <a:pPr marL="342900" indent="-342900">
              <a:spcBef>
                <a:spcPts val="450"/>
              </a:spcBef>
              <a:buClr>
                <a:srgbClr val="C00000"/>
              </a:buClr>
              <a:buFont typeface="Wingdings" charset="2"/>
              <a:buChar char="§"/>
            </a:pPr>
            <a:r>
              <a:rPr lang="en-US" sz="3200" b="1" i="1" dirty="0">
                <a:solidFill>
                  <a:srgbClr val="442003"/>
                </a:solidFill>
                <a:effectLst/>
                <a:latin typeface="Arial Narrow" panose="020B0604020202020204" pitchFamily="34" charset="0"/>
                <a:cs typeface="Arial Narrow" panose="020B0604020202020204" pitchFamily="34" charset="0"/>
              </a:rPr>
              <a:t>Respect for authority</a:t>
            </a:r>
            <a:endParaRPr lang="en-US" sz="2400" b="1" i="1" dirty="0">
              <a:solidFill>
                <a:srgbClr val="442003"/>
              </a:solidFill>
              <a:effectLst/>
              <a:latin typeface="Arial Narrow" panose="020B0604020202020204" pitchFamily="34" charset="0"/>
              <a:cs typeface="Arial Narrow" panose="020B0604020202020204" pitchFamily="34" charset="0"/>
            </a:endParaRPr>
          </a:p>
        </p:txBody>
      </p:sp>
      <p:sp>
        <p:nvSpPr>
          <p:cNvPr id="7" name="TextBox 6"/>
          <p:cNvSpPr txBox="1"/>
          <p:nvPr/>
        </p:nvSpPr>
        <p:spPr>
          <a:xfrm>
            <a:off x="2721598" y="4347365"/>
            <a:ext cx="6050444" cy="1697901"/>
          </a:xfrm>
          <a:prstGeom prst="rect">
            <a:avLst/>
          </a:prstGeom>
          <a:noFill/>
        </p:spPr>
        <p:txBody>
          <a:bodyPr wrap="square" rtlCol="0">
            <a:spAutoFit/>
          </a:bodyPr>
          <a:lstStyle/>
          <a:p>
            <a:r>
              <a:rPr lang="en-US" sz="3200" b="1" i="1" dirty="0">
                <a:solidFill>
                  <a:srgbClr val="442003"/>
                </a:solidFill>
                <a:effectLst/>
                <a:latin typeface="Arial Narrow" panose="020B0604020202020204" pitchFamily="34" charset="0"/>
                <a:cs typeface="Arial Narrow" panose="020B0604020202020204" pitchFamily="34" charset="0"/>
              </a:rPr>
              <a:t>Pure </a:t>
            </a:r>
            <a:r>
              <a:rPr lang="mr-IN" sz="3200" b="1" i="1" dirty="0">
                <a:solidFill>
                  <a:srgbClr val="442003"/>
                </a:solidFill>
                <a:effectLst/>
                <a:latin typeface="Arial Narrow" panose="020B0604020202020204" pitchFamily="34" charset="0"/>
                <a:cs typeface="Arial"/>
              </a:rPr>
              <a:t>–</a:t>
            </a:r>
            <a:r>
              <a:rPr lang="en-US" sz="3200" b="1" i="1" dirty="0">
                <a:solidFill>
                  <a:srgbClr val="442003"/>
                </a:solidFill>
                <a:effectLst/>
                <a:latin typeface="Arial Narrow" panose="020B0604020202020204" pitchFamily="34" charset="0"/>
                <a:cs typeface="Arial Narrow" panose="020B0604020202020204" pitchFamily="34" charset="0"/>
              </a:rPr>
              <a:t> Cleansed, Not mixed, Loyal</a:t>
            </a:r>
          </a:p>
          <a:p>
            <a:pPr marL="342900" indent="-342900">
              <a:spcBef>
                <a:spcPts val="450"/>
              </a:spcBef>
              <a:buClr>
                <a:srgbClr val="C00000"/>
              </a:buClr>
              <a:buFont typeface="Wingdings" charset="2"/>
              <a:buChar char="§"/>
            </a:pPr>
            <a:r>
              <a:rPr lang="en-US" sz="3200" b="1" i="1" dirty="0">
                <a:solidFill>
                  <a:srgbClr val="442003"/>
                </a:solidFill>
                <a:effectLst/>
                <a:latin typeface="Arial Narrow" panose="020B0604020202020204" pitchFamily="34" charset="0"/>
                <a:cs typeface="Arial Narrow" panose="020B0604020202020204" pitchFamily="34" charset="0"/>
              </a:rPr>
              <a:t>What we watch </a:t>
            </a:r>
            <a:r>
              <a:rPr lang="mr-IN" sz="3200" b="1" i="1" dirty="0">
                <a:solidFill>
                  <a:srgbClr val="442003"/>
                </a:solidFill>
                <a:effectLst/>
                <a:latin typeface="Arial Narrow" panose="020B0604020202020204" pitchFamily="34" charset="0"/>
                <a:cs typeface="Arial"/>
              </a:rPr>
              <a:t>–</a:t>
            </a:r>
            <a:r>
              <a:rPr lang="en-US" sz="3200" b="1" i="1" dirty="0">
                <a:solidFill>
                  <a:srgbClr val="442003"/>
                </a:solidFill>
                <a:effectLst/>
                <a:latin typeface="Arial Narrow" panose="020B0604020202020204" pitchFamily="34" charset="0"/>
                <a:cs typeface="Arial Narrow" panose="020B0604020202020204" pitchFamily="34" charset="0"/>
              </a:rPr>
              <a:t> What we say</a:t>
            </a:r>
          </a:p>
          <a:p>
            <a:pPr marL="342900" indent="-342900">
              <a:spcBef>
                <a:spcPts val="450"/>
              </a:spcBef>
              <a:buClr>
                <a:srgbClr val="C00000"/>
              </a:buClr>
              <a:buFont typeface="Wingdings" charset="2"/>
              <a:buChar char="§"/>
            </a:pPr>
            <a:r>
              <a:rPr lang="en-US" sz="3200" b="1" i="1" dirty="0">
                <a:solidFill>
                  <a:srgbClr val="442003"/>
                </a:solidFill>
                <a:effectLst/>
                <a:latin typeface="Arial Narrow" panose="020B0604020202020204" pitchFamily="34" charset="0"/>
                <a:cs typeface="Arial Narrow" panose="020B0604020202020204" pitchFamily="34" charset="0"/>
              </a:rPr>
              <a:t>Set Boundaries</a:t>
            </a:r>
          </a:p>
        </p:txBody>
      </p:sp>
      <p:sp>
        <p:nvSpPr>
          <p:cNvPr id="19" name="TextBox 18">
            <a:extLst>
              <a:ext uri="{FF2B5EF4-FFF2-40B4-BE49-F238E27FC236}">
                <a16:creationId xmlns:a16="http://schemas.microsoft.com/office/drawing/2014/main" id="{7B3D9879-5EFC-4D4E-85AB-48EE2C7665C7}"/>
              </a:ext>
            </a:extLst>
          </p:cNvPr>
          <p:cNvSpPr txBox="1"/>
          <p:nvPr/>
        </p:nvSpPr>
        <p:spPr>
          <a:xfrm>
            <a:off x="0" y="1440098"/>
            <a:ext cx="2460391" cy="1015663"/>
          </a:xfrm>
          <a:prstGeom prst="rect">
            <a:avLst/>
          </a:prstGeom>
          <a:noFill/>
        </p:spPr>
        <p:txBody>
          <a:bodyPr wrap="square" rtlCol="0">
            <a:spAutoFit/>
          </a:bodyPr>
          <a:lstStyle/>
          <a:p>
            <a:pPr algn="ctr"/>
            <a:r>
              <a:rPr lang="en-US" sz="3000" spc="150" dirty="0">
                <a:solidFill>
                  <a:srgbClr val="442003"/>
                </a:solidFill>
                <a:latin typeface="Britannic Bold"/>
                <a:cs typeface="Britannic Bold"/>
              </a:rPr>
              <a:t>Our Character</a:t>
            </a:r>
          </a:p>
        </p:txBody>
      </p:sp>
      <p:pic>
        <p:nvPicPr>
          <p:cNvPr id="20" name="Picture 19">
            <a:extLst>
              <a:ext uri="{FF2B5EF4-FFF2-40B4-BE49-F238E27FC236}">
                <a16:creationId xmlns:a16="http://schemas.microsoft.com/office/drawing/2014/main" id="{54C174AC-46EF-3E46-9278-D5B372821A3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375" b="89844" l="69739" r="89739"/>
                    </a14:imgEffect>
                  </a14:imgLayer>
                </a14:imgProps>
              </a:ext>
            </a:extLst>
          </a:blip>
          <a:srcRect l="70339" r="11182"/>
          <a:stretch/>
        </p:blipFill>
        <p:spPr>
          <a:xfrm rot="5400000" flipH="1">
            <a:off x="366756" y="3049025"/>
            <a:ext cx="1619656" cy="975582"/>
          </a:xfrm>
          <a:prstGeom prst="rect">
            <a:avLst/>
          </a:prstGeom>
        </p:spPr>
      </p:pic>
      <p:sp>
        <p:nvSpPr>
          <p:cNvPr id="21" name="TextBox 20">
            <a:extLst>
              <a:ext uri="{FF2B5EF4-FFF2-40B4-BE49-F238E27FC236}">
                <a16:creationId xmlns:a16="http://schemas.microsoft.com/office/drawing/2014/main" id="{0C961B42-5A93-DF44-8C44-FAF093E884E4}"/>
              </a:ext>
            </a:extLst>
          </p:cNvPr>
          <p:cNvSpPr txBox="1"/>
          <p:nvPr/>
        </p:nvSpPr>
        <p:spPr>
          <a:xfrm>
            <a:off x="1127863" y="253521"/>
            <a:ext cx="7760105" cy="707886"/>
          </a:xfrm>
          <a:prstGeom prst="rect">
            <a:avLst/>
          </a:prstGeom>
          <a:noFill/>
          <a:effectLst>
            <a:glow rad="127000">
              <a:srgbClr val="442003"/>
            </a:glow>
          </a:effectLst>
        </p:spPr>
        <p:txBody>
          <a:bodyPr wrap="square" rtlCol="0">
            <a:spAutoFit/>
          </a:bodyPr>
          <a:lstStyle/>
          <a:p>
            <a:pPr algn="r"/>
            <a:r>
              <a:rPr lang="en-US" sz="4000" spc="225" dirty="0">
                <a:solidFill>
                  <a:schemeClr val="bg1"/>
                </a:solidFill>
                <a:effectLst>
                  <a:glow rad="139700">
                    <a:srgbClr val="442003"/>
                  </a:glow>
                </a:effectLst>
                <a:latin typeface="Marker Felt"/>
                <a:cs typeface="Marker Felt"/>
              </a:rPr>
              <a:t>What They Need To See In Us</a:t>
            </a:r>
            <a:r>
              <a:rPr lang="mr-IN" sz="4000" spc="225" dirty="0">
                <a:solidFill>
                  <a:schemeClr val="bg1"/>
                </a:solidFill>
                <a:effectLst>
                  <a:glow rad="139700">
                    <a:srgbClr val="442003"/>
                  </a:glow>
                </a:effectLst>
                <a:latin typeface="Marker Felt"/>
                <a:cs typeface="Marker Felt"/>
              </a:rPr>
              <a:t>…</a:t>
            </a:r>
            <a:endParaRPr lang="en-US" sz="4000" spc="225" dirty="0">
              <a:solidFill>
                <a:schemeClr val="bg1"/>
              </a:solidFill>
              <a:effectLst>
                <a:glow rad="139700">
                  <a:srgbClr val="442003"/>
                </a:glow>
              </a:effectLst>
              <a:latin typeface="Marker Felt"/>
              <a:cs typeface="Marker Felt"/>
            </a:endParaRPr>
          </a:p>
        </p:txBody>
      </p:sp>
    </p:spTree>
    <p:extLst>
      <p:ext uri="{BB962C8B-B14F-4D97-AF65-F5344CB8AC3E}">
        <p14:creationId xmlns:p14="http://schemas.microsoft.com/office/powerpoint/2010/main" val="40916902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ssolv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dissolv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dissolv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dissolve">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802BD03-9415-CA4F-B8DF-AE144D508B8E}"/>
              </a:ext>
            </a:extLst>
          </p:cNvPr>
          <p:cNvSpPr/>
          <p:nvPr/>
        </p:nvSpPr>
        <p:spPr>
          <a:xfrm>
            <a:off x="0" y="0"/>
            <a:ext cx="9144000" cy="6858000"/>
          </a:xfrm>
          <a:prstGeom prst="rect">
            <a:avLst/>
          </a:prstGeom>
          <a:solidFill>
            <a:srgbClr val="8055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007DABF-EB91-5942-B31D-A0E06A21EDA8}"/>
              </a:ext>
            </a:extLst>
          </p:cNvPr>
          <p:cNvSpPr/>
          <p:nvPr/>
        </p:nvSpPr>
        <p:spPr>
          <a:xfrm>
            <a:off x="2401824" y="1214928"/>
            <a:ext cx="6742176" cy="5015184"/>
          </a:xfrm>
          <a:prstGeom prst="rect">
            <a:avLst/>
          </a:pr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51C69B0-C8A4-2646-8A4B-121EFC5511DD}"/>
              </a:ext>
            </a:extLst>
          </p:cNvPr>
          <p:cNvSpPr/>
          <p:nvPr/>
        </p:nvSpPr>
        <p:spPr>
          <a:xfrm>
            <a:off x="0" y="1214928"/>
            <a:ext cx="2401824" cy="5643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9B09FD6A-A57E-6A40-B177-5A3F2E049314}"/>
              </a:ext>
            </a:extLst>
          </p:cNvPr>
          <p:cNvCxnSpPr/>
          <p:nvPr/>
        </p:nvCxnSpPr>
        <p:spPr>
          <a:xfrm>
            <a:off x="0" y="1214928"/>
            <a:ext cx="9144000"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399D8FF-C3EA-6940-8241-00351BD60680}"/>
              </a:ext>
            </a:extLst>
          </p:cNvPr>
          <p:cNvCxnSpPr/>
          <p:nvPr/>
        </p:nvCxnSpPr>
        <p:spPr>
          <a:xfrm>
            <a:off x="2401824" y="6230112"/>
            <a:ext cx="6739128"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F4FB3EC-7D1E-9C47-AD4D-25832ECC7455}"/>
              </a:ext>
            </a:extLst>
          </p:cNvPr>
          <p:cNvCxnSpPr>
            <a:cxnSpLocks/>
          </p:cNvCxnSpPr>
          <p:nvPr/>
        </p:nvCxnSpPr>
        <p:spPr>
          <a:xfrm rot="5400000">
            <a:off x="-382524" y="4063345"/>
            <a:ext cx="5614416"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671873" y="2176335"/>
            <a:ext cx="6176168" cy="3046988"/>
          </a:xfrm>
          <a:prstGeom prst="rect">
            <a:avLst/>
          </a:prstGeom>
          <a:noFill/>
        </p:spPr>
        <p:txBody>
          <a:bodyPr wrap="square" rtlCol="0">
            <a:spAutoFit/>
          </a:bodyPr>
          <a:lstStyle/>
          <a:p>
            <a:r>
              <a:rPr lang="en-US" sz="3200" b="1" i="1" dirty="0">
                <a:solidFill>
                  <a:srgbClr val="442003"/>
                </a:solidFill>
                <a:effectLst/>
                <a:latin typeface="Arial Narrow" panose="020B0604020202020204" pitchFamily="34" charset="0"/>
                <a:cs typeface="Arial Narrow" panose="020B0604020202020204" pitchFamily="34" charset="0"/>
              </a:rPr>
              <a:t>For we know that our old self was crucified with him so that the body ruled by sin might be done away with, that we should no longer be slaves to sin.</a:t>
            </a:r>
          </a:p>
          <a:p>
            <a:pPr algn="r"/>
            <a:r>
              <a:rPr lang="en-US" sz="3200" b="1" i="1" dirty="0">
                <a:solidFill>
                  <a:srgbClr val="442003"/>
                </a:solidFill>
                <a:effectLst/>
                <a:latin typeface="Arial Narrow" panose="020B0604020202020204" pitchFamily="34" charset="0"/>
                <a:cs typeface="Arial Narrow" panose="020B0604020202020204" pitchFamily="34" charset="0"/>
              </a:rPr>
              <a:t>Romans 6:6 </a:t>
            </a:r>
          </a:p>
        </p:txBody>
      </p:sp>
      <p:sp>
        <p:nvSpPr>
          <p:cNvPr id="19" name="TextBox 18">
            <a:extLst>
              <a:ext uri="{FF2B5EF4-FFF2-40B4-BE49-F238E27FC236}">
                <a16:creationId xmlns:a16="http://schemas.microsoft.com/office/drawing/2014/main" id="{D0AEFE6A-D8EC-E342-83F3-C2B973A2BCF1}"/>
              </a:ext>
            </a:extLst>
          </p:cNvPr>
          <p:cNvSpPr txBox="1"/>
          <p:nvPr/>
        </p:nvSpPr>
        <p:spPr>
          <a:xfrm>
            <a:off x="0" y="1440098"/>
            <a:ext cx="2460391" cy="1015663"/>
          </a:xfrm>
          <a:prstGeom prst="rect">
            <a:avLst/>
          </a:prstGeom>
          <a:noFill/>
        </p:spPr>
        <p:txBody>
          <a:bodyPr wrap="square" rtlCol="0">
            <a:spAutoFit/>
          </a:bodyPr>
          <a:lstStyle/>
          <a:p>
            <a:pPr algn="ctr"/>
            <a:r>
              <a:rPr lang="en-US" sz="3000" spc="150" dirty="0">
                <a:solidFill>
                  <a:srgbClr val="442003"/>
                </a:solidFill>
                <a:latin typeface="Britannic Bold"/>
                <a:cs typeface="Britannic Bold"/>
              </a:rPr>
              <a:t>Our Character</a:t>
            </a:r>
          </a:p>
        </p:txBody>
      </p:sp>
      <p:pic>
        <p:nvPicPr>
          <p:cNvPr id="20" name="Picture 19">
            <a:extLst>
              <a:ext uri="{FF2B5EF4-FFF2-40B4-BE49-F238E27FC236}">
                <a16:creationId xmlns:a16="http://schemas.microsoft.com/office/drawing/2014/main" id="{FE1E41FF-0466-3E4A-99C2-4F7313B1362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375" b="89844" l="69739" r="89739"/>
                    </a14:imgEffect>
                  </a14:imgLayer>
                </a14:imgProps>
              </a:ext>
            </a:extLst>
          </a:blip>
          <a:srcRect l="70339" r="11182"/>
          <a:stretch/>
        </p:blipFill>
        <p:spPr>
          <a:xfrm rot="5400000" flipH="1">
            <a:off x="366756" y="3049025"/>
            <a:ext cx="1619656" cy="975582"/>
          </a:xfrm>
          <a:prstGeom prst="rect">
            <a:avLst/>
          </a:prstGeom>
        </p:spPr>
      </p:pic>
      <p:sp>
        <p:nvSpPr>
          <p:cNvPr id="21" name="TextBox 20">
            <a:extLst>
              <a:ext uri="{FF2B5EF4-FFF2-40B4-BE49-F238E27FC236}">
                <a16:creationId xmlns:a16="http://schemas.microsoft.com/office/drawing/2014/main" id="{52336136-4D58-EC4B-BA36-FE7F96541052}"/>
              </a:ext>
            </a:extLst>
          </p:cNvPr>
          <p:cNvSpPr txBox="1"/>
          <p:nvPr/>
        </p:nvSpPr>
        <p:spPr>
          <a:xfrm>
            <a:off x="1127863" y="253521"/>
            <a:ext cx="7760105" cy="707886"/>
          </a:xfrm>
          <a:prstGeom prst="rect">
            <a:avLst/>
          </a:prstGeom>
          <a:noFill/>
          <a:effectLst>
            <a:glow rad="127000">
              <a:srgbClr val="442003"/>
            </a:glow>
          </a:effectLst>
        </p:spPr>
        <p:txBody>
          <a:bodyPr wrap="square" rtlCol="0">
            <a:spAutoFit/>
          </a:bodyPr>
          <a:lstStyle/>
          <a:p>
            <a:pPr algn="r"/>
            <a:r>
              <a:rPr lang="en-US" sz="4000" spc="225" dirty="0">
                <a:solidFill>
                  <a:schemeClr val="bg1"/>
                </a:solidFill>
                <a:effectLst>
                  <a:glow rad="139700">
                    <a:srgbClr val="442003"/>
                  </a:glow>
                </a:effectLst>
                <a:latin typeface="Marker Felt"/>
                <a:cs typeface="Marker Felt"/>
              </a:rPr>
              <a:t>What They Need To See In Us</a:t>
            </a:r>
            <a:r>
              <a:rPr lang="mr-IN" sz="4000" spc="225" dirty="0">
                <a:solidFill>
                  <a:schemeClr val="bg1"/>
                </a:solidFill>
                <a:effectLst>
                  <a:glow rad="139700">
                    <a:srgbClr val="442003"/>
                  </a:glow>
                </a:effectLst>
                <a:latin typeface="Marker Felt"/>
                <a:cs typeface="Marker Felt"/>
              </a:rPr>
              <a:t>…</a:t>
            </a:r>
            <a:endParaRPr lang="en-US" sz="4000" spc="225" dirty="0">
              <a:solidFill>
                <a:schemeClr val="bg1"/>
              </a:solidFill>
              <a:effectLst>
                <a:glow rad="139700">
                  <a:srgbClr val="442003"/>
                </a:glow>
              </a:effectLst>
              <a:latin typeface="Marker Felt"/>
              <a:cs typeface="Marker Felt"/>
            </a:endParaRPr>
          </a:p>
        </p:txBody>
      </p:sp>
    </p:spTree>
    <p:extLst>
      <p:ext uri="{BB962C8B-B14F-4D97-AF65-F5344CB8AC3E}">
        <p14:creationId xmlns:p14="http://schemas.microsoft.com/office/powerpoint/2010/main" val="1059936600"/>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FD9F546-BB22-334D-A17C-278F9FC12382}"/>
              </a:ext>
            </a:extLst>
          </p:cNvPr>
          <p:cNvSpPr/>
          <p:nvPr/>
        </p:nvSpPr>
        <p:spPr>
          <a:xfrm>
            <a:off x="0" y="0"/>
            <a:ext cx="9144000" cy="6858000"/>
          </a:xfrm>
          <a:prstGeom prst="rect">
            <a:avLst/>
          </a:prstGeom>
          <a:solidFill>
            <a:srgbClr val="8055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172E9AB-520B-BC49-9337-003357AF0E9E}"/>
              </a:ext>
            </a:extLst>
          </p:cNvPr>
          <p:cNvSpPr/>
          <p:nvPr/>
        </p:nvSpPr>
        <p:spPr>
          <a:xfrm>
            <a:off x="2401824" y="1214928"/>
            <a:ext cx="6742176" cy="5015184"/>
          </a:xfrm>
          <a:prstGeom prst="rect">
            <a:avLst/>
          </a:pr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FD1CE7B-98C6-2D45-813B-C4C8CBA1495D}"/>
              </a:ext>
            </a:extLst>
          </p:cNvPr>
          <p:cNvSpPr/>
          <p:nvPr/>
        </p:nvSpPr>
        <p:spPr>
          <a:xfrm>
            <a:off x="0" y="1214928"/>
            <a:ext cx="2401824" cy="5643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C5DC2AF4-3DED-B448-B111-839F4BB6B061}"/>
              </a:ext>
            </a:extLst>
          </p:cNvPr>
          <p:cNvCxnSpPr/>
          <p:nvPr/>
        </p:nvCxnSpPr>
        <p:spPr>
          <a:xfrm>
            <a:off x="0" y="1214928"/>
            <a:ext cx="9144000"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EF566B7-FEE9-DA4A-A940-F41B0B81B7E6}"/>
              </a:ext>
            </a:extLst>
          </p:cNvPr>
          <p:cNvCxnSpPr/>
          <p:nvPr/>
        </p:nvCxnSpPr>
        <p:spPr>
          <a:xfrm>
            <a:off x="2401824" y="6230112"/>
            <a:ext cx="6739128"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D74C6EC-34F6-BA46-95B3-AC82EC512890}"/>
              </a:ext>
            </a:extLst>
          </p:cNvPr>
          <p:cNvCxnSpPr>
            <a:cxnSpLocks/>
          </p:cNvCxnSpPr>
          <p:nvPr/>
        </p:nvCxnSpPr>
        <p:spPr>
          <a:xfrm rot="5400000">
            <a:off x="-382524" y="4063345"/>
            <a:ext cx="5614416"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655544" y="1817101"/>
            <a:ext cx="6176168" cy="4031873"/>
          </a:xfrm>
          <a:prstGeom prst="rect">
            <a:avLst/>
          </a:prstGeom>
          <a:noFill/>
        </p:spPr>
        <p:txBody>
          <a:bodyPr wrap="square" rtlCol="0">
            <a:spAutoFit/>
          </a:bodyPr>
          <a:lstStyle/>
          <a:p>
            <a:r>
              <a:rPr lang="en-US" sz="3200" b="1" i="1" dirty="0">
                <a:solidFill>
                  <a:srgbClr val="442003"/>
                </a:solidFill>
                <a:effectLst/>
                <a:latin typeface="Arial Narrow" panose="020B0604020202020204" pitchFamily="34" charset="0"/>
                <a:cs typeface="Arial Narrow" panose="020B0604020202020204" pitchFamily="34" charset="0"/>
              </a:rPr>
              <a:t>Since, then, you have been raised with Christ, set your hearts on things above, where Christ is, seated at the right hand of God. Set your minds on things above, not on earthly things.  For you died, and your life is now hidden with Christ in God. </a:t>
            </a:r>
          </a:p>
          <a:p>
            <a:pPr algn="r"/>
            <a:r>
              <a:rPr lang="en-US" sz="3200" b="1" i="1" dirty="0">
                <a:solidFill>
                  <a:srgbClr val="442003"/>
                </a:solidFill>
                <a:effectLst/>
                <a:latin typeface="Arial Narrow" panose="020B0604020202020204" pitchFamily="34" charset="0"/>
                <a:cs typeface="Arial Narrow" panose="020B0604020202020204" pitchFamily="34" charset="0"/>
              </a:rPr>
              <a:t>Colossians 3:1-3 </a:t>
            </a:r>
            <a:endParaRPr lang="en-US" sz="2400" b="1" i="1" dirty="0">
              <a:solidFill>
                <a:srgbClr val="442003"/>
              </a:solidFill>
              <a:effectLst/>
              <a:latin typeface="Arial Narrow" panose="020B0604020202020204" pitchFamily="34" charset="0"/>
              <a:cs typeface="Arial Narrow" panose="020B0604020202020204" pitchFamily="34" charset="0"/>
            </a:endParaRPr>
          </a:p>
        </p:txBody>
      </p:sp>
      <p:sp>
        <p:nvSpPr>
          <p:cNvPr id="19" name="TextBox 18">
            <a:extLst>
              <a:ext uri="{FF2B5EF4-FFF2-40B4-BE49-F238E27FC236}">
                <a16:creationId xmlns:a16="http://schemas.microsoft.com/office/drawing/2014/main" id="{53E16E98-2F6F-6946-9C09-31E0EF8C9B6D}"/>
              </a:ext>
            </a:extLst>
          </p:cNvPr>
          <p:cNvSpPr txBox="1"/>
          <p:nvPr/>
        </p:nvSpPr>
        <p:spPr>
          <a:xfrm>
            <a:off x="0" y="1440098"/>
            <a:ext cx="2460391" cy="1015663"/>
          </a:xfrm>
          <a:prstGeom prst="rect">
            <a:avLst/>
          </a:prstGeom>
          <a:noFill/>
        </p:spPr>
        <p:txBody>
          <a:bodyPr wrap="square" rtlCol="0">
            <a:spAutoFit/>
          </a:bodyPr>
          <a:lstStyle/>
          <a:p>
            <a:pPr algn="ctr"/>
            <a:r>
              <a:rPr lang="en-US" sz="3000" spc="150" dirty="0">
                <a:solidFill>
                  <a:srgbClr val="442003"/>
                </a:solidFill>
                <a:latin typeface="Britannic Bold"/>
                <a:cs typeface="Britannic Bold"/>
              </a:rPr>
              <a:t>Our Character</a:t>
            </a:r>
          </a:p>
        </p:txBody>
      </p:sp>
      <p:pic>
        <p:nvPicPr>
          <p:cNvPr id="20" name="Picture 19">
            <a:extLst>
              <a:ext uri="{FF2B5EF4-FFF2-40B4-BE49-F238E27FC236}">
                <a16:creationId xmlns:a16="http://schemas.microsoft.com/office/drawing/2014/main" id="{D0F8D602-E192-0746-A4F1-327C32A78D7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375" b="89844" l="69739" r="89739"/>
                    </a14:imgEffect>
                  </a14:imgLayer>
                </a14:imgProps>
              </a:ext>
            </a:extLst>
          </a:blip>
          <a:srcRect l="70339" r="11182"/>
          <a:stretch/>
        </p:blipFill>
        <p:spPr>
          <a:xfrm rot="5400000" flipH="1">
            <a:off x="366756" y="3049025"/>
            <a:ext cx="1619656" cy="975582"/>
          </a:xfrm>
          <a:prstGeom prst="rect">
            <a:avLst/>
          </a:prstGeom>
        </p:spPr>
      </p:pic>
      <p:sp>
        <p:nvSpPr>
          <p:cNvPr id="21" name="TextBox 20">
            <a:extLst>
              <a:ext uri="{FF2B5EF4-FFF2-40B4-BE49-F238E27FC236}">
                <a16:creationId xmlns:a16="http://schemas.microsoft.com/office/drawing/2014/main" id="{EC7803FC-E42D-044F-B9AB-AE18A3D2E1E7}"/>
              </a:ext>
            </a:extLst>
          </p:cNvPr>
          <p:cNvSpPr txBox="1"/>
          <p:nvPr/>
        </p:nvSpPr>
        <p:spPr>
          <a:xfrm>
            <a:off x="1127863" y="253521"/>
            <a:ext cx="7760105" cy="707886"/>
          </a:xfrm>
          <a:prstGeom prst="rect">
            <a:avLst/>
          </a:prstGeom>
          <a:noFill/>
          <a:effectLst>
            <a:glow rad="127000">
              <a:srgbClr val="442003"/>
            </a:glow>
          </a:effectLst>
        </p:spPr>
        <p:txBody>
          <a:bodyPr wrap="square" rtlCol="0">
            <a:spAutoFit/>
          </a:bodyPr>
          <a:lstStyle/>
          <a:p>
            <a:pPr algn="r"/>
            <a:r>
              <a:rPr lang="en-US" sz="4000" spc="225" dirty="0">
                <a:solidFill>
                  <a:schemeClr val="bg1"/>
                </a:solidFill>
                <a:effectLst>
                  <a:glow rad="139700">
                    <a:srgbClr val="442003"/>
                  </a:glow>
                </a:effectLst>
                <a:latin typeface="Marker Felt"/>
                <a:cs typeface="Marker Felt"/>
              </a:rPr>
              <a:t>What They Need To See In Us</a:t>
            </a:r>
            <a:r>
              <a:rPr lang="mr-IN" sz="4000" spc="225" dirty="0">
                <a:solidFill>
                  <a:schemeClr val="bg1"/>
                </a:solidFill>
                <a:effectLst>
                  <a:glow rad="139700">
                    <a:srgbClr val="442003"/>
                  </a:glow>
                </a:effectLst>
                <a:latin typeface="Marker Felt"/>
                <a:cs typeface="Marker Felt"/>
              </a:rPr>
              <a:t>…</a:t>
            </a:r>
            <a:endParaRPr lang="en-US" sz="4000" spc="225" dirty="0">
              <a:solidFill>
                <a:schemeClr val="bg1"/>
              </a:solidFill>
              <a:effectLst>
                <a:glow rad="139700">
                  <a:srgbClr val="442003"/>
                </a:glow>
              </a:effectLst>
              <a:latin typeface="Marker Felt"/>
              <a:cs typeface="Marker Felt"/>
            </a:endParaRPr>
          </a:p>
        </p:txBody>
      </p:sp>
    </p:spTree>
    <p:extLst>
      <p:ext uri="{BB962C8B-B14F-4D97-AF65-F5344CB8AC3E}">
        <p14:creationId xmlns:p14="http://schemas.microsoft.com/office/powerpoint/2010/main" val="3125464802"/>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D8C6593-435A-9B48-BF10-E2C9230761EC}"/>
              </a:ext>
            </a:extLst>
          </p:cNvPr>
          <p:cNvSpPr/>
          <p:nvPr/>
        </p:nvSpPr>
        <p:spPr>
          <a:xfrm>
            <a:off x="0" y="0"/>
            <a:ext cx="9144000" cy="6858000"/>
          </a:xfrm>
          <a:prstGeom prst="rect">
            <a:avLst/>
          </a:prstGeom>
          <a:solidFill>
            <a:srgbClr val="8055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4B9CCD3-1332-9644-9FB8-133F33B911CD}"/>
              </a:ext>
            </a:extLst>
          </p:cNvPr>
          <p:cNvSpPr/>
          <p:nvPr/>
        </p:nvSpPr>
        <p:spPr>
          <a:xfrm>
            <a:off x="2401824" y="1214928"/>
            <a:ext cx="6742176" cy="5015184"/>
          </a:xfrm>
          <a:prstGeom prst="rect">
            <a:avLst/>
          </a:pr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38A3BDB-F3D1-7943-B8E6-7B6473A371D0}"/>
              </a:ext>
            </a:extLst>
          </p:cNvPr>
          <p:cNvSpPr/>
          <p:nvPr/>
        </p:nvSpPr>
        <p:spPr>
          <a:xfrm>
            <a:off x="-1" y="1214928"/>
            <a:ext cx="2798643" cy="5643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E7E2624A-DDD8-B742-971C-53D6520335E7}"/>
              </a:ext>
            </a:extLst>
          </p:cNvPr>
          <p:cNvCxnSpPr/>
          <p:nvPr/>
        </p:nvCxnSpPr>
        <p:spPr>
          <a:xfrm>
            <a:off x="0" y="1214928"/>
            <a:ext cx="9144000"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CE56CB5-25ED-2342-93AC-33B029A1913B}"/>
              </a:ext>
            </a:extLst>
          </p:cNvPr>
          <p:cNvCxnSpPr>
            <a:cxnSpLocks/>
          </p:cNvCxnSpPr>
          <p:nvPr/>
        </p:nvCxnSpPr>
        <p:spPr>
          <a:xfrm>
            <a:off x="2798642" y="6230112"/>
            <a:ext cx="6342310"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745CF6D-20B5-7348-A2A2-17FE8F5FF6D9}"/>
              </a:ext>
            </a:extLst>
          </p:cNvPr>
          <p:cNvCxnSpPr>
            <a:cxnSpLocks/>
          </p:cNvCxnSpPr>
          <p:nvPr/>
        </p:nvCxnSpPr>
        <p:spPr>
          <a:xfrm rot="5400000">
            <a:off x="-23800" y="4040423"/>
            <a:ext cx="5650992"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313054" y="2323547"/>
            <a:ext cx="5419310" cy="2669962"/>
          </a:xfrm>
          <a:prstGeom prst="rect">
            <a:avLst/>
          </a:prstGeom>
          <a:noFill/>
        </p:spPr>
        <p:txBody>
          <a:bodyPr wrap="square" rtlCol="0">
            <a:spAutoFit/>
          </a:bodyPr>
          <a:lstStyle/>
          <a:p>
            <a:pPr>
              <a:spcAft>
                <a:spcPts val="900"/>
              </a:spcAft>
            </a:pPr>
            <a:r>
              <a:rPr lang="en-US" sz="3200" b="1" i="1" dirty="0">
                <a:solidFill>
                  <a:srgbClr val="442003"/>
                </a:solidFill>
                <a:effectLst/>
                <a:latin typeface="Arial Narrow" panose="020B0604020202020204" pitchFamily="34" charset="0"/>
                <a:cs typeface="Arial Narrow" panose="020B0604020202020204" pitchFamily="34" charset="0"/>
              </a:rPr>
              <a:t>Blessed are the merciful, for they shall see mercy.</a:t>
            </a:r>
          </a:p>
          <a:p>
            <a:r>
              <a:rPr lang="en-US" sz="3200" b="1" i="1" dirty="0">
                <a:solidFill>
                  <a:srgbClr val="442003"/>
                </a:solidFill>
                <a:effectLst/>
                <a:latin typeface="Arial Narrow" panose="020B0604020202020204" pitchFamily="34" charset="0"/>
                <a:cs typeface="Arial Narrow" panose="020B0604020202020204" pitchFamily="34" charset="0"/>
              </a:rPr>
              <a:t>Blessed are the peacemakers, for they shall be called sons of God.</a:t>
            </a:r>
          </a:p>
        </p:txBody>
      </p:sp>
      <p:sp>
        <p:nvSpPr>
          <p:cNvPr id="3" name="TextBox 2"/>
          <p:cNvSpPr txBox="1"/>
          <p:nvPr/>
        </p:nvSpPr>
        <p:spPr>
          <a:xfrm>
            <a:off x="0" y="1411684"/>
            <a:ext cx="2801696" cy="1015663"/>
          </a:xfrm>
          <a:prstGeom prst="rect">
            <a:avLst/>
          </a:prstGeom>
          <a:noFill/>
        </p:spPr>
        <p:txBody>
          <a:bodyPr wrap="square" rtlCol="0">
            <a:spAutoFit/>
          </a:bodyPr>
          <a:lstStyle/>
          <a:p>
            <a:pPr algn="ctr"/>
            <a:r>
              <a:rPr lang="en-US" sz="3000" spc="150" dirty="0">
                <a:solidFill>
                  <a:srgbClr val="442003"/>
                </a:solidFill>
                <a:latin typeface="Britannic Bold"/>
                <a:cs typeface="Britannic Bold"/>
              </a:rPr>
              <a:t>Our Relationships</a:t>
            </a:r>
          </a:p>
        </p:txBody>
      </p:sp>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backgroundRemoval t="9375" b="89844" l="90696" r="99130">
                        <a14:foregroundMark x1="92957" y1="57031" x2="91391" y2="56250"/>
                        <a14:foregroundMark x1="93043" y1="60938" x2="91304" y2="63281"/>
                      </a14:backgroundRemoval>
                    </a14:imgEffect>
                  </a14:imgLayer>
                </a14:imgProps>
              </a:ext>
            </a:extLst>
          </a:blip>
          <a:srcRect l="91332" t="33238" b="22655"/>
          <a:stretch/>
        </p:blipFill>
        <p:spPr>
          <a:xfrm rot="16200000">
            <a:off x="788095" y="2763184"/>
            <a:ext cx="1006813" cy="570227"/>
          </a:xfrm>
          <a:prstGeom prst="rect">
            <a:avLst/>
          </a:prstGeom>
        </p:spPr>
      </p:pic>
      <p:sp>
        <p:nvSpPr>
          <p:cNvPr id="17" name="TextBox 16">
            <a:extLst>
              <a:ext uri="{FF2B5EF4-FFF2-40B4-BE49-F238E27FC236}">
                <a16:creationId xmlns:a16="http://schemas.microsoft.com/office/drawing/2014/main" id="{27A5D44F-330C-054F-9F59-DD575F965BE0}"/>
              </a:ext>
            </a:extLst>
          </p:cNvPr>
          <p:cNvSpPr txBox="1"/>
          <p:nvPr/>
        </p:nvSpPr>
        <p:spPr>
          <a:xfrm>
            <a:off x="1127863" y="253521"/>
            <a:ext cx="7760105" cy="707886"/>
          </a:xfrm>
          <a:prstGeom prst="rect">
            <a:avLst/>
          </a:prstGeom>
          <a:noFill/>
          <a:effectLst>
            <a:glow rad="127000">
              <a:srgbClr val="442003"/>
            </a:glow>
          </a:effectLst>
        </p:spPr>
        <p:txBody>
          <a:bodyPr wrap="square" rtlCol="0">
            <a:spAutoFit/>
          </a:bodyPr>
          <a:lstStyle/>
          <a:p>
            <a:pPr algn="r"/>
            <a:r>
              <a:rPr lang="en-US" sz="4000" spc="225" dirty="0">
                <a:solidFill>
                  <a:schemeClr val="bg1"/>
                </a:solidFill>
                <a:effectLst>
                  <a:glow rad="139700">
                    <a:srgbClr val="442003"/>
                  </a:glow>
                </a:effectLst>
                <a:latin typeface="Marker Felt"/>
                <a:cs typeface="Marker Felt"/>
              </a:rPr>
              <a:t>What They Need To See In Us</a:t>
            </a:r>
            <a:r>
              <a:rPr lang="mr-IN" sz="4000" spc="225" dirty="0">
                <a:solidFill>
                  <a:schemeClr val="bg1"/>
                </a:solidFill>
                <a:effectLst>
                  <a:glow rad="139700">
                    <a:srgbClr val="442003"/>
                  </a:glow>
                </a:effectLst>
                <a:latin typeface="Marker Felt"/>
                <a:cs typeface="Marker Felt"/>
              </a:rPr>
              <a:t>…</a:t>
            </a:r>
            <a:endParaRPr lang="en-US" sz="4000" spc="225" dirty="0">
              <a:solidFill>
                <a:schemeClr val="bg1"/>
              </a:solidFill>
              <a:effectLst>
                <a:glow rad="139700">
                  <a:srgbClr val="442003"/>
                </a:glow>
              </a:effectLst>
              <a:latin typeface="Marker Felt"/>
              <a:cs typeface="Marker Felt"/>
            </a:endParaRPr>
          </a:p>
        </p:txBody>
      </p:sp>
    </p:spTree>
    <p:extLst>
      <p:ext uri="{BB962C8B-B14F-4D97-AF65-F5344CB8AC3E}">
        <p14:creationId xmlns:p14="http://schemas.microsoft.com/office/powerpoint/2010/main" val="3778506929"/>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C02704-C1D3-C74D-81F7-FD778F9394E8}"/>
              </a:ext>
            </a:extLst>
          </p:cNvPr>
          <p:cNvSpPr/>
          <p:nvPr/>
        </p:nvSpPr>
        <p:spPr>
          <a:xfrm>
            <a:off x="0" y="0"/>
            <a:ext cx="9144000" cy="6858000"/>
          </a:xfrm>
          <a:prstGeom prst="rect">
            <a:avLst/>
          </a:prstGeom>
          <a:solidFill>
            <a:srgbClr val="8055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564D7A-3FC7-AA4E-B57B-8CF75B2F1890}"/>
              </a:ext>
            </a:extLst>
          </p:cNvPr>
          <p:cNvSpPr/>
          <p:nvPr/>
        </p:nvSpPr>
        <p:spPr>
          <a:xfrm>
            <a:off x="2401824" y="1214928"/>
            <a:ext cx="6742176" cy="5015184"/>
          </a:xfrm>
          <a:prstGeom prst="rect">
            <a:avLst/>
          </a:pr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662995B4-915C-104A-943A-30EC3FD912D6}"/>
              </a:ext>
            </a:extLst>
          </p:cNvPr>
          <p:cNvCxnSpPr/>
          <p:nvPr/>
        </p:nvCxnSpPr>
        <p:spPr>
          <a:xfrm>
            <a:off x="0" y="1214928"/>
            <a:ext cx="9144000"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812518A-E31F-4B4E-B021-50B5FE483207}"/>
              </a:ext>
            </a:extLst>
          </p:cNvPr>
          <p:cNvCxnSpPr/>
          <p:nvPr/>
        </p:nvCxnSpPr>
        <p:spPr>
          <a:xfrm>
            <a:off x="2401824" y="6230112"/>
            <a:ext cx="6739128"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89EF6619-B107-324E-BF49-2F59B84490A5}"/>
              </a:ext>
            </a:extLst>
          </p:cNvPr>
          <p:cNvSpPr/>
          <p:nvPr/>
        </p:nvSpPr>
        <p:spPr>
          <a:xfrm>
            <a:off x="-1" y="1214928"/>
            <a:ext cx="2798643" cy="5643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C9286A42-F981-9F46-96E9-D2ED1C3D3401}"/>
              </a:ext>
            </a:extLst>
          </p:cNvPr>
          <p:cNvCxnSpPr>
            <a:cxnSpLocks/>
          </p:cNvCxnSpPr>
          <p:nvPr/>
        </p:nvCxnSpPr>
        <p:spPr>
          <a:xfrm rot="5400000">
            <a:off x="-23800" y="4040423"/>
            <a:ext cx="5650992"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12226A4F-5724-594B-9351-977808736FE4}"/>
              </a:ext>
            </a:extLst>
          </p:cNvPr>
          <p:cNvSpPr txBox="1"/>
          <p:nvPr/>
        </p:nvSpPr>
        <p:spPr>
          <a:xfrm>
            <a:off x="0" y="1411684"/>
            <a:ext cx="2801696" cy="1015663"/>
          </a:xfrm>
          <a:prstGeom prst="rect">
            <a:avLst/>
          </a:prstGeom>
          <a:noFill/>
        </p:spPr>
        <p:txBody>
          <a:bodyPr wrap="square" rtlCol="0">
            <a:spAutoFit/>
          </a:bodyPr>
          <a:lstStyle/>
          <a:p>
            <a:pPr algn="ctr"/>
            <a:r>
              <a:rPr lang="en-US" sz="3000" spc="150" dirty="0">
                <a:solidFill>
                  <a:srgbClr val="442003"/>
                </a:solidFill>
                <a:latin typeface="Britannic Bold"/>
                <a:cs typeface="Britannic Bold"/>
              </a:rPr>
              <a:t>Our Relationships</a:t>
            </a:r>
          </a:p>
        </p:txBody>
      </p:sp>
      <p:pic>
        <p:nvPicPr>
          <p:cNvPr id="22" name="Picture 21">
            <a:extLst>
              <a:ext uri="{FF2B5EF4-FFF2-40B4-BE49-F238E27FC236}">
                <a16:creationId xmlns:a16="http://schemas.microsoft.com/office/drawing/2014/main" id="{AFA42E60-6C06-0840-84CD-56B686F915B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375" b="89844" l="90696" r="99130">
                        <a14:foregroundMark x1="92957" y1="57031" x2="91391" y2="56250"/>
                        <a14:foregroundMark x1="93043" y1="60938" x2="91304" y2="63281"/>
                      </a14:backgroundRemoval>
                    </a14:imgEffect>
                  </a14:imgLayer>
                </a14:imgProps>
              </a:ext>
            </a:extLst>
          </a:blip>
          <a:srcRect l="91332" t="33238" b="22655"/>
          <a:stretch/>
        </p:blipFill>
        <p:spPr>
          <a:xfrm rot="16200000">
            <a:off x="788095" y="2763184"/>
            <a:ext cx="1006813" cy="570227"/>
          </a:xfrm>
          <a:prstGeom prst="rect">
            <a:avLst/>
          </a:prstGeom>
        </p:spPr>
      </p:pic>
      <p:sp>
        <p:nvSpPr>
          <p:cNvPr id="23" name="TextBox 22">
            <a:extLst>
              <a:ext uri="{FF2B5EF4-FFF2-40B4-BE49-F238E27FC236}">
                <a16:creationId xmlns:a16="http://schemas.microsoft.com/office/drawing/2014/main" id="{536E926E-F621-BB49-8D20-6DE65E2343C5}"/>
              </a:ext>
            </a:extLst>
          </p:cNvPr>
          <p:cNvSpPr txBox="1"/>
          <p:nvPr/>
        </p:nvSpPr>
        <p:spPr>
          <a:xfrm>
            <a:off x="1127863" y="253521"/>
            <a:ext cx="7760105" cy="707886"/>
          </a:xfrm>
          <a:prstGeom prst="rect">
            <a:avLst/>
          </a:prstGeom>
          <a:noFill/>
          <a:effectLst>
            <a:glow rad="127000">
              <a:srgbClr val="442003"/>
            </a:glow>
          </a:effectLst>
        </p:spPr>
        <p:txBody>
          <a:bodyPr wrap="square" rtlCol="0">
            <a:spAutoFit/>
          </a:bodyPr>
          <a:lstStyle/>
          <a:p>
            <a:pPr algn="r"/>
            <a:r>
              <a:rPr lang="en-US" sz="4000" spc="225" dirty="0">
                <a:solidFill>
                  <a:schemeClr val="bg1"/>
                </a:solidFill>
                <a:effectLst>
                  <a:glow rad="139700">
                    <a:srgbClr val="442003"/>
                  </a:glow>
                </a:effectLst>
                <a:latin typeface="Marker Felt"/>
                <a:cs typeface="Marker Felt"/>
              </a:rPr>
              <a:t>What They Need To See In Us</a:t>
            </a:r>
            <a:r>
              <a:rPr lang="mr-IN" sz="4000" spc="225" dirty="0">
                <a:solidFill>
                  <a:schemeClr val="bg1"/>
                </a:solidFill>
                <a:effectLst>
                  <a:glow rad="139700">
                    <a:srgbClr val="442003"/>
                  </a:glow>
                </a:effectLst>
                <a:latin typeface="Marker Felt"/>
                <a:cs typeface="Marker Felt"/>
              </a:rPr>
              <a:t>…</a:t>
            </a:r>
            <a:endParaRPr lang="en-US" sz="4000" spc="225" dirty="0">
              <a:solidFill>
                <a:schemeClr val="bg1"/>
              </a:solidFill>
              <a:effectLst>
                <a:glow rad="139700">
                  <a:srgbClr val="442003"/>
                </a:glow>
              </a:effectLst>
              <a:latin typeface="Marker Felt"/>
              <a:cs typeface="Marker Felt"/>
            </a:endParaRPr>
          </a:p>
        </p:txBody>
      </p:sp>
      <p:sp>
        <p:nvSpPr>
          <p:cNvPr id="4" name="TextBox 3"/>
          <p:cNvSpPr txBox="1"/>
          <p:nvPr/>
        </p:nvSpPr>
        <p:spPr>
          <a:xfrm>
            <a:off x="3048046" y="2109428"/>
            <a:ext cx="5840446" cy="3393237"/>
          </a:xfrm>
          <a:prstGeom prst="rect">
            <a:avLst/>
          </a:prstGeom>
          <a:noFill/>
        </p:spPr>
        <p:txBody>
          <a:bodyPr wrap="square" rtlCol="0">
            <a:spAutoFit/>
          </a:bodyPr>
          <a:lstStyle/>
          <a:p>
            <a:r>
              <a:rPr lang="en-US" sz="3200" b="1" i="1" dirty="0">
                <a:solidFill>
                  <a:srgbClr val="442003"/>
                </a:solidFill>
                <a:effectLst/>
                <a:latin typeface="Arial Narrow" panose="020B0604020202020204" pitchFamily="34" charset="0"/>
                <a:cs typeface="Arial Narrow" panose="020B0604020202020204" pitchFamily="34" charset="0"/>
              </a:rPr>
              <a:t>Both traits are actions not feelings</a:t>
            </a:r>
          </a:p>
          <a:p>
            <a:pPr marL="342900" indent="-342900">
              <a:spcBef>
                <a:spcPts val="900"/>
              </a:spcBef>
              <a:buClr>
                <a:srgbClr val="C00000"/>
              </a:buClr>
              <a:buFont typeface="Wingdings" charset="2"/>
              <a:buChar char="§"/>
            </a:pPr>
            <a:r>
              <a:rPr lang="en-US" sz="3200" b="1" i="1" dirty="0">
                <a:solidFill>
                  <a:srgbClr val="442003"/>
                </a:solidFill>
                <a:effectLst/>
                <a:latin typeface="Arial Narrow" panose="020B0604020202020204" pitchFamily="34" charset="0"/>
                <a:cs typeface="Arial Narrow" panose="020B0604020202020204" pitchFamily="34" charset="0"/>
              </a:rPr>
              <a:t>Mercy says, “I forgive you”</a:t>
            </a:r>
          </a:p>
          <a:p>
            <a:pPr marL="342900" indent="-342900">
              <a:spcBef>
                <a:spcPts val="900"/>
              </a:spcBef>
              <a:buClr>
                <a:srgbClr val="C00000"/>
              </a:buClr>
              <a:buFont typeface="Wingdings" charset="2"/>
              <a:buChar char="§"/>
            </a:pPr>
            <a:r>
              <a:rPr lang="en-US" sz="3200" b="1" i="1" dirty="0">
                <a:solidFill>
                  <a:srgbClr val="442003"/>
                </a:solidFill>
                <a:effectLst/>
                <a:latin typeface="Arial Narrow" panose="020B0604020202020204" pitchFamily="34" charset="0"/>
                <a:cs typeface="Arial Narrow" panose="020B0604020202020204" pitchFamily="34" charset="0"/>
              </a:rPr>
              <a:t>Peacemaking seeks ways to bring healing</a:t>
            </a:r>
          </a:p>
          <a:p>
            <a:pPr marL="342900" indent="-342900">
              <a:spcBef>
                <a:spcPts val="900"/>
              </a:spcBef>
              <a:buClr>
                <a:srgbClr val="C00000"/>
              </a:buClr>
              <a:buFont typeface="Wingdings" charset="2"/>
              <a:buChar char="§"/>
            </a:pPr>
            <a:r>
              <a:rPr lang="en-US" sz="3200" b="1" i="1" dirty="0">
                <a:solidFill>
                  <a:srgbClr val="442003"/>
                </a:solidFill>
                <a:effectLst/>
                <a:latin typeface="Arial Narrow" panose="020B0604020202020204" pitchFamily="34" charset="0"/>
                <a:cs typeface="Arial Narrow" panose="020B0604020202020204" pitchFamily="34" charset="0"/>
              </a:rPr>
              <a:t>Both value relationships over rights</a:t>
            </a:r>
            <a:endParaRPr lang="en-US" sz="2400" b="1" i="1" dirty="0">
              <a:solidFill>
                <a:srgbClr val="442003"/>
              </a:solidFill>
              <a:effectLst/>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4207323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dissolve">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DDA1415-9FB5-3444-9996-27792A860EE6}"/>
              </a:ext>
            </a:extLst>
          </p:cNvPr>
          <p:cNvSpPr/>
          <p:nvPr/>
        </p:nvSpPr>
        <p:spPr>
          <a:xfrm>
            <a:off x="0" y="0"/>
            <a:ext cx="9144000" cy="6858000"/>
          </a:xfrm>
          <a:prstGeom prst="rect">
            <a:avLst/>
          </a:prstGeom>
          <a:solidFill>
            <a:srgbClr val="8055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0FB1CE8-4AD5-4C45-85C4-6B06D44D3A0A}"/>
              </a:ext>
            </a:extLst>
          </p:cNvPr>
          <p:cNvSpPr/>
          <p:nvPr/>
        </p:nvSpPr>
        <p:spPr>
          <a:xfrm>
            <a:off x="2401824" y="1214928"/>
            <a:ext cx="6742176" cy="5015184"/>
          </a:xfrm>
          <a:prstGeom prst="rect">
            <a:avLst/>
          </a:pr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9D5B3436-5A26-D241-8ECB-27F05F41CD06}"/>
              </a:ext>
            </a:extLst>
          </p:cNvPr>
          <p:cNvCxnSpPr/>
          <p:nvPr/>
        </p:nvCxnSpPr>
        <p:spPr>
          <a:xfrm>
            <a:off x="0" y="1214928"/>
            <a:ext cx="9144000"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719F493-3B13-1041-A4E0-D38F0FFFE6A5}"/>
              </a:ext>
            </a:extLst>
          </p:cNvPr>
          <p:cNvCxnSpPr/>
          <p:nvPr/>
        </p:nvCxnSpPr>
        <p:spPr>
          <a:xfrm>
            <a:off x="2401824" y="6230112"/>
            <a:ext cx="6739128"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9DB736C2-D1B6-6C4F-8DD4-E21DB00A3B60}"/>
              </a:ext>
            </a:extLst>
          </p:cNvPr>
          <p:cNvSpPr/>
          <p:nvPr/>
        </p:nvSpPr>
        <p:spPr>
          <a:xfrm>
            <a:off x="-1" y="1214928"/>
            <a:ext cx="2798643" cy="5643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68506408-8D7A-B840-8CF3-A66A091AFA8B}"/>
              </a:ext>
            </a:extLst>
          </p:cNvPr>
          <p:cNvCxnSpPr>
            <a:cxnSpLocks/>
          </p:cNvCxnSpPr>
          <p:nvPr/>
        </p:nvCxnSpPr>
        <p:spPr>
          <a:xfrm rot="5400000">
            <a:off x="-23800" y="4040423"/>
            <a:ext cx="5650992"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751D9003-5580-E343-8D9E-5B48B41DAEFC}"/>
              </a:ext>
            </a:extLst>
          </p:cNvPr>
          <p:cNvSpPr txBox="1"/>
          <p:nvPr/>
        </p:nvSpPr>
        <p:spPr>
          <a:xfrm>
            <a:off x="0" y="1411684"/>
            <a:ext cx="2801696" cy="1015663"/>
          </a:xfrm>
          <a:prstGeom prst="rect">
            <a:avLst/>
          </a:prstGeom>
          <a:noFill/>
        </p:spPr>
        <p:txBody>
          <a:bodyPr wrap="square" rtlCol="0">
            <a:spAutoFit/>
          </a:bodyPr>
          <a:lstStyle/>
          <a:p>
            <a:pPr algn="ctr"/>
            <a:r>
              <a:rPr lang="en-US" sz="3000" spc="150" dirty="0">
                <a:solidFill>
                  <a:srgbClr val="442003"/>
                </a:solidFill>
                <a:latin typeface="Britannic Bold"/>
                <a:cs typeface="Britannic Bold"/>
              </a:rPr>
              <a:t>Our Relationships</a:t>
            </a:r>
          </a:p>
        </p:txBody>
      </p:sp>
      <p:pic>
        <p:nvPicPr>
          <p:cNvPr id="22" name="Picture 21">
            <a:extLst>
              <a:ext uri="{FF2B5EF4-FFF2-40B4-BE49-F238E27FC236}">
                <a16:creationId xmlns:a16="http://schemas.microsoft.com/office/drawing/2014/main" id="{782D95C0-CC6D-F945-8E13-042D00E9E00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375" b="89844" l="90696" r="99130">
                        <a14:foregroundMark x1="92957" y1="57031" x2="91391" y2="56250"/>
                        <a14:foregroundMark x1="93043" y1="60938" x2="91304" y2="63281"/>
                      </a14:backgroundRemoval>
                    </a14:imgEffect>
                  </a14:imgLayer>
                </a14:imgProps>
              </a:ext>
            </a:extLst>
          </a:blip>
          <a:srcRect l="91332" t="33238" b="22655"/>
          <a:stretch/>
        </p:blipFill>
        <p:spPr>
          <a:xfrm rot="16200000">
            <a:off x="788095" y="2763184"/>
            <a:ext cx="1006813" cy="570227"/>
          </a:xfrm>
          <a:prstGeom prst="rect">
            <a:avLst/>
          </a:prstGeom>
        </p:spPr>
      </p:pic>
      <p:sp>
        <p:nvSpPr>
          <p:cNvPr id="23" name="TextBox 22">
            <a:extLst>
              <a:ext uri="{FF2B5EF4-FFF2-40B4-BE49-F238E27FC236}">
                <a16:creationId xmlns:a16="http://schemas.microsoft.com/office/drawing/2014/main" id="{35AB5616-FF88-5149-B304-CF9429540620}"/>
              </a:ext>
            </a:extLst>
          </p:cNvPr>
          <p:cNvSpPr txBox="1"/>
          <p:nvPr/>
        </p:nvSpPr>
        <p:spPr>
          <a:xfrm>
            <a:off x="1127863" y="253521"/>
            <a:ext cx="7760105" cy="707886"/>
          </a:xfrm>
          <a:prstGeom prst="rect">
            <a:avLst/>
          </a:prstGeom>
          <a:noFill/>
          <a:effectLst>
            <a:glow rad="127000">
              <a:srgbClr val="442003"/>
            </a:glow>
          </a:effectLst>
        </p:spPr>
        <p:txBody>
          <a:bodyPr wrap="square" rtlCol="0">
            <a:spAutoFit/>
          </a:bodyPr>
          <a:lstStyle/>
          <a:p>
            <a:pPr algn="r"/>
            <a:r>
              <a:rPr lang="en-US" sz="4000" spc="225" dirty="0">
                <a:solidFill>
                  <a:schemeClr val="bg1"/>
                </a:solidFill>
                <a:effectLst>
                  <a:glow rad="139700">
                    <a:srgbClr val="442003"/>
                  </a:glow>
                </a:effectLst>
                <a:latin typeface="Marker Felt"/>
                <a:cs typeface="Marker Felt"/>
              </a:rPr>
              <a:t>What They Need To See In Us</a:t>
            </a:r>
            <a:r>
              <a:rPr lang="mr-IN" sz="4000" spc="225" dirty="0">
                <a:solidFill>
                  <a:schemeClr val="bg1"/>
                </a:solidFill>
                <a:effectLst>
                  <a:glow rad="139700">
                    <a:srgbClr val="442003"/>
                  </a:glow>
                </a:effectLst>
                <a:latin typeface="Marker Felt"/>
                <a:cs typeface="Marker Felt"/>
              </a:rPr>
              <a:t>…</a:t>
            </a:r>
            <a:endParaRPr lang="en-US" sz="4000" spc="225" dirty="0">
              <a:solidFill>
                <a:schemeClr val="bg1"/>
              </a:solidFill>
              <a:effectLst>
                <a:glow rad="139700">
                  <a:srgbClr val="442003"/>
                </a:glow>
              </a:effectLst>
              <a:latin typeface="Marker Felt"/>
              <a:cs typeface="Marker Felt"/>
            </a:endParaRPr>
          </a:p>
        </p:txBody>
      </p:sp>
      <p:sp>
        <p:nvSpPr>
          <p:cNvPr id="4" name="TextBox 3"/>
          <p:cNvSpPr txBox="1"/>
          <p:nvPr/>
        </p:nvSpPr>
        <p:spPr>
          <a:xfrm>
            <a:off x="3134385" y="2199026"/>
            <a:ext cx="5667768" cy="3046988"/>
          </a:xfrm>
          <a:prstGeom prst="rect">
            <a:avLst/>
          </a:prstGeom>
          <a:noFill/>
        </p:spPr>
        <p:txBody>
          <a:bodyPr wrap="square" rtlCol="0">
            <a:spAutoFit/>
          </a:bodyPr>
          <a:lstStyle/>
          <a:p>
            <a:r>
              <a:rPr lang="en-US" sz="3200" b="1" i="1" dirty="0">
                <a:solidFill>
                  <a:srgbClr val="442003"/>
                </a:solidFill>
                <a:effectLst/>
                <a:latin typeface="Arial Narrow" panose="020B0604020202020204" pitchFamily="34" charset="0"/>
                <a:cs typeface="Arial Narrow" panose="020B0604020202020204" pitchFamily="34" charset="0"/>
              </a:rPr>
              <a:t>Make allowance for each other’s faults, and forgive anyone who offends you. Remember, the Lord forgave you, so you must forgive others.</a:t>
            </a:r>
          </a:p>
          <a:p>
            <a:pPr algn="r">
              <a:spcAft>
                <a:spcPts val="900"/>
              </a:spcAft>
            </a:pPr>
            <a:r>
              <a:rPr lang="en-US" sz="3200" b="1" i="1" dirty="0">
                <a:solidFill>
                  <a:srgbClr val="442003"/>
                </a:solidFill>
                <a:effectLst/>
                <a:latin typeface="Arial Narrow" panose="020B0604020202020204" pitchFamily="34" charset="0"/>
                <a:cs typeface="Arial Narrow" panose="020B0604020202020204" pitchFamily="34" charset="0"/>
              </a:rPr>
              <a:t>Colossians 3:13</a:t>
            </a:r>
          </a:p>
        </p:txBody>
      </p:sp>
    </p:spTree>
    <p:extLst>
      <p:ext uri="{BB962C8B-B14F-4D97-AF65-F5344CB8AC3E}">
        <p14:creationId xmlns:p14="http://schemas.microsoft.com/office/powerpoint/2010/main" val="624947110"/>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1BDA23-0015-474D-9138-A84CECBE1ED2}"/>
              </a:ext>
            </a:extLst>
          </p:cNvPr>
          <p:cNvSpPr/>
          <p:nvPr/>
        </p:nvSpPr>
        <p:spPr>
          <a:xfrm>
            <a:off x="0" y="0"/>
            <a:ext cx="9144000" cy="6858000"/>
          </a:xfrm>
          <a:prstGeom prst="rect">
            <a:avLst/>
          </a:prstGeom>
          <a:solidFill>
            <a:srgbClr val="8055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05CF2F0-6E41-8646-92E3-40DADB181763}"/>
              </a:ext>
            </a:extLst>
          </p:cNvPr>
          <p:cNvSpPr/>
          <p:nvPr/>
        </p:nvSpPr>
        <p:spPr>
          <a:xfrm>
            <a:off x="2401824" y="1214928"/>
            <a:ext cx="6742176" cy="5015184"/>
          </a:xfrm>
          <a:prstGeom prst="rect">
            <a:avLst/>
          </a:pr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32A609CA-525F-6647-8D33-CE2B3826B09D}"/>
              </a:ext>
            </a:extLst>
          </p:cNvPr>
          <p:cNvCxnSpPr/>
          <p:nvPr/>
        </p:nvCxnSpPr>
        <p:spPr>
          <a:xfrm>
            <a:off x="0" y="1214928"/>
            <a:ext cx="9144000"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435D975-3192-5847-A8BB-B04866B924C1}"/>
              </a:ext>
            </a:extLst>
          </p:cNvPr>
          <p:cNvCxnSpPr/>
          <p:nvPr/>
        </p:nvCxnSpPr>
        <p:spPr>
          <a:xfrm>
            <a:off x="2401824" y="6230112"/>
            <a:ext cx="6739128"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DA96C97F-B62C-414B-82D0-DC76854BFB23}"/>
              </a:ext>
            </a:extLst>
          </p:cNvPr>
          <p:cNvSpPr/>
          <p:nvPr/>
        </p:nvSpPr>
        <p:spPr>
          <a:xfrm>
            <a:off x="-1" y="1214928"/>
            <a:ext cx="2798643" cy="5643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8EE417C5-F968-624C-BD57-BC2B584B0815}"/>
              </a:ext>
            </a:extLst>
          </p:cNvPr>
          <p:cNvCxnSpPr>
            <a:cxnSpLocks/>
          </p:cNvCxnSpPr>
          <p:nvPr/>
        </p:nvCxnSpPr>
        <p:spPr>
          <a:xfrm rot="5400000">
            <a:off x="-23800" y="4040423"/>
            <a:ext cx="5650992"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2410B82B-71CB-9D47-A34B-04A82ADC4638}"/>
              </a:ext>
            </a:extLst>
          </p:cNvPr>
          <p:cNvSpPr txBox="1"/>
          <p:nvPr/>
        </p:nvSpPr>
        <p:spPr>
          <a:xfrm>
            <a:off x="0" y="1411684"/>
            <a:ext cx="2801696" cy="1015663"/>
          </a:xfrm>
          <a:prstGeom prst="rect">
            <a:avLst/>
          </a:prstGeom>
          <a:noFill/>
        </p:spPr>
        <p:txBody>
          <a:bodyPr wrap="square" rtlCol="0">
            <a:spAutoFit/>
          </a:bodyPr>
          <a:lstStyle/>
          <a:p>
            <a:pPr algn="ctr"/>
            <a:r>
              <a:rPr lang="en-US" sz="3000" spc="150" dirty="0">
                <a:solidFill>
                  <a:srgbClr val="442003"/>
                </a:solidFill>
                <a:latin typeface="Britannic Bold"/>
                <a:cs typeface="Britannic Bold"/>
              </a:rPr>
              <a:t>Our Relationships</a:t>
            </a:r>
          </a:p>
        </p:txBody>
      </p:sp>
      <p:pic>
        <p:nvPicPr>
          <p:cNvPr id="22" name="Picture 21">
            <a:extLst>
              <a:ext uri="{FF2B5EF4-FFF2-40B4-BE49-F238E27FC236}">
                <a16:creationId xmlns:a16="http://schemas.microsoft.com/office/drawing/2014/main" id="{218E6413-D71A-F143-AB1C-FBBA27E80CE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375" b="89844" l="90696" r="99130">
                        <a14:foregroundMark x1="92957" y1="57031" x2="91391" y2="56250"/>
                        <a14:foregroundMark x1="93043" y1="60938" x2="91304" y2="63281"/>
                      </a14:backgroundRemoval>
                    </a14:imgEffect>
                  </a14:imgLayer>
                </a14:imgProps>
              </a:ext>
            </a:extLst>
          </a:blip>
          <a:srcRect l="91332" t="33238" b="22655"/>
          <a:stretch/>
        </p:blipFill>
        <p:spPr>
          <a:xfrm rot="16200000">
            <a:off x="788095" y="2763184"/>
            <a:ext cx="1006813" cy="570227"/>
          </a:xfrm>
          <a:prstGeom prst="rect">
            <a:avLst/>
          </a:prstGeom>
        </p:spPr>
      </p:pic>
      <p:sp>
        <p:nvSpPr>
          <p:cNvPr id="23" name="TextBox 22">
            <a:extLst>
              <a:ext uri="{FF2B5EF4-FFF2-40B4-BE49-F238E27FC236}">
                <a16:creationId xmlns:a16="http://schemas.microsoft.com/office/drawing/2014/main" id="{86B24AB7-225E-E742-9B4B-445D2AB77A7E}"/>
              </a:ext>
            </a:extLst>
          </p:cNvPr>
          <p:cNvSpPr txBox="1"/>
          <p:nvPr/>
        </p:nvSpPr>
        <p:spPr>
          <a:xfrm>
            <a:off x="1127863" y="253521"/>
            <a:ext cx="7760105" cy="707886"/>
          </a:xfrm>
          <a:prstGeom prst="rect">
            <a:avLst/>
          </a:prstGeom>
          <a:noFill/>
          <a:effectLst>
            <a:glow rad="127000">
              <a:srgbClr val="442003"/>
            </a:glow>
          </a:effectLst>
        </p:spPr>
        <p:txBody>
          <a:bodyPr wrap="square" rtlCol="0">
            <a:spAutoFit/>
          </a:bodyPr>
          <a:lstStyle/>
          <a:p>
            <a:pPr algn="r"/>
            <a:r>
              <a:rPr lang="en-US" sz="4000" spc="225" dirty="0">
                <a:solidFill>
                  <a:schemeClr val="bg1"/>
                </a:solidFill>
                <a:effectLst>
                  <a:glow rad="139700">
                    <a:srgbClr val="442003"/>
                  </a:glow>
                </a:effectLst>
                <a:latin typeface="Marker Felt"/>
                <a:cs typeface="Marker Felt"/>
              </a:rPr>
              <a:t>What They Need To See In Us</a:t>
            </a:r>
            <a:r>
              <a:rPr lang="mr-IN" sz="4000" spc="225" dirty="0">
                <a:solidFill>
                  <a:schemeClr val="bg1"/>
                </a:solidFill>
                <a:effectLst>
                  <a:glow rad="139700">
                    <a:srgbClr val="442003"/>
                  </a:glow>
                </a:effectLst>
                <a:latin typeface="Marker Felt"/>
                <a:cs typeface="Marker Felt"/>
              </a:rPr>
              <a:t>…</a:t>
            </a:r>
            <a:endParaRPr lang="en-US" sz="4000" spc="225" dirty="0">
              <a:solidFill>
                <a:schemeClr val="bg1"/>
              </a:solidFill>
              <a:effectLst>
                <a:glow rad="139700">
                  <a:srgbClr val="442003"/>
                </a:glow>
              </a:effectLst>
              <a:latin typeface="Marker Felt"/>
              <a:cs typeface="Marker Felt"/>
            </a:endParaRPr>
          </a:p>
        </p:txBody>
      </p:sp>
      <p:sp>
        <p:nvSpPr>
          <p:cNvPr id="4" name="TextBox 3"/>
          <p:cNvSpPr txBox="1"/>
          <p:nvPr/>
        </p:nvSpPr>
        <p:spPr>
          <a:xfrm>
            <a:off x="3039350" y="2054661"/>
            <a:ext cx="5857839" cy="3654847"/>
          </a:xfrm>
          <a:prstGeom prst="rect">
            <a:avLst/>
          </a:prstGeom>
          <a:noFill/>
        </p:spPr>
        <p:txBody>
          <a:bodyPr wrap="square" rtlCol="0">
            <a:spAutoFit/>
          </a:bodyPr>
          <a:lstStyle/>
          <a:p>
            <a:pPr>
              <a:spcAft>
                <a:spcPts val="900"/>
              </a:spcAft>
            </a:pPr>
            <a:r>
              <a:rPr lang="en-US" sz="3200" b="1" i="1" dirty="0">
                <a:solidFill>
                  <a:srgbClr val="442003"/>
                </a:solidFill>
                <a:effectLst/>
                <a:latin typeface="Arial Narrow" panose="020B0604020202020204" pitchFamily="34" charset="0"/>
                <a:cs typeface="Arial Narrow" panose="020B0604020202020204" pitchFamily="34" charset="0"/>
              </a:rPr>
              <a:t>For all of you who were baptized into Christ have clothed yourselves with Christ.  There is neither Jew nor Gentile, neither slave nor free, nor is there male and female, for you are all one in Christ Jesus. </a:t>
            </a:r>
          </a:p>
          <a:p>
            <a:pPr algn="r">
              <a:spcAft>
                <a:spcPts val="900"/>
              </a:spcAft>
            </a:pPr>
            <a:r>
              <a:rPr lang="en-US" sz="3200" b="1" i="1" dirty="0">
                <a:solidFill>
                  <a:srgbClr val="442003"/>
                </a:solidFill>
                <a:effectLst/>
                <a:latin typeface="Arial Narrow" panose="020B0604020202020204" pitchFamily="34" charset="0"/>
                <a:cs typeface="Arial Narrow" panose="020B0604020202020204" pitchFamily="34" charset="0"/>
              </a:rPr>
              <a:t>Galatians 3:27-28</a:t>
            </a:r>
          </a:p>
        </p:txBody>
      </p:sp>
    </p:spTree>
    <p:extLst>
      <p:ext uri="{BB962C8B-B14F-4D97-AF65-F5344CB8AC3E}">
        <p14:creationId xmlns:p14="http://schemas.microsoft.com/office/powerpoint/2010/main" val="2450017218"/>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D08CA5-8E51-5E4E-9961-A0404BD5AC8C}"/>
              </a:ext>
            </a:extLst>
          </p:cNvPr>
          <p:cNvSpPr/>
          <p:nvPr/>
        </p:nvSpPr>
        <p:spPr>
          <a:xfrm>
            <a:off x="0" y="0"/>
            <a:ext cx="9144000" cy="6858000"/>
          </a:xfrm>
          <a:prstGeom prst="rect">
            <a:avLst/>
          </a:prstGeom>
          <a:solidFill>
            <a:srgbClr val="8055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4D14CA0-A573-234E-B7A5-A26ADA425A2D}"/>
              </a:ext>
            </a:extLst>
          </p:cNvPr>
          <p:cNvSpPr/>
          <p:nvPr/>
        </p:nvSpPr>
        <p:spPr>
          <a:xfrm>
            <a:off x="2401824" y="1214928"/>
            <a:ext cx="6742176" cy="5015184"/>
          </a:xfrm>
          <a:prstGeom prst="rect">
            <a:avLst/>
          </a:pr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26741359-4A74-004A-A586-561DA66F3777}"/>
              </a:ext>
            </a:extLst>
          </p:cNvPr>
          <p:cNvCxnSpPr/>
          <p:nvPr/>
        </p:nvCxnSpPr>
        <p:spPr>
          <a:xfrm>
            <a:off x="0" y="1214928"/>
            <a:ext cx="9144000"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D0CAF60-BBBB-1446-89CE-74433F2DA39F}"/>
              </a:ext>
            </a:extLst>
          </p:cNvPr>
          <p:cNvCxnSpPr/>
          <p:nvPr/>
        </p:nvCxnSpPr>
        <p:spPr>
          <a:xfrm>
            <a:off x="2401824" y="6230112"/>
            <a:ext cx="6739128"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C176817D-9505-A94F-B505-CBB6EEFD4E6A}"/>
              </a:ext>
            </a:extLst>
          </p:cNvPr>
          <p:cNvSpPr/>
          <p:nvPr/>
        </p:nvSpPr>
        <p:spPr>
          <a:xfrm>
            <a:off x="-1" y="1214928"/>
            <a:ext cx="2798643" cy="5643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B77CB1FE-A22F-2443-8395-B36693407B57}"/>
              </a:ext>
            </a:extLst>
          </p:cNvPr>
          <p:cNvCxnSpPr>
            <a:cxnSpLocks/>
          </p:cNvCxnSpPr>
          <p:nvPr/>
        </p:nvCxnSpPr>
        <p:spPr>
          <a:xfrm rot="5400000">
            <a:off x="-23800" y="4040423"/>
            <a:ext cx="5650992"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03E09D0E-DF80-6F4B-880B-00867C3E7614}"/>
              </a:ext>
            </a:extLst>
          </p:cNvPr>
          <p:cNvSpPr txBox="1"/>
          <p:nvPr/>
        </p:nvSpPr>
        <p:spPr>
          <a:xfrm>
            <a:off x="0" y="1411684"/>
            <a:ext cx="2801696" cy="1015663"/>
          </a:xfrm>
          <a:prstGeom prst="rect">
            <a:avLst/>
          </a:prstGeom>
          <a:noFill/>
        </p:spPr>
        <p:txBody>
          <a:bodyPr wrap="square" rtlCol="0">
            <a:spAutoFit/>
          </a:bodyPr>
          <a:lstStyle/>
          <a:p>
            <a:pPr algn="ctr"/>
            <a:r>
              <a:rPr lang="en-US" sz="3000" spc="150" dirty="0">
                <a:solidFill>
                  <a:srgbClr val="442003"/>
                </a:solidFill>
                <a:latin typeface="Britannic Bold"/>
                <a:cs typeface="Britannic Bold"/>
              </a:rPr>
              <a:t>Our Relationships</a:t>
            </a:r>
          </a:p>
        </p:txBody>
      </p:sp>
      <p:pic>
        <p:nvPicPr>
          <p:cNvPr id="22" name="Picture 21">
            <a:extLst>
              <a:ext uri="{FF2B5EF4-FFF2-40B4-BE49-F238E27FC236}">
                <a16:creationId xmlns:a16="http://schemas.microsoft.com/office/drawing/2014/main" id="{643BB554-7A27-8F44-A429-8BC4F2ED7C8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375" b="89844" l="90696" r="99130">
                        <a14:foregroundMark x1="92957" y1="57031" x2="91391" y2="56250"/>
                        <a14:foregroundMark x1="93043" y1="60938" x2="91304" y2="63281"/>
                      </a14:backgroundRemoval>
                    </a14:imgEffect>
                  </a14:imgLayer>
                </a14:imgProps>
              </a:ext>
            </a:extLst>
          </a:blip>
          <a:srcRect l="91332" t="33238" b="22655"/>
          <a:stretch/>
        </p:blipFill>
        <p:spPr>
          <a:xfrm rot="16200000">
            <a:off x="788095" y="2763184"/>
            <a:ext cx="1006813" cy="570227"/>
          </a:xfrm>
          <a:prstGeom prst="rect">
            <a:avLst/>
          </a:prstGeom>
        </p:spPr>
      </p:pic>
      <p:sp>
        <p:nvSpPr>
          <p:cNvPr id="23" name="TextBox 22">
            <a:extLst>
              <a:ext uri="{FF2B5EF4-FFF2-40B4-BE49-F238E27FC236}">
                <a16:creationId xmlns:a16="http://schemas.microsoft.com/office/drawing/2014/main" id="{05E84AE1-5856-B64A-B954-ACEB5C550D6F}"/>
              </a:ext>
            </a:extLst>
          </p:cNvPr>
          <p:cNvSpPr txBox="1"/>
          <p:nvPr/>
        </p:nvSpPr>
        <p:spPr>
          <a:xfrm>
            <a:off x="1127863" y="253521"/>
            <a:ext cx="7760105" cy="707886"/>
          </a:xfrm>
          <a:prstGeom prst="rect">
            <a:avLst/>
          </a:prstGeom>
          <a:noFill/>
          <a:effectLst>
            <a:glow rad="127000">
              <a:srgbClr val="442003"/>
            </a:glow>
          </a:effectLst>
        </p:spPr>
        <p:txBody>
          <a:bodyPr wrap="square" rtlCol="0">
            <a:spAutoFit/>
          </a:bodyPr>
          <a:lstStyle/>
          <a:p>
            <a:pPr algn="r"/>
            <a:r>
              <a:rPr lang="en-US" sz="4000" spc="225" dirty="0">
                <a:solidFill>
                  <a:schemeClr val="bg1"/>
                </a:solidFill>
                <a:effectLst>
                  <a:glow rad="139700">
                    <a:srgbClr val="442003"/>
                  </a:glow>
                </a:effectLst>
                <a:latin typeface="Marker Felt"/>
                <a:cs typeface="Marker Felt"/>
              </a:rPr>
              <a:t>What They Need To See In Us</a:t>
            </a:r>
            <a:r>
              <a:rPr lang="mr-IN" sz="4000" spc="225" dirty="0">
                <a:solidFill>
                  <a:schemeClr val="bg1"/>
                </a:solidFill>
                <a:effectLst>
                  <a:glow rad="139700">
                    <a:srgbClr val="442003"/>
                  </a:glow>
                </a:effectLst>
                <a:latin typeface="Marker Felt"/>
                <a:cs typeface="Marker Felt"/>
              </a:rPr>
              <a:t>…</a:t>
            </a:r>
            <a:endParaRPr lang="en-US" sz="4000" spc="225" dirty="0">
              <a:solidFill>
                <a:schemeClr val="bg1"/>
              </a:solidFill>
              <a:effectLst>
                <a:glow rad="139700">
                  <a:srgbClr val="442003"/>
                </a:glow>
              </a:effectLst>
              <a:latin typeface="Marker Felt"/>
              <a:cs typeface="Marker Felt"/>
            </a:endParaRPr>
          </a:p>
        </p:txBody>
      </p:sp>
      <p:sp>
        <p:nvSpPr>
          <p:cNvPr id="4" name="TextBox 3"/>
          <p:cNvSpPr txBox="1"/>
          <p:nvPr/>
        </p:nvSpPr>
        <p:spPr>
          <a:xfrm>
            <a:off x="3118285" y="2326378"/>
            <a:ext cx="5699969" cy="2669962"/>
          </a:xfrm>
          <a:prstGeom prst="rect">
            <a:avLst/>
          </a:prstGeom>
          <a:noFill/>
        </p:spPr>
        <p:txBody>
          <a:bodyPr wrap="square" rtlCol="0">
            <a:spAutoFit/>
          </a:bodyPr>
          <a:lstStyle/>
          <a:p>
            <a:pPr>
              <a:spcAft>
                <a:spcPts val="900"/>
              </a:spcAft>
            </a:pPr>
            <a:r>
              <a:rPr lang="en-US" sz="3200" b="1" i="1" dirty="0">
                <a:solidFill>
                  <a:srgbClr val="442003"/>
                </a:solidFill>
                <a:effectLst/>
                <a:latin typeface="Arial Narrow" panose="020B0604020202020204" pitchFamily="34" charset="0"/>
                <a:cs typeface="Arial Narrow" panose="020B0604020202020204" pitchFamily="34" charset="0"/>
              </a:rPr>
              <a:t>Beloved, let us love one another, for love is from God, and whoever loves has been born of God and knows God. </a:t>
            </a:r>
          </a:p>
          <a:p>
            <a:pPr algn="r">
              <a:spcAft>
                <a:spcPts val="900"/>
              </a:spcAft>
            </a:pPr>
            <a:r>
              <a:rPr lang="en-US" sz="3200" b="1" i="1" dirty="0">
                <a:solidFill>
                  <a:srgbClr val="442003"/>
                </a:solidFill>
                <a:effectLst/>
                <a:latin typeface="Arial Narrow" panose="020B0604020202020204" pitchFamily="34" charset="0"/>
                <a:cs typeface="Arial Narrow" panose="020B0604020202020204" pitchFamily="34" charset="0"/>
              </a:rPr>
              <a:t>1 John 4:7</a:t>
            </a:r>
          </a:p>
        </p:txBody>
      </p:sp>
    </p:spTree>
    <p:extLst>
      <p:ext uri="{BB962C8B-B14F-4D97-AF65-F5344CB8AC3E}">
        <p14:creationId xmlns:p14="http://schemas.microsoft.com/office/powerpoint/2010/main" val="2603140593"/>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5F896A-2480-4E40-BA5B-EA9B6ED5DEE5}"/>
              </a:ext>
            </a:extLst>
          </p:cNvPr>
          <p:cNvSpPr/>
          <p:nvPr/>
        </p:nvSpPr>
        <p:spPr>
          <a:xfrm>
            <a:off x="0" y="0"/>
            <a:ext cx="9144000" cy="6858000"/>
          </a:xfrm>
          <a:prstGeom prst="rect">
            <a:avLst/>
          </a:prstGeom>
          <a:solidFill>
            <a:srgbClr val="8055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8A5EB4B-51D9-3142-9D1D-7A10A78B0C69}"/>
              </a:ext>
            </a:extLst>
          </p:cNvPr>
          <p:cNvSpPr/>
          <p:nvPr/>
        </p:nvSpPr>
        <p:spPr>
          <a:xfrm>
            <a:off x="2401824" y="1214928"/>
            <a:ext cx="6742176" cy="5015184"/>
          </a:xfrm>
          <a:prstGeom prst="rect">
            <a:avLst/>
          </a:pr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345CDE2-3F48-4B40-A3E8-76E628B49BBF}"/>
              </a:ext>
            </a:extLst>
          </p:cNvPr>
          <p:cNvSpPr/>
          <p:nvPr/>
        </p:nvSpPr>
        <p:spPr>
          <a:xfrm>
            <a:off x="0" y="1214928"/>
            <a:ext cx="2401824" cy="5643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23F7AFD2-2C8D-CA4A-89C9-2C7562ED1C02}"/>
              </a:ext>
            </a:extLst>
          </p:cNvPr>
          <p:cNvCxnSpPr/>
          <p:nvPr/>
        </p:nvCxnSpPr>
        <p:spPr>
          <a:xfrm>
            <a:off x="0" y="1214928"/>
            <a:ext cx="9144000"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E37E4E2-CE6F-4844-8824-6C690358D8D3}"/>
              </a:ext>
            </a:extLst>
          </p:cNvPr>
          <p:cNvCxnSpPr/>
          <p:nvPr/>
        </p:nvCxnSpPr>
        <p:spPr>
          <a:xfrm>
            <a:off x="2401824" y="6230112"/>
            <a:ext cx="6739128"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3F187B2-FBE6-B841-B371-C6CF978B4AB6}"/>
              </a:ext>
            </a:extLst>
          </p:cNvPr>
          <p:cNvCxnSpPr>
            <a:cxnSpLocks/>
          </p:cNvCxnSpPr>
          <p:nvPr/>
        </p:nvCxnSpPr>
        <p:spPr>
          <a:xfrm rot="5400000">
            <a:off x="-382524" y="4063345"/>
            <a:ext cx="5614416"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650227" y="1749484"/>
            <a:ext cx="6219460" cy="3539430"/>
          </a:xfrm>
          <a:prstGeom prst="rect">
            <a:avLst/>
          </a:prstGeom>
          <a:noFill/>
        </p:spPr>
        <p:txBody>
          <a:bodyPr wrap="square" rtlCol="0">
            <a:spAutoFit/>
          </a:bodyPr>
          <a:lstStyle/>
          <a:p>
            <a:r>
              <a:rPr lang="en-US" sz="3200" b="1" i="1" dirty="0">
                <a:solidFill>
                  <a:srgbClr val="442003"/>
                </a:solidFill>
                <a:effectLst/>
                <a:latin typeface="Arial Narrow" panose="020B0604020202020204" pitchFamily="34" charset="0"/>
                <a:cs typeface="Arial Narrow" panose="020B0604020202020204" pitchFamily="34" charset="0"/>
              </a:rPr>
              <a:t>“Blessed are you when others revile you and persecute you and utter all kinds of evil against you falsely on my account. Rejoice and be glad, for your reward is great in heaven, for so they persecuted the prophets who were before you.”</a:t>
            </a:r>
          </a:p>
        </p:txBody>
      </p:sp>
      <p:sp>
        <p:nvSpPr>
          <p:cNvPr id="3" name="TextBox 2"/>
          <p:cNvSpPr txBox="1"/>
          <p:nvPr/>
        </p:nvSpPr>
        <p:spPr>
          <a:xfrm>
            <a:off x="265146" y="1461180"/>
            <a:ext cx="1828794" cy="1015663"/>
          </a:xfrm>
          <a:prstGeom prst="rect">
            <a:avLst/>
          </a:prstGeom>
          <a:noFill/>
        </p:spPr>
        <p:txBody>
          <a:bodyPr wrap="square" rtlCol="0">
            <a:spAutoFit/>
          </a:bodyPr>
          <a:lstStyle/>
          <a:p>
            <a:pPr algn="ctr"/>
            <a:r>
              <a:rPr lang="en-US" sz="3000" spc="150" dirty="0">
                <a:solidFill>
                  <a:srgbClr val="442003"/>
                </a:solidFill>
                <a:latin typeface="Britannic Bold"/>
                <a:cs typeface="Britannic Bold"/>
              </a:rPr>
              <a:t>Our Mission</a:t>
            </a:r>
          </a:p>
        </p:txBody>
      </p:sp>
      <p:pic>
        <p:nvPicPr>
          <p:cNvPr id="10" name="Picture 9"/>
          <p:cNvPicPr>
            <a:picLocks/>
          </p:cNvPicPr>
          <p:nvPr/>
        </p:nvPicPr>
        <p:blipFill rotWithShape="1">
          <a:blip r:embed="rId3">
            <a:clrChange>
              <a:clrFrom>
                <a:srgbClr val="FFFFFF"/>
              </a:clrFrom>
              <a:clrTo>
                <a:srgbClr val="FFFFFF">
                  <a:alpha val="0"/>
                </a:srgbClr>
              </a:clrTo>
            </a:clrChange>
          </a:blip>
          <a:srcRect l="12381" t="31674" r="51905" b="32064"/>
          <a:stretch/>
        </p:blipFill>
        <p:spPr>
          <a:xfrm rot="16200000" flipH="1">
            <a:off x="431866" y="3162003"/>
            <a:ext cx="1560952" cy="1121034"/>
          </a:xfrm>
          <a:prstGeom prst="rect">
            <a:avLst/>
          </a:prstGeom>
        </p:spPr>
      </p:pic>
      <p:sp>
        <p:nvSpPr>
          <p:cNvPr id="17" name="TextBox 16">
            <a:extLst>
              <a:ext uri="{FF2B5EF4-FFF2-40B4-BE49-F238E27FC236}">
                <a16:creationId xmlns:a16="http://schemas.microsoft.com/office/drawing/2014/main" id="{0B652CE5-0DE4-1A46-82B7-D9937254F6C8}"/>
              </a:ext>
            </a:extLst>
          </p:cNvPr>
          <p:cNvSpPr txBox="1"/>
          <p:nvPr/>
        </p:nvSpPr>
        <p:spPr>
          <a:xfrm>
            <a:off x="1127863" y="253521"/>
            <a:ext cx="7760105" cy="707886"/>
          </a:xfrm>
          <a:prstGeom prst="rect">
            <a:avLst/>
          </a:prstGeom>
          <a:noFill/>
          <a:effectLst>
            <a:glow rad="127000">
              <a:srgbClr val="442003"/>
            </a:glow>
          </a:effectLst>
        </p:spPr>
        <p:txBody>
          <a:bodyPr wrap="square" rtlCol="0">
            <a:spAutoFit/>
          </a:bodyPr>
          <a:lstStyle/>
          <a:p>
            <a:pPr algn="r"/>
            <a:r>
              <a:rPr lang="en-US" sz="4000" spc="225" dirty="0">
                <a:solidFill>
                  <a:schemeClr val="bg1"/>
                </a:solidFill>
                <a:effectLst>
                  <a:glow rad="139700">
                    <a:srgbClr val="442003"/>
                  </a:glow>
                </a:effectLst>
                <a:latin typeface="Marker Felt"/>
                <a:cs typeface="Marker Felt"/>
              </a:rPr>
              <a:t>What They Need To See In Us</a:t>
            </a:r>
            <a:r>
              <a:rPr lang="mr-IN" sz="4000" spc="225" dirty="0">
                <a:solidFill>
                  <a:schemeClr val="bg1"/>
                </a:solidFill>
                <a:effectLst>
                  <a:glow rad="139700">
                    <a:srgbClr val="442003"/>
                  </a:glow>
                </a:effectLst>
                <a:latin typeface="Marker Felt"/>
                <a:cs typeface="Marker Felt"/>
              </a:rPr>
              <a:t>…</a:t>
            </a:r>
            <a:endParaRPr lang="en-US" sz="4000" spc="225" dirty="0">
              <a:solidFill>
                <a:schemeClr val="bg1"/>
              </a:solidFill>
              <a:effectLst>
                <a:glow rad="139700">
                  <a:srgbClr val="442003"/>
                </a:glow>
              </a:effectLst>
              <a:latin typeface="Marker Felt"/>
              <a:cs typeface="Marker Felt"/>
            </a:endParaRPr>
          </a:p>
        </p:txBody>
      </p:sp>
    </p:spTree>
    <p:extLst>
      <p:ext uri="{BB962C8B-B14F-4D97-AF65-F5344CB8AC3E}">
        <p14:creationId xmlns:p14="http://schemas.microsoft.com/office/powerpoint/2010/main" val="2390065350"/>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301FB99-9D59-CF4E-AE32-0B7D68137690}"/>
              </a:ext>
            </a:extLst>
          </p:cNvPr>
          <p:cNvSpPr/>
          <p:nvPr/>
        </p:nvSpPr>
        <p:spPr>
          <a:xfrm>
            <a:off x="0" y="0"/>
            <a:ext cx="9144000" cy="6858000"/>
          </a:xfrm>
          <a:prstGeom prst="rect">
            <a:avLst/>
          </a:prstGeom>
          <a:solidFill>
            <a:srgbClr val="8055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B74545B-464E-0544-96BB-827969A6F9B5}"/>
              </a:ext>
            </a:extLst>
          </p:cNvPr>
          <p:cNvSpPr/>
          <p:nvPr/>
        </p:nvSpPr>
        <p:spPr>
          <a:xfrm>
            <a:off x="2401824" y="1214928"/>
            <a:ext cx="6742176" cy="5015184"/>
          </a:xfrm>
          <a:prstGeom prst="rect">
            <a:avLst/>
          </a:pr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1D47A9B-9601-CF41-A3AF-67665363FB0B}"/>
              </a:ext>
            </a:extLst>
          </p:cNvPr>
          <p:cNvSpPr/>
          <p:nvPr/>
        </p:nvSpPr>
        <p:spPr>
          <a:xfrm>
            <a:off x="0" y="1214928"/>
            <a:ext cx="2401824" cy="5643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53B79D9A-DA5E-DC4A-BD23-211810EDDE45}"/>
              </a:ext>
            </a:extLst>
          </p:cNvPr>
          <p:cNvCxnSpPr/>
          <p:nvPr/>
        </p:nvCxnSpPr>
        <p:spPr>
          <a:xfrm>
            <a:off x="0" y="1214928"/>
            <a:ext cx="9144000"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4608CEA-1F3C-144D-8E08-811BA9685926}"/>
              </a:ext>
            </a:extLst>
          </p:cNvPr>
          <p:cNvCxnSpPr/>
          <p:nvPr/>
        </p:nvCxnSpPr>
        <p:spPr>
          <a:xfrm>
            <a:off x="2401824" y="6230112"/>
            <a:ext cx="6739128"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41BDE8E-E05F-DC46-9199-34812A8BCC6A}"/>
              </a:ext>
            </a:extLst>
          </p:cNvPr>
          <p:cNvCxnSpPr>
            <a:cxnSpLocks/>
          </p:cNvCxnSpPr>
          <p:nvPr/>
        </p:nvCxnSpPr>
        <p:spPr>
          <a:xfrm rot="5400000">
            <a:off x="-382524" y="4063345"/>
            <a:ext cx="5614416"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030789" y="2219944"/>
            <a:ext cx="5438522" cy="3231654"/>
          </a:xfrm>
          <a:prstGeom prst="rect">
            <a:avLst/>
          </a:prstGeom>
          <a:noFill/>
        </p:spPr>
        <p:txBody>
          <a:bodyPr wrap="square" rtlCol="0">
            <a:spAutoFit/>
          </a:bodyPr>
          <a:lstStyle/>
          <a:p>
            <a:pPr>
              <a:spcAft>
                <a:spcPts val="1200"/>
              </a:spcAft>
            </a:pPr>
            <a:r>
              <a:rPr lang="en-US" sz="3600" b="1" i="1" spc="150" dirty="0">
                <a:solidFill>
                  <a:srgbClr val="442003"/>
                </a:solidFill>
                <a:effectLst/>
                <a:latin typeface="Arial Narrow" panose="020B0604020202020204" pitchFamily="34" charset="0"/>
                <a:cs typeface="Arial Narrow" panose="020B0604020202020204" pitchFamily="34" charset="0"/>
              </a:rPr>
              <a:t>What is our goal in life?</a:t>
            </a:r>
          </a:p>
          <a:p>
            <a:pPr marL="771525" lvl="1" indent="-428625">
              <a:spcAft>
                <a:spcPts val="1200"/>
              </a:spcAft>
              <a:buClr>
                <a:srgbClr val="C00000"/>
              </a:buClr>
              <a:buFont typeface="Wingdings" charset="2"/>
              <a:buChar char="§"/>
            </a:pPr>
            <a:r>
              <a:rPr lang="en-US" sz="3200" b="1" spc="150" dirty="0">
                <a:solidFill>
                  <a:srgbClr val="442003"/>
                </a:solidFill>
                <a:effectLst/>
                <a:latin typeface="Arial Narrow" panose="020B0604020202020204" pitchFamily="34" charset="0"/>
                <a:cs typeface="Arial Narrow" panose="020B0604020202020204" pitchFamily="34" charset="0"/>
              </a:rPr>
              <a:t>Money</a:t>
            </a:r>
          </a:p>
          <a:p>
            <a:pPr marL="771525" lvl="1" indent="-428625">
              <a:spcAft>
                <a:spcPts val="1200"/>
              </a:spcAft>
              <a:buClr>
                <a:srgbClr val="C00000"/>
              </a:buClr>
              <a:buFont typeface="Wingdings" charset="2"/>
              <a:buChar char="§"/>
            </a:pPr>
            <a:r>
              <a:rPr lang="en-US" sz="3200" b="1" spc="150" dirty="0">
                <a:solidFill>
                  <a:srgbClr val="442003"/>
                </a:solidFill>
                <a:effectLst/>
                <a:latin typeface="Arial Narrow" panose="020B0604020202020204" pitchFamily="34" charset="0"/>
                <a:cs typeface="Arial Narrow" panose="020B0604020202020204" pitchFamily="34" charset="0"/>
              </a:rPr>
              <a:t>Job</a:t>
            </a:r>
          </a:p>
          <a:p>
            <a:pPr marL="771525" lvl="1" indent="-428625">
              <a:spcAft>
                <a:spcPts val="1200"/>
              </a:spcAft>
              <a:buClr>
                <a:srgbClr val="C00000"/>
              </a:buClr>
              <a:buFont typeface="Wingdings" charset="2"/>
              <a:buChar char="§"/>
            </a:pPr>
            <a:r>
              <a:rPr lang="en-US" sz="3200" b="1" spc="150" dirty="0">
                <a:solidFill>
                  <a:srgbClr val="442003"/>
                </a:solidFill>
                <a:effectLst/>
                <a:latin typeface="Arial Narrow" panose="020B0604020202020204" pitchFamily="34" charset="0"/>
                <a:cs typeface="Arial Narrow" panose="020B0604020202020204" pitchFamily="34" charset="0"/>
              </a:rPr>
              <a:t>Sports </a:t>
            </a:r>
            <a:r>
              <a:rPr lang="mr-IN" sz="3200" b="1" spc="150" dirty="0">
                <a:solidFill>
                  <a:srgbClr val="442003"/>
                </a:solidFill>
                <a:effectLst/>
                <a:latin typeface="Arial Narrow" panose="020B0604020202020204" pitchFamily="34" charset="0"/>
                <a:cs typeface="Arial"/>
              </a:rPr>
              <a:t>–</a:t>
            </a:r>
            <a:r>
              <a:rPr lang="en-US" sz="3200" b="1" spc="150" dirty="0">
                <a:solidFill>
                  <a:srgbClr val="442003"/>
                </a:solidFill>
                <a:effectLst/>
                <a:latin typeface="Arial Narrow" panose="020B0604020202020204" pitchFamily="34" charset="0"/>
                <a:cs typeface="Arial Narrow" panose="020B0604020202020204" pitchFamily="34" charset="0"/>
              </a:rPr>
              <a:t> hobbies</a:t>
            </a:r>
          </a:p>
          <a:p>
            <a:pPr marL="771525" lvl="1" indent="-428625">
              <a:spcAft>
                <a:spcPts val="1200"/>
              </a:spcAft>
              <a:buClr>
                <a:srgbClr val="C00000"/>
              </a:buClr>
              <a:buFont typeface="Wingdings" charset="2"/>
              <a:buChar char="§"/>
            </a:pPr>
            <a:r>
              <a:rPr lang="en-US" sz="3200" b="1" spc="150" dirty="0">
                <a:solidFill>
                  <a:srgbClr val="442003"/>
                </a:solidFill>
                <a:effectLst/>
                <a:latin typeface="Arial Narrow" panose="020B0604020202020204" pitchFamily="34" charset="0"/>
                <a:cs typeface="Arial Narrow" panose="020B0604020202020204" pitchFamily="34" charset="0"/>
              </a:rPr>
              <a:t>Fame</a:t>
            </a:r>
          </a:p>
        </p:txBody>
      </p:sp>
      <p:sp>
        <p:nvSpPr>
          <p:cNvPr id="19" name="TextBox 18">
            <a:extLst>
              <a:ext uri="{FF2B5EF4-FFF2-40B4-BE49-F238E27FC236}">
                <a16:creationId xmlns:a16="http://schemas.microsoft.com/office/drawing/2014/main" id="{5E69D40B-D4AD-424B-8FD6-C1C815439F02}"/>
              </a:ext>
            </a:extLst>
          </p:cNvPr>
          <p:cNvSpPr txBox="1"/>
          <p:nvPr/>
        </p:nvSpPr>
        <p:spPr>
          <a:xfrm>
            <a:off x="265146" y="1461180"/>
            <a:ext cx="1828794" cy="1015663"/>
          </a:xfrm>
          <a:prstGeom prst="rect">
            <a:avLst/>
          </a:prstGeom>
          <a:noFill/>
        </p:spPr>
        <p:txBody>
          <a:bodyPr wrap="square" rtlCol="0">
            <a:spAutoFit/>
          </a:bodyPr>
          <a:lstStyle/>
          <a:p>
            <a:pPr algn="ctr"/>
            <a:r>
              <a:rPr lang="en-US" sz="3000" spc="150" dirty="0">
                <a:solidFill>
                  <a:srgbClr val="442003"/>
                </a:solidFill>
                <a:latin typeface="Britannic Bold"/>
                <a:cs typeface="Britannic Bold"/>
              </a:rPr>
              <a:t>Our Mission</a:t>
            </a:r>
          </a:p>
        </p:txBody>
      </p:sp>
      <p:pic>
        <p:nvPicPr>
          <p:cNvPr id="20" name="Picture 19">
            <a:extLst>
              <a:ext uri="{FF2B5EF4-FFF2-40B4-BE49-F238E27FC236}">
                <a16:creationId xmlns:a16="http://schemas.microsoft.com/office/drawing/2014/main" id="{E9A33806-CFFF-3D4B-9445-4C0B1755B872}"/>
              </a:ext>
            </a:extLst>
          </p:cNvPr>
          <p:cNvPicPr>
            <a:picLocks/>
          </p:cNvPicPr>
          <p:nvPr/>
        </p:nvPicPr>
        <p:blipFill rotWithShape="1">
          <a:blip r:embed="rId3">
            <a:clrChange>
              <a:clrFrom>
                <a:srgbClr val="FFFFFF"/>
              </a:clrFrom>
              <a:clrTo>
                <a:srgbClr val="FFFFFF">
                  <a:alpha val="0"/>
                </a:srgbClr>
              </a:clrTo>
            </a:clrChange>
          </a:blip>
          <a:srcRect l="12381" t="31674" r="51905" b="32064"/>
          <a:stretch/>
        </p:blipFill>
        <p:spPr>
          <a:xfrm rot="16200000" flipH="1">
            <a:off x="431866" y="3162003"/>
            <a:ext cx="1560952" cy="1121034"/>
          </a:xfrm>
          <a:prstGeom prst="rect">
            <a:avLst/>
          </a:prstGeom>
        </p:spPr>
      </p:pic>
      <p:sp>
        <p:nvSpPr>
          <p:cNvPr id="21" name="TextBox 20">
            <a:extLst>
              <a:ext uri="{FF2B5EF4-FFF2-40B4-BE49-F238E27FC236}">
                <a16:creationId xmlns:a16="http://schemas.microsoft.com/office/drawing/2014/main" id="{8ACFE978-05D1-7D44-8781-D38B374B6E1C}"/>
              </a:ext>
            </a:extLst>
          </p:cNvPr>
          <p:cNvSpPr txBox="1"/>
          <p:nvPr/>
        </p:nvSpPr>
        <p:spPr>
          <a:xfrm>
            <a:off x="1127863" y="253521"/>
            <a:ext cx="7760105" cy="707886"/>
          </a:xfrm>
          <a:prstGeom prst="rect">
            <a:avLst/>
          </a:prstGeom>
          <a:noFill/>
          <a:effectLst>
            <a:glow rad="127000">
              <a:srgbClr val="442003"/>
            </a:glow>
          </a:effectLst>
        </p:spPr>
        <p:txBody>
          <a:bodyPr wrap="square" rtlCol="0">
            <a:spAutoFit/>
          </a:bodyPr>
          <a:lstStyle/>
          <a:p>
            <a:pPr algn="r"/>
            <a:r>
              <a:rPr lang="en-US" sz="4000" spc="225" dirty="0">
                <a:solidFill>
                  <a:schemeClr val="bg1"/>
                </a:solidFill>
                <a:effectLst>
                  <a:glow rad="139700">
                    <a:srgbClr val="442003"/>
                  </a:glow>
                </a:effectLst>
                <a:latin typeface="Marker Felt"/>
                <a:cs typeface="Marker Felt"/>
              </a:rPr>
              <a:t>What They Need To See In Us</a:t>
            </a:r>
            <a:r>
              <a:rPr lang="mr-IN" sz="4000" spc="225" dirty="0">
                <a:solidFill>
                  <a:schemeClr val="bg1"/>
                </a:solidFill>
                <a:effectLst>
                  <a:glow rad="139700">
                    <a:srgbClr val="442003"/>
                  </a:glow>
                </a:effectLst>
                <a:latin typeface="Marker Felt"/>
                <a:cs typeface="Marker Felt"/>
              </a:rPr>
              <a:t>…</a:t>
            </a:r>
            <a:endParaRPr lang="en-US" sz="4000" spc="225" dirty="0">
              <a:solidFill>
                <a:schemeClr val="bg1"/>
              </a:solidFill>
              <a:effectLst>
                <a:glow rad="139700">
                  <a:srgbClr val="442003"/>
                </a:glow>
              </a:effectLst>
              <a:latin typeface="Marker Felt"/>
              <a:cs typeface="Marker Felt"/>
            </a:endParaRPr>
          </a:p>
        </p:txBody>
      </p:sp>
    </p:spTree>
    <p:extLst>
      <p:ext uri="{BB962C8B-B14F-4D97-AF65-F5344CB8AC3E}">
        <p14:creationId xmlns:p14="http://schemas.microsoft.com/office/powerpoint/2010/main" val="2814281941"/>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4CC1B3-6F0D-DB4E-80DC-072D5509DBA5}"/>
              </a:ext>
            </a:extLst>
          </p:cNvPr>
          <p:cNvSpPr/>
          <p:nvPr/>
        </p:nvSpPr>
        <p:spPr>
          <a:xfrm>
            <a:off x="0" y="0"/>
            <a:ext cx="9144000" cy="6858000"/>
          </a:xfrm>
          <a:prstGeom prst="rect">
            <a:avLst/>
          </a:prstGeom>
          <a:solidFill>
            <a:srgbClr val="8055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rrows in quiver.png"/>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00840" y="225631"/>
            <a:ext cx="8546277" cy="6409708"/>
          </a:xfrm>
          <a:prstGeom prst="rect">
            <a:avLst/>
          </a:prstGeom>
        </p:spPr>
      </p:pic>
      <p:sp>
        <p:nvSpPr>
          <p:cNvPr id="6" name="TextBox 5"/>
          <p:cNvSpPr txBox="1"/>
          <p:nvPr/>
        </p:nvSpPr>
        <p:spPr>
          <a:xfrm>
            <a:off x="5023263" y="474023"/>
            <a:ext cx="3479470" cy="4662815"/>
          </a:xfrm>
          <a:prstGeom prst="rect">
            <a:avLst/>
          </a:prstGeom>
          <a:noFill/>
        </p:spPr>
        <p:txBody>
          <a:bodyPr wrap="square" rtlCol="0">
            <a:spAutoFit/>
          </a:bodyPr>
          <a:lstStyle/>
          <a:p>
            <a:pPr algn="just"/>
            <a:r>
              <a:rPr lang="en-US" sz="3300" b="1" dirty="0">
                <a:effectLst>
                  <a:glow rad="152400">
                    <a:schemeClr val="bg1">
                      <a:lumMod val="95000"/>
                      <a:alpha val="75000"/>
                    </a:schemeClr>
                  </a:glow>
                </a:effectLst>
                <a:latin typeface="Monotype Corsiva"/>
                <a:cs typeface="Monotype Corsiva"/>
              </a:rPr>
              <a:t>Children are a gift from the Lord; they are a reward from him. Children born to a young man are like arrows in a  warrior’s hands. How joyful is the man whose quiver is full of them!</a:t>
            </a:r>
          </a:p>
        </p:txBody>
      </p:sp>
    </p:spTree>
    <p:extLst>
      <p:ext uri="{BB962C8B-B14F-4D97-AF65-F5344CB8AC3E}">
        <p14:creationId xmlns:p14="http://schemas.microsoft.com/office/powerpoint/2010/main" val="3066637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7AF746B-7F70-5B44-A9E8-94EEAE7A2C49}"/>
              </a:ext>
            </a:extLst>
          </p:cNvPr>
          <p:cNvSpPr/>
          <p:nvPr/>
        </p:nvSpPr>
        <p:spPr>
          <a:xfrm>
            <a:off x="0" y="0"/>
            <a:ext cx="9144000" cy="6858000"/>
          </a:xfrm>
          <a:prstGeom prst="rect">
            <a:avLst/>
          </a:prstGeom>
          <a:solidFill>
            <a:srgbClr val="8055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BE8AC18-922D-CE48-ACA4-B4DFFA6DED5B}"/>
              </a:ext>
            </a:extLst>
          </p:cNvPr>
          <p:cNvSpPr/>
          <p:nvPr/>
        </p:nvSpPr>
        <p:spPr>
          <a:xfrm>
            <a:off x="2401824" y="1214928"/>
            <a:ext cx="6742176" cy="5015184"/>
          </a:xfrm>
          <a:prstGeom prst="rect">
            <a:avLst/>
          </a:pr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8B169D3-168B-D743-B87B-013E9C4ECBD7}"/>
              </a:ext>
            </a:extLst>
          </p:cNvPr>
          <p:cNvSpPr/>
          <p:nvPr/>
        </p:nvSpPr>
        <p:spPr>
          <a:xfrm>
            <a:off x="0" y="1214928"/>
            <a:ext cx="2401824" cy="5643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0B089788-0C06-DD44-B298-F3AAD694E6CF}"/>
              </a:ext>
            </a:extLst>
          </p:cNvPr>
          <p:cNvCxnSpPr/>
          <p:nvPr/>
        </p:nvCxnSpPr>
        <p:spPr>
          <a:xfrm>
            <a:off x="0" y="1214928"/>
            <a:ext cx="9144000"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E906CDF-D41C-DE4D-ABCA-502A10CCB410}"/>
              </a:ext>
            </a:extLst>
          </p:cNvPr>
          <p:cNvCxnSpPr/>
          <p:nvPr/>
        </p:nvCxnSpPr>
        <p:spPr>
          <a:xfrm>
            <a:off x="2401824" y="6230112"/>
            <a:ext cx="6739128"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F8ACCC0-3042-BF48-9BC9-60E00634FFCB}"/>
              </a:ext>
            </a:extLst>
          </p:cNvPr>
          <p:cNvCxnSpPr>
            <a:cxnSpLocks/>
          </p:cNvCxnSpPr>
          <p:nvPr/>
        </p:nvCxnSpPr>
        <p:spPr>
          <a:xfrm rot="5400000">
            <a:off x="-382524" y="4063345"/>
            <a:ext cx="5614416" cy="0"/>
          </a:xfrm>
          <a:prstGeom prst="line">
            <a:avLst/>
          </a:prstGeom>
          <a:ln w="76200">
            <a:solidFill>
              <a:srgbClr val="E26B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866683" y="2176335"/>
            <a:ext cx="5786549" cy="3539430"/>
          </a:xfrm>
          <a:prstGeom prst="rect">
            <a:avLst/>
          </a:prstGeom>
          <a:noFill/>
        </p:spPr>
        <p:txBody>
          <a:bodyPr wrap="square" rtlCol="0">
            <a:spAutoFit/>
          </a:bodyPr>
          <a:lstStyle/>
          <a:p>
            <a:r>
              <a:rPr lang="en-US" sz="3200" b="1" i="1" dirty="0">
                <a:solidFill>
                  <a:srgbClr val="442003"/>
                </a:solidFill>
                <a:effectLst/>
                <a:latin typeface="Arial Narrow" panose="020B0604020202020204" pitchFamily="34" charset="0"/>
                <a:cs typeface="Arial Narrow" panose="020B0604020202020204" pitchFamily="34" charset="0"/>
              </a:rPr>
              <a:t>But you are a chosen people, a royal priesthood, a holy nation, God’s special possession, that you may declare the praises of him who called you out of darkness into his wonderful light. </a:t>
            </a:r>
          </a:p>
          <a:p>
            <a:pPr algn="r"/>
            <a:r>
              <a:rPr lang="en-US" sz="3200" b="1" i="1" spc="150" dirty="0">
                <a:solidFill>
                  <a:srgbClr val="442003"/>
                </a:solidFill>
                <a:effectLst/>
                <a:latin typeface="Arial Narrow" panose="020B0604020202020204" pitchFamily="34" charset="0"/>
                <a:cs typeface="Arial Narrow" panose="020B0604020202020204" pitchFamily="34" charset="0"/>
              </a:rPr>
              <a:t>1 Peter 2:9</a:t>
            </a:r>
          </a:p>
        </p:txBody>
      </p:sp>
      <p:sp>
        <p:nvSpPr>
          <p:cNvPr id="19" name="TextBox 18">
            <a:extLst>
              <a:ext uri="{FF2B5EF4-FFF2-40B4-BE49-F238E27FC236}">
                <a16:creationId xmlns:a16="http://schemas.microsoft.com/office/drawing/2014/main" id="{A5D4C66A-ACFF-EC45-9AC3-0A63DFD2CCFC}"/>
              </a:ext>
            </a:extLst>
          </p:cNvPr>
          <p:cNvSpPr txBox="1"/>
          <p:nvPr/>
        </p:nvSpPr>
        <p:spPr>
          <a:xfrm>
            <a:off x="265146" y="1461180"/>
            <a:ext cx="1828794" cy="1015663"/>
          </a:xfrm>
          <a:prstGeom prst="rect">
            <a:avLst/>
          </a:prstGeom>
          <a:noFill/>
        </p:spPr>
        <p:txBody>
          <a:bodyPr wrap="square" rtlCol="0">
            <a:spAutoFit/>
          </a:bodyPr>
          <a:lstStyle/>
          <a:p>
            <a:pPr algn="ctr"/>
            <a:r>
              <a:rPr lang="en-US" sz="3000" spc="150" dirty="0">
                <a:solidFill>
                  <a:srgbClr val="442003"/>
                </a:solidFill>
                <a:latin typeface="Britannic Bold"/>
                <a:cs typeface="Britannic Bold"/>
              </a:rPr>
              <a:t>Our Mission</a:t>
            </a:r>
          </a:p>
        </p:txBody>
      </p:sp>
      <p:pic>
        <p:nvPicPr>
          <p:cNvPr id="20" name="Picture 19">
            <a:extLst>
              <a:ext uri="{FF2B5EF4-FFF2-40B4-BE49-F238E27FC236}">
                <a16:creationId xmlns:a16="http://schemas.microsoft.com/office/drawing/2014/main" id="{73F68E16-5F9C-7842-905C-A1AE5575348D}"/>
              </a:ext>
            </a:extLst>
          </p:cNvPr>
          <p:cNvPicPr>
            <a:picLocks/>
          </p:cNvPicPr>
          <p:nvPr/>
        </p:nvPicPr>
        <p:blipFill rotWithShape="1">
          <a:blip r:embed="rId3">
            <a:clrChange>
              <a:clrFrom>
                <a:srgbClr val="FFFFFF"/>
              </a:clrFrom>
              <a:clrTo>
                <a:srgbClr val="FFFFFF">
                  <a:alpha val="0"/>
                </a:srgbClr>
              </a:clrTo>
            </a:clrChange>
          </a:blip>
          <a:srcRect l="12381" t="31674" r="51905" b="32064"/>
          <a:stretch/>
        </p:blipFill>
        <p:spPr>
          <a:xfrm rot="16200000" flipH="1">
            <a:off x="431866" y="3162003"/>
            <a:ext cx="1560952" cy="1121034"/>
          </a:xfrm>
          <a:prstGeom prst="rect">
            <a:avLst/>
          </a:prstGeom>
        </p:spPr>
      </p:pic>
      <p:sp>
        <p:nvSpPr>
          <p:cNvPr id="21" name="TextBox 20">
            <a:extLst>
              <a:ext uri="{FF2B5EF4-FFF2-40B4-BE49-F238E27FC236}">
                <a16:creationId xmlns:a16="http://schemas.microsoft.com/office/drawing/2014/main" id="{7059B48C-82DF-664B-81E6-37AE773392A6}"/>
              </a:ext>
            </a:extLst>
          </p:cNvPr>
          <p:cNvSpPr txBox="1"/>
          <p:nvPr/>
        </p:nvSpPr>
        <p:spPr>
          <a:xfrm>
            <a:off x="1127863" y="253521"/>
            <a:ext cx="7760105" cy="707886"/>
          </a:xfrm>
          <a:prstGeom prst="rect">
            <a:avLst/>
          </a:prstGeom>
          <a:noFill/>
          <a:effectLst>
            <a:glow rad="127000">
              <a:srgbClr val="442003"/>
            </a:glow>
          </a:effectLst>
        </p:spPr>
        <p:txBody>
          <a:bodyPr wrap="square" rtlCol="0">
            <a:spAutoFit/>
          </a:bodyPr>
          <a:lstStyle/>
          <a:p>
            <a:pPr algn="r"/>
            <a:r>
              <a:rPr lang="en-US" sz="4000" spc="225" dirty="0">
                <a:solidFill>
                  <a:schemeClr val="bg1"/>
                </a:solidFill>
                <a:effectLst>
                  <a:glow rad="139700">
                    <a:srgbClr val="442003"/>
                  </a:glow>
                </a:effectLst>
                <a:latin typeface="Marker Felt"/>
                <a:cs typeface="Marker Felt"/>
              </a:rPr>
              <a:t>What They Need To See In Us</a:t>
            </a:r>
            <a:r>
              <a:rPr lang="mr-IN" sz="4000" spc="225" dirty="0">
                <a:solidFill>
                  <a:schemeClr val="bg1"/>
                </a:solidFill>
                <a:effectLst>
                  <a:glow rad="139700">
                    <a:srgbClr val="442003"/>
                  </a:glow>
                </a:effectLst>
                <a:latin typeface="Marker Felt"/>
                <a:cs typeface="Marker Felt"/>
              </a:rPr>
              <a:t>…</a:t>
            </a:r>
            <a:endParaRPr lang="en-US" sz="4000" spc="225" dirty="0">
              <a:solidFill>
                <a:schemeClr val="bg1"/>
              </a:solidFill>
              <a:effectLst>
                <a:glow rad="139700">
                  <a:srgbClr val="442003"/>
                </a:glow>
              </a:effectLst>
              <a:latin typeface="Marker Felt"/>
              <a:cs typeface="Marker Felt"/>
            </a:endParaRPr>
          </a:p>
        </p:txBody>
      </p:sp>
    </p:spTree>
    <p:extLst>
      <p:ext uri="{BB962C8B-B14F-4D97-AF65-F5344CB8AC3E}">
        <p14:creationId xmlns:p14="http://schemas.microsoft.com/office/powerpoint/2010/main" val="2517715612"/>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47031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F4EE3B2-6569-244C-B0D6-D7C019293775}"/>
              </a:ext>
            </a:extLst>
          </p:cNvPr>
          <p:cNvGrpSpPr/>
          <p:nvPr/>
        </p:nvGrpSpPr>
        <p:grpSpPr>
          <a:xfrm>
            <a:off x="0" y="0"/>
            <a:ext cx="9144000" cy="6858000"/>
            <a:chOff x="0" y="0"/>
            <a:chExt cx="9144000" cy="6858000"/>
          </a:xfrm>
        </p:grpSpPr>
        <p:pic>
          <p:nvPicPr>
            <p:cNvPr id="13" name="Picture 12">
              <a:extLst>
                <a:ext uri="{FF2B5EF4-FFF2-40B4-BE49-F238E27FC236}">
                  <a16:creationId xmlns:a16="http://schemas.microsoft.com/office/drawing/2014/main" id="{3F10AAB4-7F34-9743-A7D8-39AF8AA2A4DC}"/>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Rounded Rectangle 16">
              <a:extLst>
                <a:ext uri="{FF2B5EF4-FFF2-40B4-BE49-F238E27FC236}">
                  <a16:creationId xmlns:a16="http://schemas.microsoft.com/office/drawing/2014/main" id="{9B601024-3487-C84B-AEBD-954F522B460B}"/>
                </a:ext>
              </a:extLst>
            </p:cNvPr>
            <p:cNvSpPr/>
            <p:nvPr/>
          </p:nvSpPr>
          <p:spPr>
            <a:xfrm>
              <a:off x="178130" y="213756"/>
              <a:ext cx="8740239" cy="6495802"/>
            </a:xfrm>
            <a:prstGeom prst="roundRect">
              <a:avLst/>
            </a:prstGeom>
            <a:solidFill>
              <a:schemeClr val="bg1"/>
            </a:solidFill>
            <a:ln>
              <a:noFill/>
            </a:ln>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pic>
        <p:nvPicPr>
          <p:cNvPr id="2" name="Picture 1" descr="arrow 15.jpg"/>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105" t="18143" r="2700" b="64943"/>
          <a:stretch/>
        </p:blipFill>
        <p:spPr>
          <a:xfrm rot="360000" flipH="1">
            <a:off x="542564" y="3589122"/>
            <a:ext cx="7675416" cy="576492"/>
          </a:xfrm>
          <a:prstGeom prst="rect">
            <a:avLst/>
          </a:prstGeom>
        </p:spPr>
      </p:pic>
      <p:pic>
        <p:nvPicPr>
          <p:cNvPr id="3" name="Picture 2" descr="arrow 15.jpg"/>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000" r="2349" b="79596"/>
          <a:stretch/>
        </p:blipFill>
        <p:spPr>
          <a:xfrm rot="20819369" flipH="1">
            <a:off x="459608" y="1389690"/>
            <a:ext cx="7591809" cy="627217"/>
          </a:xfrm>
          <a:prstGeom prst="rect">
            <a:avLst/>
          </a:prstGeom>
        </p:spPr>
      </p:pic>
      <p:pic>
        <p:nvPicPr>
          <p:cNvPr id="4" name="Picture 3" descr="arrow 15.jpg"/>
          <p:cNvPicPr>
            <a:picLocks noChangeAspect="1"/>
          </p:cNvPicPr>
          <p:nvPr/>
        </p:nvPicPr>
        <p:blipFill rotWithShape="1">
          <a:blip r:embed="rId4">
            <a:extLst>
              <a:ext uri="{28A0092B-C50C-407E-A947-70E740481C1C}">
                <a14:useLocalDpi xmlns:a14="http://schemas.microsoft.com/office/drawing/2010/main" val="0"/>
              </a:ext>
            </a:extLst>
          </a:blip>
          <a:srcRect l="2885" t="34224" r="2683" b="47684"/>
          <a:stretch/>
        </p:blipFill>
        <p:spPr>
          <a:xfrm rot="21240000" flipH="1">
            <a:off x="551263" y="2213946"/>
            <a:ext cx="7436599" cy="616599"/>
          </a:xfrm>
          <a:prstGeom prst="rect">
            <a:avLst/>
          </a:prstGeom>
        </p:spPr>
      </p:pic>
      <p:pic>
        <p:nvPicPr>
          <p:cNvPr id="6" name="Picture 5" descr="arrow 15.jpg"/>
          <p:cNvPicPr>
            <a:picLocks noChangeAspect="1"/>
          </p:cNvPicPr>
          <p:nvPr/>
        </p:nvPicPr>
        <p:blipFill rotWithShape="1">
          <a:blip r:embed="rId4">
            <a:extLst>
              <a:ext uri="{28A0092B-C50C-407E-A947-70E740481C1C}">
                <a14:useLocalDpi xmlns:a14="http://schemas.microsoft.com/office/drawing/2010/main" val="0"/>
              </a:ext>
            </a:extLst>
          </a:blip>
          <a:srcRect l="3398" t="78449" r="5739" b="1250"/>
          <a:stretch/>
        </p:blipFill>
        <p:spPr>
          <a:xfrm rot="720000" flipH="1">
            <a:off x="471338" y="4376085"/>
            <a:ext cx="7403868" cy="691883"/>
          </a:xfrm>
          <a:prstGeom prst="rect">
            <a:avLst/>
          </a:prstGeom>
        </p:spPr>
      </p:pic>
      <p:pic>
        <p:nvPicPr>
          <p:cNvPr id="9" name="Picture 8" descr="fishing arrow.png"/>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24646"/>
          <a:stretch/>
        </p:blipFill>
        <p:spPr>
          <a:xfrm>
            <a:off x="384173" y="2895447"/>
            <a:ext cx="7913265" cy="452249"/>
          </a:xfrm>
          <a:prstGeom prst="rect">
            <a:avLst/>
          </a:prstGeom>
        </p:spPr>
      </p:pic>
      <p:sp>
        <p:nvSpPr>
          <p:cNvPr id="11" name="TextBox 10"/>
          <p:cNvSpPr txBox="1"/>
          <p:nvPr/>
        </p:nvSpPr>
        <p:spPr>
          <a:xfrm rot="20775260">
            <a:off x="842745" y="1164186"/>
            <a:ext cx="5403536" cy="600164"/>
          </a:xfrm>
          <a:prstGeom prst="rect">
            <a:avLst/>
          </a:prstGeom>
          <a:noFill/>
        </p:spPr>
        <p:txBody>
          <a:bodyPr wrap="square" rtlCol="0">
            <a:spAutoFit/>
          </a:bodyPr>
          <a:lstStyle/>
          <a:p>
            <a:pPr algn="ctr"/>
            <a:r>
              <a:rPr lang="en-US" sz="3300" b="1" dirty="0">
                <a:ln w="1905"/>
                <a:solidFill>
                  <a:srgbClr val="442003"/>
                </a:solidFill>
                <a:latin typeface="Marker Felt"/>
                <a:cs typeface="Marker Felt"/>
              </a:rPr>
              <a:t>All are similar</a:t>
            </a:r>
            <a:r>
              <a:rPr lang="mr-IN" sz="3300" b="1" dirty="0">
                <a:ln w="1905"/>
                <a:solidFill>
                  <a:srgbClr val="442003"/>
                </a:solidFill>
                <a:latin typeface="Marker Felt"/>
                <a:cs typeface="Marker Felt"/>
              </a:rPr>
              <a:t>…</a:t>
            </a:r>
            <a:endParaRPr lang="en-US" sz="3300" b="1" dirty="0">
              <a:ln w="1905"/>
              <a:solidFill>
                <a:srgbClr val="442003"/>
              </a:solidFill>
              <a:latin typeface="Marker Felt"/>
              <a:cs typeface="Marker Felt"/>
            </a:endParaRPr>
          </a:p>
        </p:txBody>
      </p:sp>
      <p:sp>
        <p:nvSpPr>
          <p:cNvPr id="14" name="TextBox 13"/>
          <p:cNvSpPr txBox="1"/>
          <p:nvPr/>
        </p:nvSpPr>
        <p:spPr>
          <a:xfrm rot="720000">
            <a:off x="1080911" y="4728545"/>
            <a:ext cx="5247893" cy="600164"/>
          </a:xfrm>
          <a:prstGeom prst="rect">
            <a:avLst/>
          </a:prstGeom>
          <a:noFill/>
        </p:spPr>
        <p:txBody>
          <a:bodyPr wrap="square" rtlCol="0">
            <a:spAutoFit/>
          </a:bodyPr>
          <a:lstStyle/>
          <a:p>
            <a:pPr algn="ctr"/>
            <a:r>
              <a:rPr lang="en-US" sz="3300" b="1" dirty="0">
                <a:ln w="1905"/>
                <a:solidFill>
                  <a:srgbClr val="442003"/>
                </a:solidFill>
                <a:latin typeface="Marker Felt"/>
                <a:cs typeface="Marker Felt"/>
              </a:rPr>
              <a:t>And yet different</a:t>
            </a:r>
          </a:p>
        </p:txBody>
      </p:sp>
      <p:sp>
        <p:nvSpPr>
          <p:cNvPr id="16" name="TextBox 15"/>
          <p:cNvSpPr txBox="1"/>
          <p:nvPr/>
        </p:nvSpPr>
        <p:spPr>
          <a:xfrm>
            <a:off x="1135737" y="2930652"/>
            <a:ext cx="6827802" cy="600164"/>
          </a:xfrm>
          <a:prstGeom prst="rect">
            <a:avLst/>
          </a:prstGeom>
          <a:noFill/>
        </p:spPr>
        <p:txBody>
          <a:bodyPr wrap="square" rtlCol="0">
            <a:spAutoFit/>
          </a:bodyPr>
          <a:lstStyle/>
          <a:p>
            <a:pPr algn="ctr"/>
            <a:r>
              <a:rPr lang="en-US" sz="3300" b="1" dirty="0">
                <a:ln w="1905"/>
                <a:solidFill>
                  <a:srgbClr val="442003"/>
                </a:solidFill>
                <a:effectLst>
                  <a:glow rad="127000">
                    <a:schemeClr val="bg1"/>
                  </a:glow>
                </a:effectLst>
                <a:latin typeface="Marker Felt"/>
                <a:cs typeface="Marker Felt"/>
              </a:rPr>
              <a:t>All are intended for flight</a:t>
            </a:r>
          </a:p>
        </p:txBody>
      </p:sp>
    </p:spTree>
    <p:extLst>
      <p:ext uri="{BB962C8B-B14F-4D97-AF65-F5344CB8AC3E}">
        <p14:creationId xmlns:p14="http://schemas.microsoft.com/office/powerpoint/2010/main" val="135416393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2" fill="hold" nodeType="clickEffect">
                                  <p:stCondLst>
                                    <p:cond delay="0"/>
                                  </p:stCondLst>
                                  <p:childTnLst>
                                    <p:anim calcmode="lin" valueType="num">
                                      <p:cBhvr additive="base">
                                        <p:cTn id="15" dur="500"/>
                                        <p:tgtEl>
                                          <p:spTgt spid="9"/>
                                        </p:tgtEl>
                                        <p:attrNameLst>
                                          <p:attrName>ppt_x</p:attrName>
                                        </p:attrNameLst>
                                      </p:cBhvr>
                                      <p:tavLst>
                                        <p:tav tm="0">
                                          <p:val>
                                            <p:strVal val="ppt_x"/>
                                          </p:val>
                                        </p:tav>
                                        <p:tav tm="100000">
                                          <p:val>
                                            <p:strVal val="1+ppt_w/2"/>
                                          </p:val>
                                        </p:tav>
                                      </p:tavLst>
                                    </p:anim>
                                    <p:anim calcmode="lin" valueType="num">
                                      <p:cBhvr additive="base">
                                        <p:cTn id="16" dur="500"/>
                                        <p:tgtEl>
                                          <p:spTgt spid="9"/>
                                        </p:tgtEl>
                                        <p:attrNameLst>
                                          <p:attrName>ppt_y</p:attrName>
                                        </p:attrNameLst>
                                      </p:cBhvr>
                                      <p:tavLst>
                                        <p:tav tm="0">
                                          <p:val>
                                            <p:strVal val="ppt_y"/>
                                          </p:val>
                                        </p:tav>
                                        <p:tav tm="100000">
                                          <p:val>
                                            <p:strVal val="ppt_y"/>
                                          </p:val>
                                        </p:tav>
                                      </p:tavLst>
                                    </p:anim>
                                    <p:set>
                                      <p:cBhvr>
                                        <p:cTn id="17" dur="1" fill="hold">
                                          <p:stCondLst>
                                            <p:cond delay="499"/>
                                          </p:stCondLst>
                                        </p:cTn>
                                        <p:tgtEl>
                                          <p:spTgt spid="9"/>
                                        </p:tgtEl>
                                        <p:attrNameLst>
                                          <p:attrName>style.visibility</p:attrName>
                                        </p:attrNameLst>
                                      </p:cBhvr>
                                      <p:to>
                                        <p:strVal val="hidden"/>
                                      </p:to>
                                    </p:set>
                                  </p:childTnLst>
                                </p:cTn>
                              </p:par>
                              <p:par>
                                <p:cTn id="18" presetID="2" presetClass="entr" presetSubtype="8"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5DA382-FF21-3D40-9DFC-27A620848C2C}"/>
              </a:ext>
            </a:extLst>
          </p:cNvPr>
          <p:cNvGrpSpPr/>
          <p:nvPr/>
        </p:nvGrpSpPr>
        <p:grpSpPr>
          <a:xfrm>
            <a:off x="0" y="0"/>
            <a:ext cx="9144000" cy="6858000"/>
            <a:chOff x="0" y="0"/>
            <a:chExt cx="9144000" cy="6858000"/>
          </a:xfrm>
        </p:grpSpPr>
        <p:pic>
          <p:nvPicPr>
            <p:cNvPr id="15" name="Picture 14"/>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p:nvSpPr>
          <p:spPr>
            <a:xfrm>
              <a:off x="178130" y="213756"/>
              <a:ext cx="8740239" cy="6495802"/>
            </a:xfrm>
            <a:prstGeom prst="roundRect">
              <a:avLst/>
            </a:prstGeom>
            <a:solidFill>
              <a:schemeClr val="bg1"/>
            </a:solidFill>
            <a:ln>
              <a:noFill/>
            </a:ln>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6" name="TextBox 15"/>
          <p:cNvSpPr txBox="1"/>
          <p:nvPr/>
        </p:nvSpPr>
        <p:spPr>
          <a:xfrm>
            <a:off x="2011576" y="1755465"/>
            <a:ext cx="5120849" cy="3693319"/>
          </a:xfrm>
          <a:prstGeom prst="rect">
            <a:avLst/>
          </a:prstGeom>
          <a:noFill/>
        </p:spPr>
        <p:txBody>
          <a:bodyPr wrap="square" rtlCol="0">
            <a:spAutoFit/>
          </a:bodyPr>
          <a:lstStyle/>
          <a:p>
            <a:pPr algn="ctr"/>
            <a:r>
              <a:rPr lang="en-US" sz="4500" b="1" dirty="0">
                <a:ln w="1905"/>
                <a:solidFill>
                  <a:srgbClr val="442003"/>
                </a:solidFill>
                <a:latin typeface="Papyrus" charset="0"/>
                <a:ea typeface="Papyrus" charset="0"/>
                <a:cs typeface="Papyrus" charset="0"/>
              </a:rPr>
              <a:t>You are our epistle written in our hearts, known by all men.</a:t>
            </a:r>
          </a:p>
          <a:p>
            <a:pPr algn="ctr"/>
            <a:endParaRPr lang="en-US" sz="2700" b="1" dirty="0">
              <a:ln w="1905"/>
              <a:solidFill>
                <a:srgbClr val="442003"/>
              </a:solidFill>
              <a:latin typeface="Marker Felt"/>
              <a:cs typeface="Marker Felt"/>
            </a:endParaRPr>
          </a:p>
          <a:p>
            <a:pPr algn="r"/>
            <a:r>
              <a:rPr lang="en-US" sz="2700" b="1" dirty="0">
                <a:ln w="1905"/>
                <a:solidFill>
                  <a:srgbClr val="442003"/>
                </a:solidFill>
                <a:latin typeface="Marker Felt"/>
                <a:cs typeface="Marker Felt"/>
              </a:rPr>
              <a:t>2 Corinthians 3:2</a:t>
            </a:r>
            <a:endParaRPr lang="en-US" sz="3300" b="1" dirty="0">
              <a:ln w="1905"/>
              <a:solidFill>
                <a:srgbClr val="442003"/>
              </a:solidFill>
              <a:latin typeface="Marker Felt"/>
              <a:cs typeface="Marker Felt"/>
            </a:endParaRPr>
          </a:p>
        </p:txBody>
      </p:sp>
    </p:spTree>
    <p:extLst>
      <p:ext uri="{BB962C8B-B14F-4D97-AF65-F5344CB8AC3E}">
        <p14:creationId xmlns:p14="http://schemas.microsoft.com/office/powerpoint/2010/main" val="21118963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8B889E1-CCFA-9A4C-A2B1-F8D51D40A683}"/>
              </a:ext>
            </a:extLst>
          </p:cNvPr>
          <p:cNvGrpSpPr/>
          <p:nvPr/>
        </p:nvGrpSpPr>
        <p:grpSpPr>
          <a:xfrm>
            <a:off x="0" y="0"/>
            <a:ext cx="9144000" cy="6858000"/>
            <a:chOff x="0" y="0"/>
            <a:chExt cx="9144000" cy="6858000"/>
          </a:xfrm>
        </p:grpSpPr>
        <p:pic>
          <p:nvPicPr>
            <p:cNvPr id="20" name="Picture 19">
              <a:extLst>
                <a:ext uri="{FF2B5EF4-FFF2-40B4-BE49-F238E27FC236}">
                  <a16:creationId xmlns:a16="http://schemas.microsoft.com/office/drawing/2014/main" id="{439E0C6C-4831-BA49-80F5-5AEB27AF5DC5}"/>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Rounded Rectangle 20">
              <a:extLst>
                <a:ext uri="{FF2B5EF4-FFF2-40B4-BE49-F238E27FC236}">
                  <a16:creationId xmlns:a16="http://schemas.microsoft.com/office/drawing/2014/main" id="{3154342B-E836-E24C-A833-2FED1605B551}"/>
                </a:ext>
              </a:extLst>
            </p:cNvPr>
            <p:cNvSpPr/>
            <p:nvPr/>
          </p:nvSpPr>
          <p:spPr>
            <a:xfrm>
              <a:off x="178130" y="213756"/>
              <a:ext cx="8740239" cy="6495802"/>
            </a:xfrm>
            <a:prstGeom prst="roundRect">
              <a:avLst/>
            </a:prstGeom>
            <a:solidFill>
              <a:schemeClr val="bg1"/>
            </a:solidFill>
            <a:ln>
              <a:noFill/>
            </a:ln>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pic>
        <p:nvPicPr>
          <p:cNvPr id="3" name="Picture 2"/>
          <p:cNvPicPr>
            <a:picLocks/>
          </p:cNvPicPr>
          <p:nvPr/>
        </p:nvPicPr>
        <p:blipFill rotWithShape="1">
          <a:blip r:embed="rId4">
            <a:clrChange>
              <a:clrFrom>
                <a:srgbClr val="FFFFFF"/>
              </a:clrFrom>
              <a:clrTo>
                <a:srgbClr val="FFFFFF">
                  <a:alpha val="0"/>
                </a:srgbClr>
              </a:clrTo>
            </a:clrChange>
          </a:blip>
          <a:srcRect l="12381" t="31674" r="51905" b="32064"/>
          <a:stretch/>
        </p:blipFill>
        <p:spPr>
          <a:xfrm rot="19592173" flipH="1">
            <a:off x="1469179" y="4659412"/>
            <a:ext cx="1115786" cy="923723"/>
          </a:xfrm>
          <a:prstGeom prst="rect">
            <a:avLst/>
          </a:prstGeom>
        </p:spPr>
      </p:pic>
      <p:pic>
        <p:nvPicPr>
          <p:cNvPr id="2" name="Picture 1"/>
          <p:cNvPicPr>
            <a:picLocks noChangeAspect="1"/>
          </p:cNvPicPr>
          <p:nvPr/>
        </p:nvPicPr>
        <p:blipFill rotWithShape="1">
          <a:blip r:embed="rId5"/>
          <a:srcRect r="7224"/>
          <a:stretch/>
        </p:blipFill>
        <p:spPr>
          <a:xfrm rot="19592173">
            <a:off x="1878631" y="2930947"/>
            <a:ext cx="5592536" cy="670939"/>
          </a:xfrm>
          <a:prstGeom prst="rect">
            <a:avLst/>
          </a:prstGeom>
        </p:spPr>
      </p:pic>
      <p:pic>
        <p:nvPicPr>
          <p:cNvPr id="7" name="Picture 6"/>
          <p:cNvPicPr>
            <a:picLocks noChangeAspect="1"/>
          </p:cNvPicPr>
          <p:nvPr/>
        </p:nvPicPr>
        <p:blipFill rotWithShape="1">
          <a:blip r:embed="rId5"/>
          <a:srcRect l="46185" r="28984"/>
          <a:stretch/>
        </p:blipFill>
        <p:spPr>
          <a:xfrm rot="19592173">
            <a:off x="5634915" y="1801729"/>
            <a:ext cx="1496786" cy="670939"/>
          </a:xfrm>
          <a:prstGeom prst="rect">
            <a:avLst/>
          </a:prstGeom>
        </p:spPr>
      </p:pic>
      <p:pic>
        <p:nvPicPr>
          <p:cNvPr id="8" name="Picture 7"/>
          <p:cNvPicPr>
            <a:picLocks noChangeAspect="1"/>
          </p:cNvPicPr>
          <p:nvPr/>
        </p:nvPicPr>
        <p:blipFill rotWithShape="1">
          <a:blip r:embed="rId5"/>
          <a:srcRect l="91332"/>
          <a:stretch/>
        </p:blipFill>
        <p:spPr>
          <a:xfrm rot="19592173">
            <a:off x="6891687" y="1293018"/>
            <a:ext cx="522514" cy="670939"/>
          </a:xfrm>
          <a:prstGeom prst="rect">
            <a:avLst/>
          </a:prstGeom>
        </p:spPr>
      </p:pic>
      <p:sp>
        <p:nvSpPr>
          <p:cNvPr id="10" name="TextBox 9"/>
          <p:cNvSpPr txBox="1"/>
          <p:nvPr/>
        </p:nvSpPr>
        <p:spPr>
          <a:xfrm>
            <a:off x="1306985" y="1007878"/>
            <a:ext cx="5253226" cy="507831"/>
          </a:xfrm>
          <a:prstGeom prst="rect">
            <a:avLst/>
          </a:prstGeom>
          <a:noFill/>
        </p:spPr>
        <p:txBody>
          <a:bodyPr wrap="square" rtlCol="0">
            <a:spAutoFit/>
          </a:bodyPr>
          <a:lstStyle/>
          <a:p>
            <a:r>
              <a:rPr lang="en-US" sz="2700" spc="225" dirty="0">
                <a:latin typeface="Marker Felt"/>
                <a:cs typeface="Marker Felt"/>
              </a:rPr>
              <a:t>Arrows In A Warrior’s Hand</a:t>
            </a:r>
          </a:p>
        </p:txBody>
      </p:sp>
      <p:sp>
        <p:nvSpPr>
          <p:cNvPr id="11" name="TextBox 10"/>
          <p:cNvSpPr txBox="1"/>
          <p:nvPr/>
        </p:nvSpPr>
        <p:spPr>
          <a:xfrm>
            <a:off x="2509857" y="5329455"/>
            <a:ext cx="5253226" cy="507831"/>
          </a:xfrm>
          <a:prstGeom prst="rect">
            <a:avLst/>
          </a:prstGeom>
          <a:noFill/>
        </p:spPr>
        <p:txBody>
          <a:bodyPr wrap="square" rtlCol="0">
            <a:spAutoFit/>
          </a:bodyPr>
          <a:lstStyle/>
          <a:p>
            <a:pPr algn="r"/>
            <a:r>
              <a:rPr lang="en-US" sz="2700" spc="225" dirty="0">
                <a:latin typeface="Marker Felt"/>
                <a:cs typeface="Marker Felt"/>
              </a:rPr>
              <a:t>The Structure Of An Arrow</a:t>
            </a:r>
          </a:p>
        </p:txBody>
      </p:sp>
      <p:sp>
        <p:nvSpPr>
          <p:cNvPr id="4" name="TextBox 3"/>
          <p:cNvSpPr txBox="1"/>
          <p:nvPr/>
        </p:nvSpPr>
        <p:spPr>
          <a:xfrm>
            <a:off x="4305390" y="1635600"/>
            <a:ext cx="1957270" cy="507831"/>
          </a:xfrm>
          <a:prstGeom prst="rect">
            <a:avLst/>
          </a:prstGeom>
          <a:noFill/>
        </p:spPr>
        <p:txBody>
          <a:bodyPr wrap="square" rtlCol="0">
            <a:spAutoFit/>
          </a:bodyPr>
          <a:lstStyle/>
          <a:p>
            <a:r>
              <a:rPr lang="en-US" sz="2700" b="1" dirty="0">
                <a:solidFill>
                  <a:schemeClr val="bg1"/>
                </a:solidFill>
                <a:effectLst>
                  <a:glow rad="254000">
                    <a:srgbClr val="A24E07"/>
                  </a:glow>
                </a:effectLst>
                <a:latin typeface="Arial"/>
                <a:cs typeface="Arial"/>
              </a:rPr>
              <a:t>Fletching</a:t>
            </a:r>
          </a:p>
        </p:txBody>
      </p:sp>
      <p:sp>
        <p:nvSpPr>
          <p:cNvPr id="9" name="TextBox 8"/>
          <p:cNvSpPr txBox="1"/>
          <p:nvPr/>
        </p:nvSpPr>
        <p:spPr>
          <a:xfrm>
            <a:off x="3103369" y="3000751"/>
            <a:ext cx="1101008" cy="507831"/>
          </a:xfrm>
          <a:prstGeom prst="rect">
            <a:avLst/>
          </a:prstGeom>
          <a:noFill/>
        </p:spPr>
        <p:txBody>
          <a:bodyPr wrap="square" rtlCol="0">
            <a:spAutoFit/>
          </a:bodyPr>
          <a:lstStyle/>
          <a:p>
            <a:r>
              <a:rPr lang="en-US" sz="2700" b="1" dirty="0">
                <a:solidFill>
                  <a:schemeClr val="bg1"/>
                </a:solidFill>
                <a:effectLst>
                  <a:glow rad="254000">
                    <a:srgbClr val="A24E07"/>
                  </a:glow>
                </a:effectLst>
                <a:latin typeface="Arial"/>
                <a:cs typeface="Arial"/>
              </a:rPr>
              <a:t>Shaft</a:t>
            </a:r>
          </a:p>
        </p:txBody>
      </p:sp>
      <p:sp>
        <p:nvSpPr>
          <p:cNvPr id="12" name="TextBox 11"/>
          <p:cNvSpPr txBox="1"/>
          <p:nvPr/>
        </p:nvSpPr>
        <p:spPr>
          <a:xfrm rot="16200000">
            <a:off x="6972447" y="1381684"/>
            <a:ext cx="1096522" cy="507831"/>
          </a:xfrm>
          <a:prstGeom prst="rect">
            <a:avLst/>
          </a:prstGeom>
          <a:noFill/>
        </p:spPr>
        <p:txBody>
          <a:bodyPr wrap="square" rtlCol="0">
            <a:spAutoFit/>
          </a:bodyPr>
          <a:lstStyle/>
          <a:p>
            <a:r>
              <a:rPr lang="en-US" sz="2700" b="1" dirty="0">
                <a:solidFill>
                  <a:schemeClr val="bg1"/>
                </a:solidFill>
                <a:effectLst>
                  <a:glow rad="254000">
                    <a:srgbClr val="A24E07"/>
                  </a:glow>
                </a:effectLst>
                <a:latin typeface="Arial"/>
                <a:cs typeface="Arial"/>
              </a:rPr>
              <a:t>Nock</a:t>
            </a:r>
          </a:p>
        </p:txBody>
      </p:sp>
      <p:sp>
        <p:nvSpPr>
          <p:cNvPr id="13" name="TextBox 12"/>
          <p:cNvSpPr txBox="1"/>
          <p:nvPr/>
        </p:nvSpPr>
        <p:spPr>
          <a:xfrm>
            <a:off x="2519952" y="4715933"/>
            <a:ext cx="2230624" cy="507831"/>
          </a:xfrm>
          <a:prstGeom prst="rect">
            <a:avLst/>
          </a:prstGeom>
          <a:noFill/>
        </p:spPr>
        <p:txBody>
          <a:bodyPr wrap="square" rtlCol="0">
            <a:spAutoFit/>
          </a:bodyPr>
          <a:lstStyle/>
          <a:p>
            <a:r>
              <a:rPr lang="en-US" sz="2700" b="1" dirty="0">
                <a:solidFill>
                  <a:schemeClr val="bg1"/>
                </a:solidFill>
                <a:effectLst>
                  <a:glow rad="254000">
                    <a:srgbClr val="A24E07"/>
                  </a:glow>
                </a:effectLst>
                <a:latin typeface="Arial"/>
                <a:cs typeface="Arial"/>
              </a:rPr>
              <a:t>Arrowhead</a:t>
            </a:r>
          </a:p>
        </p:txBody>
      </p:sp>
    </p:spTree>
    <p:extLst>
      <p:ext uri="{BB962C8B-B14F-4D97-AF65-F5344CB8AC3E}">
        <p14:creationId xmlns:p14="http://schemas.microsoft.com/office/powerpoint/2010/main" val="381156908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ssolve">
                                      <p:cBhvr>
                                        <p:cTn id="34" dur="500"/>
                                        <p:tgtEl>
                                          <p:spTgt spid="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0F648CC-1B6C-5144-9BF8-4D2C1BBE93B9}"/>
              </a:ext>
            </a:extLst>
          </p:cNvPr>
          <p:cNvGrpSpPr/>
          <p:nvPr/>
        </p:nvGrpSpPr>
        <p:grpSpPr>
          <a:xfrm>
            <a:off x="0" y="0"/>
            <a:ext cx="9144000" cy="6858000"/>
            <a:chOff x="0" y="0"/>
            <a:chExt cx="9144000" cy="6858000"/>
          </a:xfrm>
        </p:grpSpPr>
        <p:pic>
          <p:nvPicPr>
            <p:cNvPr id="30" name="Picture 29">
              <a:extLst>
                <a:ext uri="{FF2B5EF4-FFF2-40B4-BE49-F238E27FC236}">
                  <a16:creationId xmlns:a16="http://schemas.microsoft.com/office/drawing/2014/main" id="{5F6F4347-1F83-DC47-9D26-3755234AE19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1" name="Rounded Rectangle 30">
              <a:extLst>
                <a:ext uri="{FF2B5EF4-FFF2-40B4-BE49-F238E27FC236}">
                  <a16:creationId xmlns:a16="http://schemas.microsoft.com/office/drawing/2014/main" id="{A797D4BF-C557-BD4B-A845-0476A605B77D}"/>
                </a:ext>
              </a:extLst>
            </p:cNvPr>
            <p:cNvSpPr/>
            <p:nvPr/>
          </p:nvSpPr>
          <p:spPr>
            <a:xfrm>
              <a:off x="178130" y="213756"/>
              <a:ext cx="8740239" cy="6495802"/>
            </a:xfrm>
            <a:prstGeom prst="roundRect">
              <a:avLst/>
            </a:prstGeom>
            <a:solidFill>
              <a:schemeClr val="bg1"/>
            </a:solidFill>
            <a:ln>
              <a:noFill/>
            </a:ln>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pic>
        <p:nvPicPr>
          <p:cNvPr id="3" name="Picture 2"/>
          <p:cNvPicPr>
            <a:picLocks/>
          </p:cNvPicPr>
          <p:nvPr/>
        </p:nvPicPr>
        <p:blipFill rotWithShape="1">
          <a:blip r:embed="rId4">
            <a:clrChange>
              <a:clrFrom>
                <a:srgbClr val="FFFFFF"/>
              </a:clrFrom>
              <a:clrTo>
                <a:srgbClr val="FFFFFF">
                  <a:alpha val="0"/>
                </a:srgbClr>
              </a:clrTo>
            </a:clrChange>
          </a:blip>
          <a:srcRect l="12381" t="31674" r="51905" b="32064"/>
          <a:stretch/>
        </p:blipFill>
        <p:spPr>
          <a:xfrm rot="19592173" flipH="1">
            <a:off x="1469179" y="4659412"/>
            <a:ext cx="1115786" cy="923723"/>
          </a:xfrm>
          <a:prstGeom prst="rect">
            <a:avLst/>
          </a:prstGeom>
        </p:spPr>
      </p:pic>
      <p:pic>
        <p:nvPicPr>
          <p:cNvPr id="2" name="Picture 1"/>
          <p:cNvPicPr>
            <a:picLocks noChangeAspect="1"/>
          </p:cNvPicPr>
          <p:nvPr/>
        </p:nvPicPr>
        <p:blipFill rotWithShape="1">
          <a:blip r:embed="rId5"/>
          <a:srcRect r="7224"/>
          <a:stretch/>
        </p:blipFill>
        <p:spPr>
          <a:xfrm rot="19592173">
            <a:off x="1878631" y="2930947"/>
            <a:ext cx="5592536" cy="670939"/>
          </a:xfrm>
          <a:prstGeom prst="rect">
            <a:avLst/>
          </a:prstGeom>
        </p:spPr>
      </p:pic>
      <p:pic>
        <p:nvPicPr>
          <p:cNvPr id="8" name="Picture 7"/>
          <p:cNvPicPr>
            <a:picLocks noChangeAspect="1"/>
          </p:cNvPicPr>
          <p:nvPr/>
        </p:nvPicPr>
        <p:blipFill rotWithShape="1">
          <a:blip r:embed="rId5"/>
          <a:srcRect l="91332"/>
          <a:stretch/>
        </p:blipFill>
        <p:spPr>
          <a:xfrm rot="19592173">
            <a:off x="6891687" y="1293018"/>
            <a:ext cx="522514" cy="670939"/>
          </a:xfrm>
          <a:prstGeom prst="rect">
            <a:avLst/>
          </a:prstGeom>
        </p:spPr>
      </p:pic>
      <p:sp>
        <p:nvSpPr>
          <p:cNvPr id="10" name="TextBox 9"/>
          <p:cNvSpPr txBox="1"/>
          <p:nvPr/>
        </p:nvSpPr>
        <p:spPr>
          <a:xfrm>
            <a:off x="1306985" y="1007878"/>
            <a:ext cx="5253226" cy="507831"/>
          </a:xfrm>
          <a:prstGeom prst="rect">
            <a:avLst/>
          </a:prstGeom>
          <a:noFill/>
        </p:spPr>
        <p:txBody>
          <a:bodyPr wrap="square" rtlCol="0">
            <a:spAutoFit/>
          </a:bodyPr>
          <a:lstStyle/>
          <a:p>
            <a:r>
              <a:rPr lang="en-US" sz="2700" spc="225" dirty="0">
                <a:latin typeface="Marker Felt"/>
                <a:cs typeface="Marker Felt"/>
              </a:rPr>
              <a:t>Arrows In A Warrior’s Hand</a:t>
            </a:r>
          </a:p>
        </p:txBody>
      </p:sp>
      <p:sp>
        <p:nvSpPr>
          <p:cNvPr id="11" name="TextBox 10"/>
          <p:cNvSpPr txBox="1"/>
          <p:nvPr/>
        </p:nvSpPr>
        <p:spPr>
          <a:xfrm>
            <a:off x="2509857" y="5329455"/>
            <a:ext cx="5253226" cy="507831"/>
          </a:xfrm>
          <a:prstGeom prst="rect">
            <a:avLst/>
          </a:prstGeom>
          <a:noFill/>
        </p:spPr>
        <p:txBody>
          <a:bodyPr wrap="square" rtlCol="0">
            <a:spAutoFit/>
          </a:bodyPr>
          <a:lstStyle/>
          <a:p>
            <a:pPr algn="r"/>
            <a:r>
              <a:rPr lang="en-US" sz="2700" spc="225" dirty="0">
                <a:latin typeface="Marker Felt"/>
                <a:cs typeface="Marker Felt"/>
              </a:rPr>
              <a:t>Arrows &amp; Our Children</a:t>
            </a:r>
          </a:p>
        </p:txBody>
      </p:sp>
      <p:sp>
        <p:nvSpPr>
          <p:cNvPr id="4" name="TextBox 3"/>
          <p:cNvSpPr txBox="1"/>
          <p:nvPr/>
        </p:nvSpPr>
        <p:spPr>
          <a:xfrm>
            <a:off x="4305390" y="1635600"/>
            <a:ext cx="1957270" cy="507831"/>
          </a:xfrm>
          <a:prstGeom prst="rect">
            <a:avLst/>
          </a:prstGeom>
          <a:noFill/>
        </p:spPr>
        <p:txBody>
          <a:bodyPr wrap="square" rtlCol="0">
            <a:spAutoFit/>
          </a:bodyPr>
          <a:lstStyle/>
          <a:p>
            <a:r>
              <a:rPr lang="en-US" sz="2700" b="1" dirty="0">
                <a:solidFill>
                  <a:schemeClr val="bg1"/>
                </a:solidFill>
                <a:effectLst>
                  <a:glow rad="254000">
                    <a:srgbClr val="A24E07"/>
                  </a:glow>
                </a:effectLst>
                <a:latin typeface="Arial"/>
                <a:cs typeface="Arial"/>
              </a:rPr>
              <a:t>Character</a:t>
            </a:r>
          </a:p>
        </p:txBody>
      </p:sp>
      <p:sp>
        <p:nvSpPr>
          <p:cNvPr id="9" name="TextBox 8"/>
          <p:cNvSpPr txBox="1"/>
          <p:nvPr/>
        </p:nvSpPr>
        <p:spPr>
          <a:xfrm>
            <a:off x="2747161" y="3000751"/>
            <a:ext cx="1457216" cy="507831"/>
          </a:xfrm>
          <a:prstGeom prst="rect">
            <a:avLst/>
          </a:prstGeom>
          <a:noFill/>
        </p:spPr>
        <p:txBody>
          <a:bodyPr wrap="square" rtlCol="0">
            <a:spAutoFit/>
          </a:bodyPr>
          <a:lstStyle/>
          <a:p>
            <a:r>
              <a:rPr lang="en-US" sz="2700" b="1" dirty="0">
                <a:solidFill>
                  <a:schemeClr val="bg1"/>
                </a:solidFill>
                <a:effectLst>
                  <a:glow rad="254000">
                    <a:srgbClr val="A24E07"/>
                  </a:glow>
                </a:effectLst>
                <a:latin typeface="Arial"/>
                <a:cs typeface="Arial"/>
              </a:rPr>
              <a:t>Identity</a:t>
            </a:r>
          </a:p>
        </p:txBody>
      </p:sp>
      <p:sp>
        <p:nvSpPr>
          <p:cNvPr id="12" name="TextBox 11"/>
          <p:cNvSpPr txBox="1"/>
          <p:nvPr/>
        </p:nvSpPr>
        <p:spPr>
          <a:xfrm rot="16200000">
            <a:off x="6191466" y="2090476"/>
            <a:ext cx="2673029" cy="507831"/>
          </a:xfrm>
          <a:prstGeom prst="rect">
            <a:avLst/>
          </a:prstGeom>
          <a:noFill/>
        </p:spPr>
        <p:txBody>
          <a:bodyPr wrap="square" rtlCol="0">
            <a:spAutoFit/>
          </a:bodyPr>
          <a:lstStyle/>
          <a:p>
            <a:pPr algn="r"/>
            <a:r>
              <a:rPr lang="en-US" sz="2700" b="1" dirty="0">
                <a:solidFill>
                  <a:schemeClr val="bg1"/>
                </a:solidFill>
                <a:effectLst>
                  <a:glow rad="254000">
                    <a:srgbClr val="A24E07"/>
                  </a:glow>
                </a:effectLst>
                <a:latin typeface="Arial"/>
                <a:cs typeface="Arial"/>
              </a:rPr>
              <a:t>Relationships</a:t>
            </a:r>
          </a:p>
        </p:txBody>
      </p:sp>
      <p:sp>
        <p:nvSpPr>
          <p:cNvPr id="13" name="TextBox 12"/>
          <p:cNvSpPr txBox="1"/>
          <p:nvPr/>
        </p:nvSpPr>
        <p:spPr>
          <a:xfrm>
            <a:off x="2519950" y="4715933"/>
            <a:ext cx="3196337" cy="507831"/>
          </a:xfrm>
          <a:prstGeom prst="rect">
            <a:avLst/>
          </a:prstGeom>
          <a:noFill/>
        </p:spPr>
        <p:txBody>
          <a:bodyPr wrap="square" rtlCol="0">
            <a:spAutoFit/>
          </a:bodyPr>
          <a:lstStyle/>
          <a:p>
            <a:r>
              <a:rPr lang="en-US" sz="2700" b="1" dirty="0">
                <a:solidFill>
                  <a:schemeClr val="bg1"/>
                </a:solidFill>
                <a:effectLst>
                  <a:glow rad="254000">
                    <a:srgbClr val="A24E07"/>
                  </a:glow>
                </a:effectLst>
                <a:latin typeface="Arial"/>
                <a:cs typeface="Arial"/>
              </a:rPr>
              <a:t>Mission  or  Goal</a:t>
            </a:r>
          </a:p>
        </p:txBody>
      </p:sp>
      <p:grpSp>
        <p:nvGrpSpPr>
          <p:cNvPr id="22" name="Group 21"/>
          <p:cNvGrpSpPr/>
          <p:nvPr/>
        </p:nvGrpSpPr>
        <p:grpSpPr>
          <a:xfrm>
            <a:off x="1143001" y="5038725"/>
            <a:ext cx="557213" cy="962025"/>
            <a:chOff x="-1" y="5575300"/>
            <a:chExt cx="742951" cy="1282700"/>
          </a:xfrm>
        </p:grpSpPr>
        <p:sp>
          <p:nvSpPr>
            <p:cNvPr id="19" name="Freeform 18"/>
            <p:cNvSpPr/>
            <p:nvPr/>
          </p:nvSpPr>
          <p:spPr>
            <a:xfrm>
              <a:off x="38099" y="5575300"/>
              <a:ext cx="660401" cy="1168400"/>
            </a:xfrm>
            <a:custGeom>
              <a:avLst/>
              <a:gdLst>
                <a:gd name="connsiteX0" fmla="*/ 1 w 660401"/>
                <a:gd name="connsiteY0" fmla="*/ 0 h 1168400"/>
                <a:gd name="connsiteX1" fmla="*/ 1 w 660401"/>
                <a:gd name="connsiteY1" fmla="*/ 0 h 1168400"/>
                <a:gd name="connsiteX2" fmla="*/ 50801 w 660401"/>
                <a:gd name="connsiteY2" fmla="*/ 25400 h 1168400"/>
                <a:gd name="connsiteX3" fmla="*/ 63501 w 660401"/>
                <a:gd name="connsiteY3" fmla="*/ 44450 h 1168400"/>
                <a:gd name="connsiteX4" fmla="*/ 82551 w 660401"/>
                <a:gd name="connsiteY4" fmla="*/ 57150 h 1168400"/>
                <a:gd name="connsiteX5" fmla="*/ 133351 w 660401"/>
                <a:gd name="connsiteY5" fmla="*/ 88900 h 1168400"/>
                <a:gd name="connsiteX6" fmla="*/ 190501 w 660401"/>
                <a:gd name="connsiteY6" fmla="*/ 127000 h 1168400"/>
                <a:gd name="connsiteX7" fmla="*/ 209551 w 660401"/>
                <a:gd name="connsiteY7" fmla="*/ 139700 h 1168400"/>
                <a:gd name="connsiteX8" fmla="*/ 228601 w 660401"/>
                <a:gd name="connsiteY8" fmla="*/ 146050 h 1168400"/>
                <a:gd name="connsiteX9" fmla="*/ 266701 w 660401"/>
                <a:gd name="connsiteY9" fmla="*/ 171450 h 1168400"/>
                <a:gd name="connsiteX10" fmla="*/ 285751 w 660401"/>
                <a:gd name="connsiteY10" fmla="*/ 209550 h 1168400"/>
                <a:gd name="connsiteX11" fmla="*/ 292101 w 660401"/>
                <a:gd name="connsiteY11" fmla="*/ 228600 h 1168400"/>
                <a:gd name="connsiteX12" fmla="*/ 311151 w 660401"/>
                <a:gd name="connsiteY12" fmla="*/ 247650 h 1168400"/>
                <a:gd name="connsiteX13" fmla="*/ 336551 w 660401"/>
                <a:gd name="connsiteY13" fmla="*/ 285750 h 1168400"/>
                <a:gd name="connsiteX14" fmla="*/ 349251 w 660401"/>
                <a:gd name="connsiteY14" fmla="*/ 304800 h 1168400"/>
                <a:gd name="connsiteX15" fmla="*/ 368301 w 660401"/>
                <a:gd name="connsiteY15" fmla="*/ 323850 h 1168400"/>
                <a:gd name="connsiteX16" fmla="*/ 400051 w 660401"/>
                <a:gd name="connsiteY16" fmla="*/ 355600 h 1168400"/>
                <a:gd name="connsiteX17" fmla="*/ 450851 w 660401"/>
                <a:gd name="connsiteY17" fmla="*/ 431800 h 1168400"/>
                <a:gd name="connsiteX18" fmla="*/ 463551 w 660401"/>
                <a:gd name="connsiteY18" fmla="*/ 450850 h 1168400"/>
                <a:gd name="connsiteX19" fmla="*/ 476251 w 660401"/>
                <a:gd name="connsiteY19" fmla="*/ 488950 h 1168400"/>
                <a:gd name="connsiteX20" fmla="*/ 501651 w 660401"/>
                <a:gd name="connsiteY20" fmla="*/ 527050 h 1168400"/>
                <a:gd name="connsiteX21" fmla="*/ 508001 w 660401"/>
                <a:gd name="connsiteY21" fmla="*/ 546100 h 1168400"/>
                <a:gd name="connsiteX22" fmla="*/ 520701 w 660401"/>
                <a:gd name="connsiteY22" fmla="*/ 565150 h 1168400"/>
                <a:gd name="connsiteX23" fmla="*/ 539751 w 660401"/>
                <a:gd name="connsiteY23" fmla="*/ 622300 h 1168400"/>
                <a:gd name="connsiteX24" fmla="*/ 546101 w 660401"/>
                <a:gd name="connsiteY24" fmla="*/ 641350 h 1168400"/>
                <a:gd name="connsiteX25" fmla="*/ 558801 w 660401"/>
                <a:gd name="connsiteY25" fmla="*/ 660400 h 1168400"/>
                <a:gd name="connsiteX26" fmla="*/ 571501 w 660401"/>
                <a:gd name="connsiteY26" fmla="*/ 698500 h 1168400"/>
                <a:gd name="connsiteX27" fmla="*/ 577851 w 660401"/>
                <a:gd name="connsiteY27" fmla="*/ 717550 h 1168400"/>
                <a:gd name="connsiteX28" fmla="*/ 603251 w 660401"/>
                <a:gd name="connsiteY28" fmla="*/ 774700 h 1168400"/>
                <a:gd name="connsiteX29" fmla="*/ 609601 w 660401"/>
                <a:gd name="connsiteY29" fmla="*/ 793750 h 1168400"/>
                <a:gd name="connsiteX30" fmla="*/ 615951 w 660401"/>
                <a:gd name="connsiteY30" fmla="*/ 812800 h 1168400"/>
                <a:gd name="connsiteX31" fmla="*/ 622301 w 660401"/>
                <a:gd name="connsiteY31" fmla="*/ 863600 h 1168400"/>
                <a:gd name="connsiteX32" fmla="*/ 641351 w 660401"/>
                <a:gd name="connsiteY32" fmla="*/ 920750 h 1168400"/>
                <a:gd name="connsiteX33" fmla="*/ 654051 w 660401"/>
                <a:gd name="connsiteY33" fmla="*/ 958850 h 1168400"/>
                <a:gd name="connsiteX34" fmla="*/ 660401 w 660401"/>
                <a:gd name="connsiteY34" fmla="*/ 977900 h 1168400"/>
                <a:gd name="connsiteX35" fmla="*/ 654051 w 660401"/>
                <a:gd name="connsiteY35" fmla="*/ 1130300 h 1168400"/>
                <a:gd name="connsiteX36" fmla="*/ 647701 w 660401"/>
                <a:gd name="connsiteY36" fmla="*/ 1149350 h 1168400"/>
                <a:gd name="connsiteX37" fmla="*/ 609601 w 660401"/>
                <a:gd name="connsiteY37" fmla="*/ 1168400 h 1168400"/>
                <a:gd name="connsiteX38" fmla="*/ 501651 w 660401"/>
                <a:gd name="connsiteY38" fmla="*/ 1162050 h 1168400"/>
                <a:gd name="connsiteX39" fmla="*/ 457201 w 660401"/>
                <a:gd name="connsiteY39" fmla="*/ 1149350 h 1168400"/>
                <a:gd name="connsiteX40" fmla="*/ 393701 w 660401"/>
                <a:gd name="connsiteY40" fmla="*/ 1130300 h 1168400"/>
                <a:gd name="connsiteX41" fmla="*/ 374651 w 660401"/>
                <a:gd name="connsiteY41" fmla="*/ 1123950 h 1168400"/>
                <a:gd name="connsiteX42" fmla="*/ 355601 w 660401"/>
                <a:gd name="connsiteY42" fmla="*/ 1117600 h 1168400"/>
                <a:gd name="connsiteX43" fmla="*/ 209551 w 660401"/>
                <a:gd name="connsiteY43" fmla="*/ 1104900 h 1168400"/>
                <a:gd name="connsiteX44" fmla="*/ 171451 w 660401"/>
                <a:gd name="connsiteY44" fmla="*/ 1092200 h 1168400"/>
                <a:gd name="connsiteX45" fmla="*/ 127001 w 660401"/>
                <a:gd name="connsiteY45" fmla="*/ 1079500 h 1168400"/>
                <a:gd name="connsiteX46" fmla="*/ 107951 w 660401"/>
                <a:gd name="connsiteY46" fmla="*/ 1060450 h 1168400"/>
                <a:gd name="connsiteX47" fmla="*/ 88901 w 660401"/>
                <a:gd name="connsiteY47" fmla="*/ 1047750 h 1168400"/>
                <a:gd name="connsiteX48" fmla="*/ 82551 w 660401"/>
                <a:gd name="connsiteY48" fmla="*/ 1028700 h 1168400"/>
                <a:gd name="connsiteX49" fmla="*/ 69851 w 660401"/>
                <a:gd name="connsiteY49" fmla="*/ 1009650 h 1168400"/>
                <a:gd name="connsiteX50" fmla="*/ 63501 w 660401"/>
                <a:gd name="connsiteY50" fmla="*/ 958850 h 1168400"/>
                <a:gd name="connsiteX51" fmla="*/ 50801 w 660401"/>
                <a:gd name="connsiteY51" fmla="*/ 774700 h 1168400"/>
                <a:gd name="connsiteX52" fmla="*/ 44451 w 660401"/>
                <a:gd name="connsiteY52" fmla="*/ 609600 h 1168400"/>
                <a:gd name="connsiteX53" fmla="*/ 31751 w 660401"/>
                <a:gd name="connsiteY53" fmla="*/ 546100 h 1168400"/>
                <a:gd name="connsiteX54" fmla="*/ 19051 w 660401"/>
                <a:gd name="connsiteY54" fmla="*/ 482600 h 1168400"/>
                <a:gd name="connsiteX55" fmla="*/ 12701 w 660401"/>
                <a:gd name="connsiteY55" fmla="*/ 450850 h 1168400"/>
                <a:gd name="connsiteX56" fmla="*/ 6351 w 660401"/>
                <a:gd name="connsiteY56" fmla="*/ 431800 h 1168400"/>
                <a:gd name="connsiteX57" fmla="*/ 6351 w 660401"/>
                <a:gd name="connsiteY57" fmla="*/ 228600 h 1168400"/>
                <a:gd name="connsiteX58" fmla="*/ 1 w 660401"/>
                <a:gd name="connsiteY58"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60401" h="1168400">
                  <a:moveTo>
                    <a:pt x="1" y="0"/>
                  </a:moveTo>
                  <a:lnTo>
                    <a:pt x="1" y="0"/>
                  </a:lnTo>
                  <a:cubicBezTo>
                    <a:pt x="16934" y="8467"/>
                    <a:pt x="35291" y="14543"/>
                    <a:pt x="50801" y="25400"/>
                  </a:cubicBezTo>
                  <a:cubicBezTo>
                    <a:pt x="57053" y="29777"/>
                    <a:pt x="58105" y="39054"/>
                    <a:pt x="63501" y="44450"/>
                  </a:cubicBezTo>
                  <a:cubicBezTo>
                    <a:pt x="68897" y="49846"/>
                    <a:pt x="76201" y="52917"/>
                    <a:pt x="82551" y="57150"/>
                  </a:cubicBezTo>
                  <a:cubicBezTo>
                    <a:pt x="113016" y="102847"/>
                    <a:pt x="69875" y="46583"/>
                    <a:pt x="133351" y="88900"/>
                  </a:cubicBezTo>
                  <a:lnTo>
                    <a:pt x="190501" y="127000"/>
                  </a:lnTo>
                  <a:cubicBezTo>
                    <a:pt x="196851" y="131233"/>
                    <a:pt x="202311" y="137287"/>
                    <a:pt x="209551" y="139700"/>
                  </a:cubicBezTo>
                  <a:cubicBezTo>
                    <a:pt x="215901" y="141817"/>
                    <a:pt x="222750" y="142799"/>
                    <a:pt x="228601" y="146050"/>
                  </a:cubicBezTo>
                  <a:cubicBezTo>
                    <a:pt x="241944" y="153463"/>
                    <a:pt x="266701" y="171450"/>
                    <a:pt x="266701" y="171450"/>
                  </a:cubicBezTo>
                  <a:cubicBezTo>
                    <a:pt x="282662" y="219333"/>
                    <a:pt x="261132" y="160311"/>
                    <a:pt x="285751" y="209550"/>
                  </a:cubicBezTo>
                  <a:cubicBezTo>
                    <a:pt x="288744" y="215537"/>
                    <a:pt x="288388" y="223031"/>
                    <a:pt x="292101" y="228600"/>
                  </a:cubicBezTo>
                  <a:cubicBezTo>
                    <a:pt x="297082" y="236072"/>
                    <a:pt x="305638" y="240561"/>
                    <a:pt x="311151" y="247650"/>
                  </a:cubicBezTo>
                  <a:cubicBezTo>
                    <a:pt x="320522" y="259698"/>
                    <a:pt x="328084" y="273050"/>
                    <a:pt x="336551" y="285750"/>
                  </a:cubicBezTo>
                  <a:cubicBezTo>
                    <a:pt x="340784" y="292100"/>
                    <a:pt x="343855" y="299404"/>
                    <a:pt x="349251" y="304800"/>
                  </a:cubicBezTo>
                  <a:cubicBezTo>
                    <a:pt x="355601" y="311150"/>
                    <a:pt x="362552" y="316951"/>
                    <a:pt x="368301" y="323850"/>
                  </a:cubicBezTo>
                  <a:cubicBezTo>
                    <a:pt x="394759" y="355600"/>
                    <a:pt x="365126" y="332317"/>
                    <a:pt x="400051" y="355600"/>
                  </a:cubicBezTo>
                  <a:lnTo>
                    <a:pt x="450851" y="431800"/>
                  </a:lnTo>
                  <a:cubicBezTo>
                    <a:pt x="455084" y="438150"/>
                    <a:pt x="461138" y="443610"/>
                    <a:pt x="463551" y="450850"/>
                  </a:cubicBezTo>
                  <a:cubicBezTo>
                    <a:pt x="467784" y="463550"/>
                    <a:pt x="468825" y="477811"/>
                    <a:pt x="476251" y="488950"/>
                  </a:cubicBezTo>
                  <a:cubicBezTo>
                    <a:pt x="484718" y="501650"/>
                    <a:pt x="496824" y="512570"/>
                    <a:pt x="501651" y="527050"/>
                  </a:cubicBezTo>
                  <a:cubicBezTo>
                    <a:pt x="503768" y="533400"/>
                    <a:pt x="505008" y="540113"/>
                    <a:pt x="508001" y="546100"/>
                  </a:cubicBezTo>
                  <a:cubicBezTo>
                    <a:pt x="511414" y="552926"/>
                    <a:pt x="517601" y="558176"/>
                    <a:pt x="520701" y="565150"/>
                  </a:cubicBezTo>
                  <a:lnTo>
                    <a:pt x="539751" y="622300"/>
                  </a:lnTo>
                  <a:cubicBezTo>
                    <a:pt x="541868" y="628650"/>
                    <a:pt x="542388" y="635781"/>
                    <a:pt x="546101" y="641350"/>
                  </a:cubicBezTo>
                  <a:cubicBezTo>
                    <a:pt x="550334" y="647700"/>
                    <a:pt x="555701" y="653426"/>
                    <a:pt x="558801" y="660400"/>
                  </a:cubicBezTo>
                  <a:cubicBezTo>
                    <a:pt x="564238" y="672633"/>
                    <a:pt x="567268" y="685800"/>
                    <a:pt x="571501" y="698500"/>
                  </a:cubicBezTo>
                  <a:cubicBezTo>
                    <a:pt x="573618" y="704850"/>
                    <a:pt x="574138" y="711981"/>
                    <a:pt x="577851" y="717550"/>
                  </a:cubicBezTo>
                  <a:cubicBezTo>
                    <a:pt x="597977" y="747739"/>
                    <a:pt x="588138" y="729360"/>
                    <a:pt x="603251" y="774700"/>
                  </a:cubicBezTo>
                  <a:lnTo>
                    <a:pt x="609601" y="793750"/>
                  </a:lnTo>
                  <a:lnTo>
                    <a:pt x="615951" y="812800"/>
                  </a:lnTo>
                  <a:cubicBezTo>
                    <a:pt x="618068" y="829733"/>
                    <a:pt x="618725" y="846914"/>
                    <a:pt x="622301" y="863600"/>
                  </a:cubicBezTo>
                  <a:lnTo>
                    <a:pt x="641351" y="920750"/>
                  </a:lnTo>
                  <a:lnTo>
                    <a:pt x="654051" y="958850"/>
                  </a:lnTo>
                  <a:lnTo>
                    <a:pt x="660401" y="977900"/>
                  </a:lnTo>
                  <a:cubicBezTo>
                    <a:pt x="658284" y="1028700"/>
                    <a:pt x="657807" y="1079595"/>
                    <a:pt x="654051" y="1130300"/>
                  </a:cubicBezTo>
                  <a:cubicBezTo>
                    <a:pt x="653557" y="1136975"/>
                    <a:pt x="651882" y="1144123"/>
                    <a:pt x="647701" y="1149350"/>
                  </a:cubicBezTo>
                  <a:cubicBezTo>
                    <a:pt x="638749" y="1160541"/>
                    <a:pt x="622150" y="1164217"/>
                    <a:pt x="609601" y="1168400"/>
                  </a:cubicBezTo>
                  <a:cubicBezTo>
                    <a:pt x="573618" y="1166283"/>
                    <a:pt x="537534" y="1165467"/>
                    <a:pt x="501651" y="1162050"/>
                  </a:cubicBezTo>
                  <a:cubicBezTo>
                    <a:pt x="486763" y="1160632"/>
                    <a:pt x="471488" y="1153432"/>
                    <a:pt x="457201" y="1149350"/>
                  </a:cubicBezTo>
                  <a:cubicBezTo>
                    <a:pt x="390023" y="1130156"/>
                    <a:pt x="484243" y="1160481"/>
                    <a:pt x="393701" y="1130300"/>
                  </a:cubicBezTo>
                  <a:lnTo>
                    <a:pt x="374651" y="1123950"/>
                  </a:lnTo>
                  <a:cubicBezTo>
                    <a:pt x="368301" y="1121833"/>
                    <a:pt x="362227" y="1118547"/>
                    <a:pt x="355601" y="1117600"/>
                  </a:cubicBezTo>
                  <a:cubicBezTo>
                    <a:pt x="277559" y="1106451"/>
                    <a:pt x="326089" y="1112184"/>
                    <a:pt x="209551" y="1104900"/>
                  </a:cubicBezTo>
                  <a:cubicBezTo>
                    <a:pt x="196851" y="1100667"/>
                    <a:pt x="184438" y="1095447"/>
                    <a:pt x="171451" y="1092200"/>
                  </a:cubicBezTo>
                  <a:cubicBezTo>
                    <a:pt x="139557" y="1084227"/>
                    <a:pt x="154330" y="1088610"/>
                    <a:pt x="127001" y="1079500"/>
                  </a:cubicBezTo>
                  <a:cubicBezTo>
                    <a:pt x="120651" y="1073150"/>
                    <a:pt x="114850" y="1066199"/>
                    <a:pt x="107951" y="1060450"/>
                  </a:cubicBezTo>
                  <a:cubicBezTo>
                    <a:pt x="102088" y="1055564"/>
                    <a:pt x="93669" y="1053709"/>
                    <a:pt x="88901" y="1047750"/>
                  </a:cubicBezTo>
                  <a:cubicBezTo>
                    <a:pt x="84720" y="1042523"/>
                    <a:pt x="85544" y="1034687"/>
                    <a:pt x="82551" y="1028700"/>
                  </a:cubicBezTo>
                  <a:cubicBezTo>
                    <a:pt x="79138" y="1021874"/>
                    <a:pt x="74084" y="1016000"/>
                    <a:pt x="69851" y="1009650"/>
                  </a:cubicBezTo>
                  <a:cubicBezTo>
                    <a:pt x="67734" y="992717"/>
                    <a:pt x="64675" y="975875"/>
                    <a:pt x="63501" y="958850"/>
                  </a:cubicBezTo>
                  <a:cubicBezTo>
                    <a:pt x="49178" y="751161"/>
                    <a:pt x="65417" y="891628"/>
                    <a:pt x="50801" y="774700"/>
                  </a:cubicBezTo>
                  <a:cubicBezTo>
                    <a:pt x="48684" y="719667"/>
                    <a:pt x="47783" y="664573"/>
                    <a:pt x="44451" y="609600"/>
                  </a:cubicBezTo>
                  <a:cubicBezTo>
                    <a:pt x="40136" y="538400"/>
                    <a:pt x="41501" y="588349"/>
                    <a:pt x="31751" y="546100"/>
                  </a:cubicBezTo>
                  <a:cubicBezTo>
                    <a:pt x="26897" y="525067"/>
                    <a:pt x="23284" y="503767"/>
                    <a:pt x="19051" y="482600"/>
                  </a:cubicBezTo>
                  <a:cubicBezTo>
                    <a:pt x="16934" y="472017"/>
                    <a:pt x="16114" y="461089"/>
                    <a:pt x="12701" y="450850"/>
                  </a:cubicBezTo>
                  <a:lnTo>
                    <a:pt x="6351" y="431800"/>
                  </a:lnTo>
                  <a:cubicBezTo>
                    <a:pt x="-6037" y="283146"/>
                    <a:pt x="2915" y="431302"/>
                    <a:pt x="6351" y="228600"/>
                  </a:cubicBezTo>
                  <a:cubicBezTo>
                    <a:pt x="7750" y="146062"/>
                    <a:pt x="1059" y="38100"/>
                    <a:pt x="1" y="0"/>
                  </a:cubicBez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ectangle 19"/>
            <p:cNvSpPr/>
            <p:nvPr/>
          </p:nvSpPr>
          <p:spPr>
            <a:xfrm>
              <a:off x="0" y="5641220"/>
              <a:ext cx="218646" cy="12167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Rectangle 20"/>
            <p:cNvSpPr/>
            <p:nvPr/>
          </p:nvSpPr>
          <p:spPr>
            <a:xfrm rot="5400000">
              <a:off x="262152" y="6372224"/>
              <a:ext cx="218646" cy="74295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15" name="Picture 14" descr="target.png"/>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15451" r="55004" b="34494"/>
          <a:stretch/>
        </p:blipFill>
        <p:spPr>
          <a:xfrm>
            <a:off x="14861" y="3770853"/>
            <a:ext cx="1652016" cy="3087147"/>
          </a:xfrm>
          <a:prstGeom prst="rect">
            <a:avLst/>
          </a:prstGeom>
        </p:spPr>
      </p:pic>
    </p:spTree>
    <p:extLst>
      <p:ext uri="{BB962C8B-B14F-4D97-AF65-F5344CB8AC3E}">
        <p14:creationId xmlns:p14="http://schemas.microsoft.com/office/powerpoint/2010/main" val="371127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par>
                                <p:cTn id="23" presetID="9"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par>
                                <p:cTn id="26" presetID="9"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2066540" y="1020301"/>
            <a:ext cx="5065035" cy="4878696"/>
          </a:xfrm>
          <a:prstGeom prst="rect">
            <a:avLst/>
          </a:prstGeom>
        </p:spPr>
      </p:pic>
      <p:sp>
        <p:nvSpPr>
          <p:cNvPr id="3" name="Rectangle 2"/>
          <p:cNvSpPr/>
          <p:nvPr/>
        </p:nvSpPr>
        <p:spPr>
          <a:xfrm rot="5760000">
            <a:off x="4455415" y="2632972"/>
            <a:ext cx="2234008" cy="1575752"/>
          </a:xfrm>
          <a:prstGeom prst="rect">
            <a:avLst/>
          </a:prstGeom>
          <a:noFill/>
        </p:spPr>
        <p:txBody>
          <a:bodyPr spcFirstLastPara="1" wrap="none" lIns="68580" tIns="34290" rIns="68580" bIns="34290" numCol="1">
            <a:prstTxWarp prst="textArchUp">
              <a:avLst/>
            </a:prstTxWarp>
            <a:spAutoFit/>
          </a:bodyPr>
          <a:lstStyle/>
          <a:p>
            <a:pPr algn="ctr"/>
            <a:r>
              <a:rPr lang="en-US" sz="3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cs typeface="Arial"/>
              </a:rPr>
              <a:t>Action</a:t>
            </a:r>
          </a:p>
        </p:txBody>
      </p:sp>
      <p:sp>
        <p:nvSpPr>
          <p:cNvPr id="4" name="Rectangle 3"/>
          <p:cNvSpPr/>
          <p:nvPr/>
        </p:nvSpPr>
        <p:spPr>
          <a:xfrm rot="1380000">
            <a:off x="3958002" y="1604772"/>
            <a:ext cx="2234008" cy="1575752"/>
          </a:xfrm>
          <a:prstGeom prst="rect">
            <a:avLst/>
          </a:prstGeom>
          <a:noFill/>
        </p:spPr>
        <p:txBody>
          <a:bodyPr spcFirstLastPara="1" wrap="none" lIns="68580" tIns="34290" rIns="68580" bIns="34290" numCol="1">
            <a:prstTxWarp prst="textArchUp">
              <a:avLst/>
            </a:prstTxWarp>
            <a:spAutoFit/>
          </a:bodyPr>
          <a:lstStyle/>
          <a:p>
            <a:pPr algn="ctr"/>
            <a:r>
              <a:rPr lang="en-US" sz="3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cs typeface="Arial"/>
              </a:rPr>
              <a:t>Thought</a:t>
            </a:r>
          </a:p>
        </p:txBody>
      </p:sp>
      <p:sp>
        <p:nvSpPr>
          <p:cNvPr id="5" name="Rectangle 4"/>
          <p:cNvSpPr/>
          <p:nvPr/>
        </p:nvSpPr>
        <p:spPr>
          <a:xfrm rot="14219498">
            <a:off x="2621948" y="2805645"/>
            <a:ext cx="2234008" cy="1575752"/>
          </a:xfrm>
          <a:prstGeom prst="rect">
            <a:avLst/>
          </a:prstGeom>
          <a:noFill/>
        </p:spPr>
        <p:txBody>
          <a:bodyPr spcFirstLastPara="1" wrap="none" lIns="68580" tIns="34290" rIns="68580" bIns="34290" numCol="1">
            <a:prstTxWarp prst="textArchUp">
              <a:avLst/>
            </a:prstTxWarp>
            <a:spAutoFit/>
          </a:bodyPr>
          <a:lstStyle/>
          <a:p>
            <a:pPr algn="ctr"/>
            <a:r>
              <a:rPr lang="en-US" sz="3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cs typeface="Arial"/>
              </a:rPr>
              <a:t>Character</a:t>
            </a:r>
          </a:p>
        </p:txBody>
      </p:sp>
      <p:sp>
        <p:nvSpPr>
          <p:cNvPr id="6" name="Rectangle 5"/>
          <p:cNvSpPr/>
          <p:nvPr/>
        </p:nvSpPr>
        <p:spPr>
          <a:xfrm rot="9728871">
            <a:off x="3761281" y="3269126"/>
            <a:ext cx="2234008" cy="1575752"/>
          </a:xfrm>
          <a:prstGeom prst="rect">
            <a:avLst/>
          </a:prstGeom>
          <a:noFill/>
        </p:spPr>
        <p:txBody>
          <a:bodyPr spcFirstLastPara="1" wrap="none" lIns="68580" tIns="34290" rIns="68580" bIns="34290" numCol="1">
            <a:prstTxWarp prst="textArchUp">
              <a:avLst/>
            </a:prstTxWarp>
            <a:spAutoFit/>
          </a:bodyPr>
          <a:lstStyle/>
          <a:p>
            <a:pPr algn="ctr"/>
            <a:r>
              <a:rPr lang="en-US" sz="3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cs typeface="Arial"/>
              </a:rPr>
              <a:t>Habit</a:t>
            </a:r>
          </a:p>
        </p:txBody>
      </p:sp>
      <p:sp>
        <p:nvSpPr>
          <p:cNvPr id="7" name="Rectangle 6"/>
          <p:cNvSpPr/>
          <p:nvPr/>
        </p:nvSpPr>
        <p:spPr>
          <a:xfrm rot="18300000">
            <a:off x="2840552" y="1774755"/>
            <a:ext cx="2234008" cy="1575752"/>
          </a:xfrm>
          <a:prstGeom prst="rect">
            <a:avLst/>
          </a:prstGeom>
          <a:noFill/>
        </p:spPr>
        <p:txBody>
          <a:bodyPr spcFirstLastPara="1" wrap="none" lIns="68580" tIns="34290" rIns="68580" bIns="34290" numCol="1">
            <a:prstTxWarp prst="textArchUp">
              <a:avLst/>
            </a:prstTxWarp>
            <a:spAutoFit/>
          </a:bodyPr>
          <a:lstStyle/>
          <a:p>
            <a:pPr algn="ctr"/>
            <a:r>
              <a:rPr lang="en-US" sz="3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cs typeface="Arial"/>
              </a:rPr>
              <a:t>Destiny</a:t>
            </a:r>
          </a:p>
        </p:txBody>
      </p:sp>
      <p:sp>
        <p:nvSpPr>
          <p:cNvPr id="8" name="TextBox 7"/>
          <p:cNvSpPr txBox="1"/>
          <p:nvPr/>
        </p:nvSpPr>
        <p:spPr>
          <a:xfrm>
            <a:off x="3301222" y="2379727"/>
            <a:ext cx="2741756" cy="167994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450"/>
              </a:spcBef>
            </a:pPr>
            <a:r>
              <a:rPr lang="en-US" sz="3300" b="1" spc="38" dirty="0">
                <a:ln w="11430"/>
                <a:solidFill>
                  <a:srgbClr val="442003"/>
                </a:solidFill>
                <a:effectLst>
                  <a:glow rad="152400">
                    <a:srgbClr val="FDF9CA"/>
                  </a:glow>
                  <a:outerShdw blurRad="76200" dist="50800" dir="5400000" algn="tl" rotWithShape="0">
                    <a:srgbClr val="000000">
                      <a:alpha val="65000"/>
                    </a:srgbClr>
                  </a:outerShdw>
                </a:effectLst>
                <a:latin typeface="Noteworthy Light"/>
                <a:cs typeface="Noteworthy Light"/>
              </a:rPr>
              <a:t>Sowing</a:t>
            </a:r>
          </a:p>
          <a:p>
            <a:pPr algn="ctr">
              <a:spcBef>
                <a:spcPts val="450"/>
              </a:spcBef>
            </a:pPr>
            <a:r>
              <a:rPr lang="en-US" sz="3300" b="1" spc="38" dirty="0">
                <a:ln w="11430"/>
                <a:solidFill>
                  <a:srgbClr val="442003"/>
                </a:solidFill>
                <a:effectLst>
                  <a:glow rad="152400">
                    <a:srgbClr val="FDF9CA"/>
                  </a:glow>
                  <a:outerShdw blurRad="76200" dist="50800" dir="5400000" algn="tl" rotWithShape="0">
                    <a:srgbClr val="000000">
                      <a:alpha val="65000"/>
                    </a:srgbClr>
                  </a:outerShdw>
                </a:effectLst>
                <a:latin typeface="Noteworthy Light"/>
                <a:cs typeface="Noteworthy Light"/>
              </a:rPr>
              <a:t>&amp;</a:t>
            </a:r>
          </a:p>
          <a:p>
            <a:pPr algn="ctr"/>
            <a:r>
              <a:rPr lang="en-US" sz="3300" b="1" spc="38" dirty="0">
                <a:ln w="11430"/>
                <a:solidFill>
                  <a:srgbClr val="442003"/>
                </a:solidFill>
                <a:effectLst>
                  <a:glow rad="152400">
                    <a:srgbClr val="FDF9CA"/>
                  </a:glow>
                  <a:outerShdw blurRad="76200" dist="50800" dir="5400000" algn="tl" rotWithShape="0">
                    <a:srgbClr val="000000">
                      <a:alpha val="65000"/>
                    </a:srgbClr>
                  </a:outerShdw>
                </a:effectLst>
                <a:latin typeface="Noteworthy Light"/>
                <a:cs typeface="Noteworthy Light"/>
              </a:rPr>
              <a:t>Reaping</a:t>
            </a:r>
          </a:p>
        </p:txBody>
      </p:sp>
    </p:spTree>
    <p:extLst>
      <p:ext uri="{BB962C8B-B14F-4D97-AF65-F5344CB8AC3E}">
        <p14:creationId xmlns:p14="http://schemas.microsoft.com/office/powerpoint/2010/main" val="152992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2000"/>
                            </p:stCondLst>
                            <p:childTnLst>
                              <p:par>
                                <p:cTn id="13" presetID="22" presetClass="entr" presetSubtype="1"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3500"/>
                            </p:stCondLst>
                            <p:childTnLst>
                              <p:par>
                                <p:cTn id="17" presetID="22" presetClass="entr" presetSubtype="4"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5000"/>
                            </p:stCondLst>
                            <p:childTnLst>
                              <p:par>
                                <p:cTn id="21" presetID="22" presetClass="entr" presetSubtype="4" fill="hold" grpId="0" nodeType="after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5499</TotalTime>
  <Words>1220</Words>
  <Application>Microsoft Macintosh PowerPoint</Application>
  <PresentationFormat>On-screen Show (4:3)</PresentationFormat>
  <Paragraphs>164</Paragraphs>
  <Slides>41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Arial Narrow</vt:lpstr>
      <vt:lpstr>Britannic Bold</vt:lpstr>
      <vt:lpstr>Calibri</vt:lpstr>
      <vt:lpstr>Copperplate Gothic Bold</vt:lpstr>
      <vt:lpstr>Marker Felt</vt:lpstr>
      <vt:lpstr>Monotype Corsiva</vt:lpstr>
      <vt:lpstr>Noteworthy Light</vt:lpstr>
      <vt:lpstr>Papyrus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Broyles</dc:creator>
  <cp:lastModifiedBy>Microsoft Office User</cp:lastModifiedBy>
  <cp:revision>22</cp:revision>
  <dcterms:created xsi:type="dcterms:W3CDTF">2019-06-18T13:51:37Z</dcterms:created>
  <dcterms:modified xsi:type="dcterms:W3CDTF">2019-10-13T02:01:10Z</dcterms:modified>
</cp:coreProperties>
</file>