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sldIdLst>
    <p:sldId id="320" r:id="rId2"/>
    <p:sldId id="297" r:id="rId3"/>
    <p:sldId id="321" r:id="rId4"/>
    <p:sldId id="329" r:id="rId5"/>
    <p:sldId id="328" r:id="rId6"/>
    <p:sldId id="308" r:id="rId7"/>
    <p:sldId id="322" r:id="rId8"/>
    <p:sldId id="323" r:id="rId9"/>
    <p:sldId id="324" r:id="rId10"/>
    <p:sldId id="326" r:id="rId11"/>
    <p:sldId id="325" r:id="rId12"/>
    <p:sldId id="327" r:id="rId13"/>
  </p:sldIdLst>
  <p:sldSz cx="9144000" cy="6858000" type="screen4x3"/>
  <p:notesSz cx="6858000" cy="9144000"/>
  <p:embeddedFontLst>
    <p:embeddedFont>
      <p:font typeface="Arial Black" panose="020B0604020202020204" pitchFamily="34" charset="0"/>
      <p:bold r:id="rId14"/>
    </p:embeddedFont>
    <p:embeddedFont>
      <p:font typeface="Arial Narrow" panose="020B0604020202020204" pitchFamily="34" charset="0"/>
      <p:regular r:id="rId15"/>
      <p:bold r:id="rId16"/>
      <p:italic r:id="rId17"/>
      <p:boldItalic r:id="rId18"/>
    </p:embeddedFont>
    <p:embeddedFont>
      <p:font typeface="Arial Rounded MT Bold" panose="020F0704030504030204" pitchFamily="34" charset="77"/>
      <p:bold r:id="rId19"/>
    </p:embeddedFont>
    <p:embeddedFont>
      <p:font typeface="Bradley Hand ITC" panose="03070402050302030203" pitchFamily="66" charset="77"/>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B"/>
    <a:srgbClr val="8F0505"/>
    <a:srgbClr val="543F04"/>
    <a:srgbClr val="453304"/>
    <a:srgbClr val="6F6F58"/>
    <a:srgbClr val="D2D2A7"/>
    <a:srgbClr val="251005"/>
    <a:srgbClr val="FEE1B5"/>
    <a:srgbClr val="FFDAA1"/>
    <a:srgbClr val="3D1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38"/>
    <p:restoredTop sz="94671"/>
  </p:normalViewPr>
  <p:slideViewPr>
    <p:cSldViewPr snapToGrid="0" snapToObjects="1">
      <p:cViewPr varScale="1">
        <p:scale>
          <a:sx n="109" d="100"/>
          <a:sy n="109" d="100"/>
        </p:scale>
        <p:origin x="20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A61F9-D721-B64D-970E-2176A8993036}"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175217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A61F9-D721-B64D-970E-2176A8993036}"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87369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A61F9-D721-B64D-970E-2176A8993036}"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284239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A61F9-D721-B64D-970E-2176A8993036}"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286621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A61F9-D721-B64D-970E-2176A8993036}"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268005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A61F9-D721-B64D-970E-2176A8993036}"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143709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A61F9-D721-B64D-970E-2176A8993036}" type="datetimeFigureOut">
              <a:rPr lang="en-US" smtClean="0"/>
              <a:t>10/12/19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58569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A61F9-D721-B64D-970E-2176A8993036}" type="datetimeFigureOut">
              <a:rPr lang="en-US" smtClean="0"/>
              <a:t>10/12/19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64879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A61F9-D721-B64D-970E-2176A8993036}" type="datetimeFigureOut">
              <a:rPr lang="en-US" smtClean="0"/>
              <a:t>10/12/19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165086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A61F9-D721-B64D-970E-2176A8993036}"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39500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A61F9-D721-B64D-970E-2176A8993036}"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AE01A-4471-1C40-B275-CAB7665C4D06}" type="slidenum">
              <a:rPr lang="en-US" smtClean="0"/>
              <a:t>‹#›</a:t>
            </a:fld>
            <a:endParaRPr lang="en-US"/>
          </a:p>
        </p:txBody>
      </p:sp>
    </p:spTree>
    <p:extLst>
      <p:ext uri="{BB962C8B-B14F-4D97-AF65-F5344CB8AC3E}">
        <p14:creationId xmlns:p14="http://schemas.microsoft.com/office/powerpoint/2010/main" val="244008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A61F9-D721-B64D-970E-2176A8993036}" type="datetimeFigureOut">
              <a:rPr lang="en-US" smtClean="0"/>
              <a:t>10/12/19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AE01A-4471-1C40-B275-CAB7665C4D06}" type="slidenum">
              <a:rPr lang="en-US" smtClean="0"/>
              <a:t>‹#›</a:t>
            </a:fld>
            <a:endParaRPr lang="en-US"/>
          </a:p>
        </p:txBody>
      </p:sp>
    </p:spTree>
    <p:extLst>
      <p:ext uri="{BB962C8B-B14F-4D97-AF65-F5344CB8AC3E}">
        <p14:creationId xmlns:p14="http://schemas.microsoft.com/office/powerpoint/2010/main" val="1016640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2EA0E0E-D850-564F-8094-9F44AE84F83A}"/>
              </a:ext>
            </a:extLst>
          </p:cNvPr>
          <p:cNvCxnSpPr/>
          <p:nvPr/>
        </p:nvCxnSpPr>
        <p:spPr>
          <a:xfrm>
            <a:off x="0" y="5795010"/>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A22C17-287C-4B4B-9062-681CA96916D7}"/>
              </a:ext>
            </a:extLst>
          </p:cNvPr>
          <p:cNvCxnSpPr/>
          <p:nvPr/>
        </p:nvCxnSpPr>
        <p:spPr>
          <a:xfrm>
            <a:off x="-2" y="6690360"/>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1B04930-75A5-AD41-A65D-16B1F715FA15}"/>
              </a:ext>
            </a:extLst>
          </p:cNvPr>
          <p:cNvSpPr/>
          <p:nvPr/>
        </p:nvSpPr>
        <p:spPr>
          <a:xfrm>
            <a:off x="0" y="0"/>
            <a:ext cx="9143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8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5087D-4E1D-D74B-A5F0-95D1E6A0BA9F}"/>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5CCE12-2308-8F46-BA3A-98400D109E06}"/>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0D966FC-B818-E241-A7AC-E530D4D7636D}"/>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63E7FB-ADA7-E448-9A16-46BA167C5AF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BE6194-4012-1643-8623-213F8F70A15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6" name="TextBox 5">
            <a:extLst>
              <a:ext uri="{FF2B5EF4-FFF2-40B4-BE49-F238E27FC236}">
                <a16:creationId xmlns:a16="http://schemas.microsoft.com/office/drawing/2014/main" id="{3F38A705-708A-A84C-A47B-CDA412700DFC}"/>
              </a:ext>
            </a:extLst>
          </p:cNvPr>
          <p:cNvSpPr txBox="1"/>
          <p:nvPr/>
        </p:nvSpPr>
        <p:spPr>
          <a:xfrm>
            <a:off x="4817745" y="128718"/>
            <a:ext cx="3902922" cy="1508105"/>
          </a:xfrm>
          <a:prstGeom prst="rect">
            <a:avLst/>
          </a:prstGeom>
          <a:noFill/>
        </p:spPr>
        <p:txBody>
          <a:bodyPr wrap="square" rtlCol="0">
            <a:spAutoFit/>
          </a:bodyPr>
          <a:lstStyle/>
          <a:p>
            <a:pPr algn="ctr">
              <a:spcAft>
                <a:spcPts val="600"/>
              </a:spcAft>
            </a:pPr>
            <a:r>
              <a:rPr lang="en-US" sz="4600" b="1" dirty="0">
                <a:solidFill>
                  <a:srgbClr val="FFEBDB"/>
                </a:solidFill>
                <a:latin typeface="Arial Black" panose="020B0604020202020204" pitchFamily="34" charset="0"/>
                <a:cs typeface="Arial Black" panose="020B0604020202020204" pitchFamily="34" charset="0"/>
              </a:rPr>
              <a:t>Gender Issues </a:t>
            </a:r>
          </a:p>
        </p:txBody>
      </p:sp>
      <p:sp>
        <p:nvSpPr>
          <p:cNvPr id="15" name="Content Placeholder 2">
            <a:extLst>
              <a:ext uri="{FF2B5EF4-FFF2-40B4-BE49-F238E27FC236}">
                <a16:creationId xmlns:a16="http://schemas.microsoft.com/office/drawing/2014/main" id="{0DBC8704-0117-2B46-9D78-E3F8EAA032FC}"/>
              </a:ext>
            </a:extLst>
          </p:cNvPr>
          <p:cNvSpPr txBox="1">
            <a:spLocks/>
          </p:cNvSpPr>
          <p:nvPr/>
        </p:nvSpPr>
        <p:spPr>
          <a:xfrm>
            <a:off x="135467" y="128718"/>
            <a:ext cx="4258945" cy="67292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Arial Narrow" panose="020B0604020202020204" pitchFamily="34" charset="0"/>
                <a:cs typeface="Arial Narrow" panose="020B0604020202020204" pitchFamily="34" charset="0"/>
              </a:rPr>
              <a:t>Harvard policy statement regarding gender identification:</a:t>
            </a:r>
          </a:p>
          <a:p>
            <a:pPr marL="0" indent="0">
              <a:buNone/>
            </a:pPr>
            <a:endParaRPr lang="en-US" sz="1500" b="1" dirty="0">
              <a:latin typeface="Arial Narrow" panose="020B0604020202020204" pitchFamily="34" charset="0"/>
              <a:cs typeface="Arial Narrow" panose="020B0604020202020204" pitchFamily="34" charset="0"/>
            </a:endParaRPr>
          </a:p>
          <a:p>
            <a:pPr marL="0" indent="0">
              <a:lnSpc>
                <a:spcPct val="110000"/>
              </a:lnSpc>
              <a:buNone/>
            </a:pPr>
            <a:r>
              <a:rPr lang="en-US" sz="3000" i="1" dirty="0">
                <a:latin typeface="Arial Narrow" panose="020B0604020202020204" pitchFamily="34" charset="0"/>
                <a:cs typeface="Arial Narrow" panose="020B0604020202020204" pitchFamily="34" charset="0"/>
              </a:rPr>
              <a:t>“Transphobic misinformation is a form of systemic violence. Fixed binaries and biological essentialism, manifest in gendered language, misgendering someone and the policing of </a:t>
            </a:r>
            <a:r>
              <a:rPr lang="en-US" sz="3000" i="1" dirty="0" err="1">
                <a:latin typeface="Arial Narrow" panose="020B0604020202020204" pitchFamily="34" charset="0"/>
                <a:cs typeface="Arial Narrow" panose="020B0604020202020204" pitchFamily="34" charset="0"/>
              </a:rPr>
              <a:t>transbodies</a:t>
            </a:r>
            <a:r>
              <a:rPr lang="en-US" sz="3000" i="1" dirty="0">
                <a:latin typeface="Arial Narrow" panose="020B0604020202020204" pitchFamily="34" charset="0"/>
                <a:cs typeface="Arial Narrow" panose="020B0604020202020204" pitchFamily="34" charset="0"/>
              </a:rPr>
              <a:t>, threaten the lives of </a:t>
            </a:r>
            <a:r>
              <a:rPr lang="en-US" sz="3000" i="1" dirty="0" err="1">
                <a:latin typeface="Arial Narrow" panose="020B0604020202020204" pitchFamily="34" charset="0"/>
                <a:cs typeface="Arial Narrow" panose="020B0604020202020204" pitchFamily="34" charset="0"/>
              </a:rPr>
              <a:t>transpeople</a:t>
            </a:r>
            <a:r>
              <a:rPr lang="en-US" sz="3000" i="1" dirty="0">
                <a:latin typeface="Arial Narrow" panose="020B0604020202020204" pitchFamily="34" charset="0"/>
                <a:cs typeface="Arial Narrow" panose="020B0604020202020204" pitchFamily="34" charset="0"/>
              </a:rPr>
              <a:t>. </a:t>
            </a:r>
          </a:p>
          <a:p>
            <a:pPr marL="0" indent="0" algn="r">
              <a:spcBef>
                <a:spcPts val="1600"/>
              </a:spcBef>
              <a:buNone/>
            </a:pPr>
            <a:r>
              <a:rPr lang="en-US" sz="3000" b="1" i="1" dirty="0">
                <a:latin typeface="Arial Narrow" panose="020B0604020202020204" pitchFamily="34" charset="0"/>
                <a:cs typeface="Arial Narrow" panose="020B0604020202020204" pitchFamily="34" charset="0"/>
              </a:rPr>
              <a:t>	Washington Times </a:t>
            </a:r>
          </a:p>
          <a:p>
            <a:pPr marL="0" indent="0" algn="r">
              <a:buNone/>
            </a:pPr>
            <a:r>
              <a:rPr lang="en-US" sz="3000" b="1" i="1" dirty="0">
                <a:latin typeface="Arial Narrow" panose="020B0604020202020204" pitchFamily="34" charset="0"/>
                <a:cs typeface="Arial Narrow" panose="020B0604020202020204" pitchFamily="34" charset="0"/>
              </a:rPr>
              <a:t>4-20-2017</a:t>
            </a:r>
          </a:p>
        </p:txBody>
      </p:sp>
    </p:spTree>
    <p:extLst>
      <p:ext uri="{BB962C8B-B14F-4D97-AF65-F5344CB8AC3E}">
        <p14:creationId xmlns:p14="http://schemas.microsoft.com/office/powerpoint/2010/main" val="3828432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5087D-4E1D-D74B-A5F0-95D1E6A0BA9F}"/>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5CCE12-2308-8F46-BA3A-98400D109E06}"/>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0D966FC-B818-E241-A7AC-E530D4D7636D}"/>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63E7FB-ADA7-E448-9A16-46BA167C5AF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BE6194-4012-1643-8623-213F8F70A15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3" name="Content Placeholder 2"/>
          <p:cNvSpPr>
            <a:spLocks noGrp="1"/>
          </p:cNvSpPr>
          <p:nvPr>
            <p:ph idx="1"/>
          </p:nvPr>
        </p:nvSpPr>
        <p:spPr>
          <a:xfrm>
            <a:off x="207062" y="289491"/>
            <a:ext cx="3930175" cy="1285310"/>
          </a:xfrm>
        </p:spPr>
        <p:txBody>
          <a:bodyPr/>
          <a:lstStyle/>
          <a:p>
            <a:pPr>
              <a:buFont typeface="Wingdings" pitchFamily="2" charset="2"/>
              <a:buChar char="v"/>
            </a:pPr>
            <a:r>
              <a:rPr lang="en-US" sz="4000" b="1" dirty="0">
                <a:latin typeface="Arial Narrow" panose="020B0604020202020204" pitchFamily="34" charset="0"/>
                <a:cs typeface="Arial Narrow" panose="020B0604020202020204" pitchFamily="34" charset="0"/>
              </a:rPr>
              <a:t> Hedonism</a:t>
            </a:r>
          </a:p>
          <a:p>
            <a:pPr lvl="1">
              <a:buFont typeface="Wingdings" pitchFamily="2" charset="2"/>
              <a:buChar char="§"/>
            </a:pPr>
            <a:r>
              <a:rPr lang="en-US" sz="3200" b="1" dirty="0">
                <a:latin typeface="Arial Narrow" panose="020B0604020202020204" pitchFamily="34" charset="0"/>
                <a:cs typeface="Arial Narrow" panose="020B0604020202020204" pitchFamily="34" charset="0"/>
              </a:rPr>
              <a:t>Romans 26-32</a:t>
            </a:r>
          </a:p>
          <a:p>
            <a:endParaRPr lang="en-US" dirty="0"/>
          </a:p>
        </p:txBody>
      </p:sp>
      <p:sp>
        <p:nvSpPr>
          <p:cNvPr id="6" name="TextBox 5">
            <a:extLst>
              <a:ext uri="{FF2B5EF4-FFF2-40B4-BE49-F238E27FC236}">
                <a16:creationId xmlns:a16="http://schemas.microsoft.com/office/drawing/2014/main" id="{3F38A705-708A-A84C-A47B-CDA412700DFC}"/>
              </a:ext>
            </a:extLst>
          </p:cNvPr>
          <p:cNvSpPr txBox="1"/>
          <p:nvPr/>
        </p:nvSpPr>
        <p:spPr>
          <a:xfrm>
            <a:off x="4817745" y="128718"/>
            <a:ext cx="3902922" cy="1508105"/>
          </a:xfrm>
          <a:prstGeom prst="rect">
            <a:avLst/>
          </a:prstGeom>
          <a:noFill/>
        </p:spPr>
        <p:txBody>
          <a:bodyPr wrap="square" rtlCol="0">
            <a:spAutoFit/>
          </a:bodyPr>
          <a:lstStyle/>
          <a:p>
            <a:pPr algn="ctr">
              <a:spcAft>
                <a:spcPts val="600"/>
              </a:spcAft>
            </a:pPr>
            <a:r>
              <a:rPr lang="en-US" sz="4600" b="1" dirty="0">
                <a:solidFill>
                  <a:srgbClr val="FFEBDB"/>
                </a:solidFill>
                <a:latin typeface="Arial Black" panose="020B0604020202020204" pitchFamily="34" charset="0"/>
                <a:cs typeface="Arial Black" panose="020B0604020202020204" pitchFamily="34" charset="0"/>
              </a:rPr>
              <a:t>Gender Issues </a:t>
            </a:r>
          </a:p>
        </p:txBody>
      </p:sp>
      <p:sp>
        <p:nvSpPr>
          <p:cNvPr id="15" name="Content Placeholder 2">
            <a:extLst>
              <a:ext uri="{FF2B5EF4-FFF2-40B4-BE49-F238E27FC236}">
                <a16:creationId xmlns:a16="http://schemas.microsoft.com/office/drawing/2014/main" id="{0DBC8704-0117-2B46-9D78-E3F8EAA032FC}"/>
              </a:ext>
            </a:extLst>
          </p:cNvPr>
          <p:cNvSpPr txBox="1">
            <a:spLocks/>
          </p:cNvSpPr>
          <p:nvPr/>
        </p:nvSpPr>
        <p:spPr>
          <a:xfrm>
            <a:off x="280035" y="1698185"/>
            <a:ext cx="4114377" cy="502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3200" b="1" dirty="0">
                <a:latin typeface="Arial Narrow" panose="020B0604020202020204" pitchFamily="34" charset="0"/>
                <a:cs typeface="Arial Narrow" panose="020B0604020202020204" pitchFamily="34" charset="0"/>
              </a:rPr>
              <a:t> Blurring of    distinctions, even denying they exist</a:t>
            </a:r>
          </a:p>
          <a:p>
            <a:pPr>
              <a:buFont typeface="Wingdings" pitchFamily="2" charset="2"/>
              <a:buChar char="ü"/>
            </a:pPr>
            <a:r>
              <a:rPr lang="en-US" sz="3200" b="1" dirty="0">
                <a:latin typeface="Arial Narrow" panose="020B0604020202020204" pitchFamily="34" charset="0"/>
                <a:cs typeface="Arial Narrow" panose="020B0604020202020204" pitchFamily="34" charset="0"/>
              </a:rPr>
              <a:t> Sports</a:t>
            </a:r>
          </a:p>
          <a:p>
            <a:pPr>
              <a:buFont typeface="Wingdings" pitchFamily="2" charset="2"/>
              <a:buChar char="ü"/>
            </a:pPr>
            <a:r>
              <a:rPr lang="en-US" sz="3200" b="1" dirty="0">
                <a:latin typeface="Arial Narrow" panose="020B0604020202020204" pitchFamily="34" charset="0"/>
                <a:cs typeface="Arial Narrow" panose="020B0604020202020204" pitchFamily="34" charset="0"/>
              </a:rPr>
              <a:t> Work-place issues</a:t>
            </a:r>
          </a:p>
          <a:p>
            <a:pPr>
              <a:buFont typeface="Wingdings" pitchFamily="2" charset="2"/>
              <a:buChar char="ü"/>
            </a:pPr>
            <a:r>
              <a:rPr lang="en-US" sz="3200" b="1" dirty="0">
                <a:latin typeface="Arial Narrow" panose="020B0604020202020204" pitchFamily="34" charset="0"/>
                <a:cs typeface="Arial Narrow" panose="020B0604020202020204" pitchFamily="34" charset="0"/>
              </a:rPr>
              <a:t> Market-place issues </a:t>
            </a:r>
            <a:r>
              <a:rPr lang="mr-IN" sz="3200" b="1" dirty="0">
                <a:latin typeface="Arial Narrow" panose="020B0604020202020204" pitchFamily="34" charset="0"/>
              </a:rPr>
              <a:t>–</a:t>
            </a:r>
            <a:r>
              <a:rPr lang="en-US" sz="3200" b="1" dirty="0">
                <a:latin typeface="Arial Narrow" panose="020B0604020202020204" pitchFamily="34" charset="0"/>
                <a:cs typeface="Arial Narrow" panose="020B0604020202020204" pitchFamily="34" charset="0"/>
              </a:rPr>
              <a:t> </a:t>
            </a:r>
          </a:p>
          <a:p>
            <a:pPr lvl="1">
              <a:buFont typeface="Wingdings" pitchFamily="2" charset="2"/>
              <a:buChar char="§"/>
            </a:pPr>
            <a:r>
              <a:rPr lang="en-US" sz="3200" b="1" dirty="0">
                <a:latin typeface="Arial Narrow" panose="020B0604020202020204" pitchFamily="34" charset="0"/>
                <a:cs typeface="Arial Narrow" panose="020B0604020202020204" pitchFamily="34" charset="0"/>
              </a:rPr>
              <a:t>The Target effect</a:t>
            </a:r>
            <a:endParaRPr lang="en-US" sz="2800" b="1" dirty="0">
              <a:latin typeface="Arial Narrow" panose="020B0604020202020204" pitchFamily="34" charset="0"/>
              <a:cs typeface="Arial Narrow" panose="020B0604020202020204" pitchFamily="34" charset="0"/>
            </a:endParaRPr>
          </a:p>
          <a:p>
            <a:pPr>
              <a:buFont typeface="Wingdings" pitchFamily="2" charset="2"/>
              <a:buChar char="ü"/>
            </a:pPr>
            <a:r>
              <a:rPr lang="en-US" sz="3200" b="1" dirty="0">
                <a:latin typeface="Arial Narrow" panose="020B0604020202020204" pitchFamily="34" charset="0"/>
                <a:cs typeface="Arial Narrow" panose="020B0604020202020204" pitchFamily="34" charset="0"/>
              </a:rPr>
              <a:t>Our churches?</a:t>
            </a:r>
          </a:p>
          <a:p>
            <a:pPr>
              <a:buFont typeface="Wingdings" pitchFamily="2" charset="2"/>
              <a:buChar char="ü"/>
            </a:pPr>
            <a:endParaRPr lang="en-US" sz="32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2A19518-5A4B-D24C-B492-CCD9C2C042E6}"/>
              </a:ext>
            </a:extLst>
          </p:cNvPr>
          <p:cNvSpPr txBox="1"/>
          <p:nvPr/>
        </p:nvSpPr>
        <p:spPr>
          <a:xfrm>
            <a:off x="4900824" y="1636823"/>
            <a:ext cx="3902922" cy="3000821"/>
          </a:xfrm>
          <a:prstGeom prst="rect">
            <a:avLst/>
          </a:prstGeom>
          <a:noFill/>
        </p:spPr>
        <p:txBody>
          <a:bodyPr wrap="square" rtlCol="0">
            <a:spAutoFit/>
          </a:bodyPr>
          <a:lstStyle/>
          <a:p>
            <a:pPr algn="ctr">
              <a:spcAft>
                <a:spcPts val="600"/>
              </a:spcAft>
            </a:pPr>
            <a:r>
              <a:rPr lang="en-US" sz="4600" b="1" dirty="0">
                <a:solidFill>
                  <a:srgbClr val="FFEBDB"/>
                </a:solidFill>
                <a:latin typeface="Arial Black" panose="020B0604020202020204" pitchFamily="34" charset="0"/>
                <a:cs typeface="Arial Black" panose="020B0604020202020204" pitchFamily="34" charset="0"/>
              </a:rPr>
              <a:t>&amp; </a:t>
            </a:r>
          </a:p>
          <a:p>
            <a:pPr algn="ctr">
              <a:spcAft>
                <a:spcPts val="600"/>
              </a:spcAft>
            </a:pPr>
            <a:r>
              <a:rPr lang="en-US" sz="4600" b="1" dirty="0">
                <a:solidFill>
                  <a:srgbClr val="FFEBDB"/>
                </a:solidFill>
                <a:latin typeface="Arial Black" panose="020B0604020202020204" pitchFamily="34" charset="0"/>
                <a:cs typeface="Arial Black" panose="020B0604020202020204" pitchFamily="34" charset="0"/>
              </a:rPr>
              <a:t>Inter-Gender Pressures</a:t>
            </a:r>
            <a:endParaRPr lang="en-US" sz="4600" dirty="0"/>
          </a:p>
        </p:txBody>
      </p:sp>
    </p:spTree>
    <p:extLst>
      <p:ext uri="{BB962C8B-B14F-4D97-AF65-F5344CB8AC3E}">
        <p14:creationId xmlns:p14="http://schemas.microsoft.com/office/powerpoint/2010/main" val="1287463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C004BF-10BC-4144-AE08-414096C9FEE6}"/>
              </a:ext>
            </a:extLst>
          </p:cNvPr>
          <p:cNvSpPr/>
          <p:nvPr/>
        </p:nvSpPr>
        <p:spPr>
          <a:xfrm>
            <a:off x="0" y="0"/>
            <a:ext cx="9143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86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11B95-1A7D-C648-9A0A-33632D8F1428}"/>
              </a:ext>
            </a:extLst>
          </p:cNvPr>
          <p:cNvSpPr/>
          <p:nvPr/>
        </p:nvSpPr>
        <p:spPr>
          <a:xfrm>
            <a:off x="0" y="0"/>
            <a:ext cx="9143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26E9A1-0F85-A34D-9338-76F7E4089279}"/>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saturation sat="400000"/>
                    </a14:imgEffect>
                  </a14:imgLayer>
                </a14:imgProps>
              </a:ext>
            </a:extLst>
          </a:blip>
          <a:srcRect l="8375" r="12691"/>
          <a:stretch/>
        </p:blipFill>
        <p:spPr>
          <a:xfrm>
            <a:off x="0" y="0"/>
            <a:ext cx="9142540" cy="6858000"/>
          </a:xfrm>
          <a:prstGeom prst="rect">
            <a:avLst/>
          </a:prstGeom>
        </p:spPr>
      </p:pic>
      <p:pic>
        <p:nvPicPr>
          <p:cNvPr id="5" name="Picture 4">
            <a:extLst>
              <a:ext uri="{FF2B5EF4-FFF2-40B4-BE49-F238E27FC236}">
                <a16:creationId xmlns:a16="http://schemas.microsoft.com/office/drawing/2014/main" id="{A5F7597D-BED4-E644-A66D-3CFF2AEFA795}"/>
              </a:ext>
            </a:extLst>
          </p:cNvPr>
          <p:cNvPicPr>
            <a:picLocks noChangeAspect="1"/>
          </p:cNvPicPr>
          <p:nvPr/>
        </p:nvPicPr>
        <p:blipFill rotWithShape="1">
          <a:blip r:embed="rId4"/>
          <a:srcRect l="3572" t="13686" r="8163" b="10742"/>
          <a:stretch/>
        </p:blipFill>
        <p:spPr>
          <a:xfrm>
            <a:off x="2764405" y="1632857"/>
            <a:ext cx="6199981" cy="2759529"/>
          </a:xfrm>
          <a:prstGeom prst="rect">
            <a:avLst/>
          </a:prstGeom>
        </p:spPr>
      </p:pic>
    </p:spTree>
    <p:extLst>
      <p:ext uri="{BB962C8B-B14F-4D97-AF65-F5344CB8AC3E}">
        <p14:creationId xmlns:p14="http://schemas.microsoft.com/office/powerpoint/2010/main" val="2906077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BAC4E7-D772-2640-879D-0D8C5B06D2F0}"/>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A4C87D-8F4F-DD4D-A0A3-9326C2F6C026}"/>
              </a:ext>
            </a:extLst>
          </p:cNvPr>
          <p:cNvPicPr>
            <a:picLocks noChangeAspect="1"/>
          </p:cNvPicPr>
          <p:nvPr/>
        </p:nvPicPr>
        <p:blipFill>
          <a:blip r:embed="rId2"/>
          <a:stretch>
            <a:fillRect/>
          </a:stretch>
        </p:blipFill>
        <p:spPr>
          <a:xfrm>
            <a:off x="0" y="0"/>
            <a:ext cx="4560570" cy="6860344"/>
          </a:xfrm>
          <a:prstGeom prst="rect">
            <a:avLst/>
          </a:prstGeom>
        </p:spPr>
      </p:pic>
      <p:sp>
        <p:nvSpPr>
          <p:cNvPr id="5" name="Rectangle 4">
            <a:extLst>
              <a:ext uri="{FF2B5EF4-FFF2-40B4-BE49-F238E27FC236}">
                <a16:creationId xmlns:a16="http://schemas.microsoft.com/office/drawing/2014/main" id="{73C92314-F8A8-F749-84F7-0F539665209D}"/>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793E823-B8ED-7343-8693-9F3806F7AF83}"/>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5B1AAC-EF52-2E44-8DE5-2BFA2D081E6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AEE1CB-B7CC-F94C-A2F6-161B8AB50D0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11" name="TextBox 10">
            <a:extLst>
              <a:ext uri="{FF2B5EF4-FFF2-40B4-BE49-F238E27FC236}">
                <a16:creationId xmlns:a16="http://schemas.microsoft.com/office/drawing/2014/main" id="{9AE5D762-9E17-5C46-8AA8-8BF6D5429D67}"/>
              </a:ext>
            </a:extLst>
          </p:cNvPr>
          <p:cNvSpPr txBox="1"/>
          <p:nvPr/>
        </p:nvSpPr>
        <p:spPr>
          <a:xfrm>
            <a:off x="4817745" y="205525"/>
            <a:ext cx="4186016" cy="4355038"/>
          </a:xfrm>
          <a:prstGeom prst="rect">
            <a:avLst/>
          </a:prstGeom>
          <a:noFill/>
        </p:spPr>
        <p:txBody>
          <a:bodyPr wrap="square" rtlCol="0">
            <a:spAutoFit/>
          </a:bodyPr>
          <a:lstStyle/>
          <a:p>
            <a:pPr algn="ctr">
              <a:lnSpc>
                <a:spcPct val="125000"/>
              </a:lnSpc>
              <a:spcAft>
                <a:spcPts val="1200"/>
              </a:spcAft>
            </a:pPr>
            <a:r>
              <a:rPr lang="en-US" sz="4800" b="1" dirty="0">
                <a:solidFill>
                  <a:srgbClr val="FFEBDB"/>
                </a:solidFill>
                <a:latin typeface="Bradley Hand ITC" panose="03070402050302030203" pitchFamily="66" charset="77"/>
              </a:rPr>
              <a:t>Little children, guard yourselves  from idols.</a:t>
            </a:r>
          </a:p>
          <a:p>
            <a:pPr algn="r">
              <a:lnSpc>
                <a:spcPct val="90000"/>
              </a:lnSpc>
              <a:spcAft>
                <a:spcPts val="1200"/>
              </a:spcAft>
            </a:pPr>
            <a:r>
              <a:rPr lang="en-US" sz="3000" i="1" dirty="0">
                <a:solidFill>
                  <a:srgbClr val="FFEBDB"/>
                </a:solidFill>
                <a:latin typeface="Arial Narrow" panose="020B0604020202020204" pitchFamily="34" charset="0"/>
                <a:cs typeface="Arial Narrow" panose="020B0604020202020204" pitchFamily="34" charset="0"/>
              </a:rPr>
              <a:t>1 John 5:21</a:t>
            </a:r>
          </a:p>
        </p:txBody>
      </p:sp>
    </p:spTree>
    <p:extLst>
      <p:ext uri="{BB962C8B-B14F-4D97-AF65-F5344CB8AC3E}">
        <p14:creationId xmlns:p14="http://schemas.microsoft.com/office/powerpoint/2010/main" val="414662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BAC4E7-D772-2640-879D-0D8C5B06D2F0}"/>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A4C87D-8F4F-DD4D-A0A3-9326C2F6C026}"/>
              </a:ext>
            </a:extLst>
          </p:cNvPr>
          <p:cNvPicPr>
            <a:picLocks noChangeAspect="1"/>
          </p:cNvPicPr>
          <p:nvPr/>
        </p:nvPicPr>
        <p:blipFill>
          <a:blip r:embed="rId2"/>
          <a:stretch>
            <a:fillRect/>
          </a:stretch>
        </p:blipFill>
        <p:spPr>
          <a:xfrm>
            <a:off x="0" y="0"/>
            <a:ext cx="4560570" cy="6860344"/>
          </a:xfrm>
          <a:prstGeom prst="rect">
            <a:avLst/>
          </a:prstGeom>
        </p:spPr>
      </p:pic>
      <p:sp>
        <p:nvSpPr>
          <p:cNvPr id="5" name="Rectangle 4">
            <a:extLst>
              <a:ext uri="{FF2B5EF4-FFF2-40B4-BE49-F238E27FC236}">
                <a16:creationId xmlns:a16="http://schemas.microsoft.com/office/drawing/2014/main" id="{73C92314-F8A8-F749-84F7-0F539665209D}"/>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793E823-B8ED-7343-8693-9F3806F7AF83}"/>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5B1AAC-EF52-2E44-8DE5-2BFA2D081E6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AEE1CB-B7CC-F94C-A2F6-161B8AB50D0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11" name="TextBox 10">
            <a:extLst>
              <a:ext uri="{FF2B5EF4-FFF2-40B4-BE49-F238E27FC236}">
                <a16:creationId xmlns:a16="http://schemas.microsoft.com/office/drawing/2014/main" id="{9AE5D762-9E17-5C46-8AA8-8BF6D5429D67}"/>
              </a:ext>
            </a:extLst>
          </p:cNvPr>
          <p:cNvSpPr txBox="1"/>
          <p:nvPr/>
        </p:nvSpPr>
        <p:spPr>
          <a:xfrm>
            <a:off x="4572000" y="237604"/>
            <a:ext cx="4408168" cy="4253472"/>
          </a:xfrm>
          <a:prstGeom prst="rect">
            <a:avLst/>
          </a:prstGeom>
          <a:noFill/>
        </p:spPr>
        <p:txBody>
          <a:bodyPr wrap="square" rtlCol="0">
            <a:spAutoFit/>
          </a:bodyPr>
          <a:lstStyle/>
          <a:p>
            <a:pPr algn="ctr">
              <a:lnSpc>
                <a:spcPct val="90000"/>
              </a:lnSpc>
              <a:spcAft>
                <a:spcPts val="1200"/>
              </a:spcAft>
            </a:pPr>
            <a:r>
              <a:rPr lang="en-US" sz="3200" i="1" dirty="0">
                <a:solidFill>
                  <a:srgbClr val="FFEBDB"/>
                </a:solidFill>
                <a:latin typeface="Arial Narrow" panose="020B0604020202020204" pitchFamily="34" charset="0"/>
                <a:cs typeface="Arial Narrow" panose="020B0604020202020204" pitchFamily="34" charset="0"/>
              </a:rPr>
              <a:t>Even Satan disguises himself as an angel of light. Therefore it is not surprising if his servants also disguise themselves as servants of righteousness, whose end will be according to their deeds. </a:t>
            </a:r>
          </a:p>
          <a:p>
            <a:pPr algn="r">
              <a:spcAft>
                <a:spcPts val="1200"/>
              </a:spcAft>
            </a:pPr>
            <a:r>
              <a:rPr lang="en-US" sz="3000" i="1" dirty="0">
                <a:solidFill>
                  <a:srgbClr val="FFEBDB"/>
                </a:solidFill>
                <a:latin typeface="Arial Narrow" panose="020B0604020202020204" pitchFamily="34" charset="0"/>
                <a:cs typeface="Arial Narrow" panose="020B0604020202020204" pitchFamily="34" charset="0"/>
              </a:rPr>
              <a:t>2 Corinthians 11:14-15</a:t>
            </a:r>
          </a:p>
        </p:txBody>
      </p:sp>
    </p:spTree>
    <p:extLst>
      <p:ext uri="{BB962C8B-B14F-4D97-AF65-F5344CB8AC3E}">
        <p14:creationId xmlns:p14="http://schemas.microsoft.com/office/powerpoint/2010/main" val="183822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BAC4E7-D772-2640-879D-0D8C5B06D2F0}"/>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A4C87D-8F4F-DD4D-A0A3-9326C2F6C026}"/>
              </a:ext>
            </a:extLst>
          </p:cNvPr>
          <p:cNvPicPr>
            <a:picLocks noChangeAspect="1"/>
          </p:cNvPicPr>
          <p:nvPr/>
        </p:nvPicPr>
        <p:blipFill>
          <a:blip r:embed="rId2"/>
          <a:stretch>
            <a:fillRect/>
          </a:stretch>
        </p:blipFill>
        <p:spPr>
          <a:xfrm>
            <a:off x="0" y="0"/>
            <a:ext cx="4560570" cy="6860344"/>
          </a:xfrm>
          <a:prstGeom prst="rect">
            <a:avLst/>
          </a:prstGeom>
        </p:spPr>
      </p:pic>
      <p:sp>
        <p:nvSpPr>
          <p:cNvPr id="5" name="Rectangle 4">
            <a:extLst>
              <a:ext uri="{FF2B5EF4-FFF2-40B4-BE49-F238E27FC236}">
                <a16:creationId xmlns:a16="http://schemas.microsoft.com/office/drawing/2014/main" id="{73C92314-F8A8-F749-84F7-0F539665209D}"/>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793E823-B8ED-7343-8693-9F3806F7AF83}"/>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5B1AAC-EF52-2E44-8DE5-2BFA2D081E6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AEE1CB-B7CC-F94C-A2F6-161B8AB50D0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11" name="TextBox 10">
            <a:extLst>
              <a:ext uri="{FF2B5EF4-FFF2-40B4-BE49-F238E27FC236}">
                <a16:creationId xmlns:a16="http://schemas.microsoft.com/office/drawing/2014/main" id="{9AE5D762-9E17-5C46-8AA8-8BF6D5429D67}"/>
              </a:ext>
            </a:extLst>
          </p:cNvPr>
          <p:cNvSpPr txBox="1"/>
          <p:nvPr/>
        </p:nvSpPr>
        <p:spPr>
          <a:xfrm>
            <a:off x="4817745" y="372533"/>
            <a:ext cx="4046220" cy="3970318"/>
          </a:xfrm>
          <a:prstGeom prst="rect">
            <a:avLst/>
          </a:prstGeom>
          <a:noFill/>
        </p:spPr>
        <p:txBody>
          <a:bodyPr wrap="square" rtlCol="0">
            <a:spAutoFit/>
          </a:bodyPr>
          <a:lstStyle/>
          <a:p>
            <a:pPr algn="ctr"/>
            <a:r>
              <a:rPr lang="en-US" sz="3600" i="1" dirty="0">
                <a:solidFill>
                  <a:srgbClr val="FFEBDB"/>
                </a:solidFill>
                <a:latin typeface="Arial Narrow" panose="020B0604020202020204" pitchFamily="34" charset="0"/>
                <a:cs typeface="Arial Narrow" panose="020B0604020202020204" pitchFamily="34" charset="0"/>
              </a:rPr>
              <a:t>Be sober-minded; be watchful. Your adversary the devil prowls around like a roaring lion, seeking someone to devour.</a:t>
            </a:r>
          </a:p>
          <a:p>
            <a:pPr algn="r"/>
            <a:r>
              <a:rPr lang="en-US" sz="3600" i="1" dirty="0">
                <a:solidFill>
                  <a:srgbClr val="FFEBDB"/>
                </a:solidFill>
                <a:latin typeface="Arial Narrow" panose="020B0604020202020204" pitchFamily="34" charset="0"/>
                <a:cs typeface="Arial Narrow" panose="020B0604020202020204" pitchFamily="34" charset="0"/>
              </a:rPr>
              <a:t>1 Peter 5:8</a:t>
            </a:r>
          </a:p>
        </p:txBody>
      </p:sp>
    </p:spTree>
    <p:extLst>
      <p:ext uri="{BB962C8B-B14F-4D97-AF65-F5344CB8AC3E}">
        <p14:creationId xmlns:p14="http://schemas.microsoft.com/office/powerpoint/2010/main" val="35096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5087D-4E1D-D74B-A5F0-95D1E6A0BA9F}"/>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5CCE12-2308-8F46-BA3A-98400D109E06}"/>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0D966FC-B818-E241-A7AC-E530D4D7636D}"/>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63E7FB-ADA7-E448-9A16-46BA167C5AF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BE6194-4012-1643-8623-213F8F70A15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3" name="Content Placeholder 2"/>
          <p:cNvSpPr>
            <a:spLocks noGrp="1"/>
          </p:cNvSpPr>
          <p:nvPr>
            <p:ph idx="1"/>
          </p:nvPr>
        </p:nvSpPr>
        <p:spPr>
          <a:xfrm>
            <a:off x="207062" y="289491"/>
            <a:ext cx="3930175" cy="1285310"/>
          </a:xfrm>
        </p:spPr>
        <p:txBody>
          <a:bodyPr/>
          <a:lstStyle/>
          <a:p>
            <a:pPr>
              <a:buFont typeface="Wingdings" pitchFamily="2" charset="2"/>
              <a:buChar char="v"/>
            </a:pPr>
            <a:r>
              <a:rPr lang="en-US" sz="4000" b="1" dirty="0">
                <a:latin typeface="Arial Narrow" panose="020B0604020202020204" pitchFamily="34" charset="0"/>
                <a:cs typeface="Arial Narrow" panose="020B0604020202020204" pitchFamily="34" charset="0"/>
              </a:rPr>
              <a:t> Intellectualism</a:t>
            </a:r>
          </a:p>
          <a:p>
            <a:pPr lvl="1">
              <a:buFont typeface="Wingdings" pitchFamily="2" charset="2"/>
              <a:buChar char="§"/>
            </a:pPr>
            <a:r>
              <a:rPr lang="en-US" sz="3200" b="1" dirty="0">
                <a:latin typeface="Arial Narrow" panose="020B0604020202020204" pitchFamily="34" charset="0"/>
                <a:cs typeface="Arial Narrow" panose="020B0604020202020204" pitchFamily="34" charset="0"/>
              </a:rPr>
              <a:t>Romans 1:18-25</a:t>
            </a:r>
          </a:p>
          <a:p>
            <a:endParaRPr lang="en-US" dirty="0"/>
          </a:p>
        </p:txBody>
      </p:sp>
      <p:sp>
        <p:nvSpPr>
          <p:cNvPr id="6" name="TextBox 5">
            <a:extLst>
              <a:ext uri="{FF2B5EF4-FFF2-40B4-BE49-F238E27FC236}">
                <a16:creationId xmlns:a16="http://schemas.microsoft.com/office/drawing/2014/main" id="{3F38A705-708A-A84C-A47B-CDA412700DFC}"/>
              </a:ext>
            </a:extLst>
          </p:cNvPr>
          <p:cNvSpPr txBox="1"/>
          <p:nvPr/>
        </p:nvSpPr>
        <p:spPr>
          <a:xfrm>
            <a:off x="4817745" y="372533"/>
            <a:ext cx="3902922" cy="3724096"/>
          </a:xfrm>
          <a:prstGeom prst="rect">
            <a:avLst/>
          </a:prstGeom>
          <a:noFill/>
        </p:spPr>
        <p:txBody>
          <a:bodyPr wrap="square" rtlCol="0">
            <a:spAutoFit/>
          </a:bodyPr>
          <a:lstStyle/>
          <a:p>
            <a:pPr algn="ctr">
              <a:spcAft>
                <a:spcPts val="2400"/>
              </a:spcAft>
            </a:pPr>
            <a:r>
              <a:rPr lang="en-US" sz="5400" b="1" dirty="0">
                <a:solidFill>
                  <a:srgbClr val="FFEBDB"/>
                </a:solidFill>
                <a:latin typeface="Arial Black" panose="020B0604020202020204" pitchFamily="34" charset="0"/>
                <a:cs typeface="Arial Black" panose="020B0604020202020204" pitchFamily="34" charset="0"/>
              </a:rPr>
              <a:t>Idolatry of the Mind</a:t>
            </a:r>
          </a:p>
          <a:p>
            <a:pPr algn="ctr">
              <a:spcAft>
                <a:spcPts val="1800"/>
              </a:spcAft>
            </a:pPr>
            <a:r>
              <a:rPr lang="en-US" sz="5400" b="1" dirty="0">
                <a:solidFill>
                  <a:srgbClr val="FFEBDB"/>
                </a:solidFill>
                <a:latin typeface="Arial Black" panose="020B0604020202020204" pitchFamily="34" charset="0"/>
                <a:cs typeface="Arial Black" panose="020B0604020202020204" pitchFamily="34" charset="0"/>
              </a:rPr>
              <a:t>PRIDE</a:t>
            </a:r>
            <a:endParaRPr lang="en-US" sz="5400" dirty="0"/>
          </a:p>
        </p:txBody>
      </p:sp>
      <p:sp>
        <p:nvSpPr>
          <p:cNvPr id="15" name="Content Placeholder 2">
            <a:extLst>
              <a:ext uri="{FF2B5EF4-FFF2-40B4-BE49-F238E27FC236}">
                <a16:creationId xmlns:a16="http://schemas.microsoft.com/office/drawing/2014/main" id="{0DBC8704-0117-2B46-9D78-E3F8EAA032FC}"/>
              </a:ext>
            </a:extLst>
          </p:cNvPr>
          <p:cNvSpPr txBox="1">
            <a:spLocks/>
          </p:cNvSpPr>
          <p:nvPr/>
        </p:nvSpPr>
        <p:spPr>
          <a:xfrm>
            <a:off x="280035" y="1698185"/>
            <a:ext cx="4114377" cy="502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b="1" dirty="0">
                <a:latin typeface="Arial Narrow" panose="020B0604020202020204" pitchFamily="34" charset="0"/>
                <a:cs typeface="Arial Narrow" panose="020B0604020202020204" pitchFamily="34" charset="0"/>
              </a:rPr>
              <a:t> Reject obvious existence 	of God</a:t>
            </a:r>
          </a:p>
          <a:p>
            <a:pPr>
              <a:buFont typeface="Wingdings" pitchFamily="2" charset="2"/>
              <a:buChar char="ü"/>
            </a:pPr>
            <a:r>
              <a:rPr lang="en-US" b="1" dirty="0">
                <a:latin typeface="Arial Narrow" panose="020B0604020202020204" pitchFamily="34" charset="0"/>
                <a:cs typeface="Arial Narrow" panose="020B0604020202020204" pitchFamily="34" charset="0"/>
              </a:rPr>
              <a:t> Speculation</a:t>
            </a:r>
          </a:p>
          <a:p>
            <a:pPr>
              <a:buFont typeface="Wingdings" pitchFamily="2" charset="2"/>
              <a:buChar char="ü"/>
            </a:pPr>
            <a:r>
              <a:rPr lang="en-US" b="1" dirty="0">
                <a:latin typeface="Arial Narrow" panose="020B0604020202020204" pitchFamily="34" charset="0"/>
                <a:cs typeface="Arial Narrow" panose="020B0604020202020204" pitchFamily="34" charset="0"/>
              </a:rPr>
              <a:t> Professing wisdom, 	becoming foolish</a:t>
            </a:r>
          </a:p>
          <a:p>
            <a:pPr>
              <a:buFont typeface="Wingdings" pitchFamily="2" charset="2"/>
              <a:buChar char="ü"/>
            </a:pPr>
            <a:r>
              <a:rPr lang="en-US" b="1" dirty="0">
                <a:latin typeface="Arial Narrow" panose="020B0604020202020204" pitchFamily="34" charset="0"/>
                <a:cs typeface="Arial Narrow" panose="020B0604020202020204" pitchFamily="34" charset="0"/>
              </a:rPr>
              <a:t> Exchanging glory for 	humanity and animal 	worship</a:t>
            </a:r>
          </a:p>
          <a:p>
            <a:pPr>
              <a:buFont typeface="Wingdings" pitchFamily="2" charset="2"/>
              <a:buChar char="ü"/>
            </a:pPr>
            <a:r>
              <a:rPr lang="en-US" b="1" dirty="0">
                <a:latin typeface="Arial Narrow" panose="020B0604020202020204" pitchFamily="34" charset="0"/>
                <a:cs typeface="Arial Narrow" panose="020B0604020202020204" pitchFamily="34" charset="0"/>
              </a:rPr>
              <a:t> Exchanging truth for life</a:t>
            </a:r>
          </a:p>
          <a:p>
            <a:pPr>
              <a:buFont typeface="Wingdings" pitchFamily="2" charset="2"/>
              <a:buChar char="ü"/>
            </a:pPr>
            <a:r>
              <a:rPr lang="en-US" b="1" dirty="0">
                <a:latin typeface="Arial Narrow" panose="020B0604020202020204" pitchFamily="34" charset="0"/>
                <a:cs typeface="Arial Narrow" panose="020B0604020202020204" pitchFamily="34" charset="0"/>
              </a:rPr>
              <a:t> Worshiping and serving 	the creature</a:t>
            </a:r>
            <a:endParaRPr lang="en-US" sz="24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4522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5087D-4E1D-D74B-A5F0-95D1E6A0BA9F}"/>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5CCE12-2308-8F46-BA3A-98400D109E06}"/>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0D966FC-B818-E241-A7AC-E530D4D7636D}"/>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63E7FB-ADA7-E448-9A16-46BA167C5AF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BE6194-4012-1643-8623-213F8F70A15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3" name="Content Placeholder 2"/>
          <p:cNvSpPr>
            <a:spLocks noGrp="1"/>
          </p:cNvSpPr>
          <p:nvPr>
            <p:ph idx="1"/>
          </p:nvPr>
        </p:nvSpPr>
        <p:spPr>
          <a:xfrm>
            <a:off x="207062" y="289491"/>
            <a:ext cx="3930175" cy="1285310"/>
          </a:xfrm>
        </p:spPr>
        <p:txBody>
          <a:bodyPr/>
          <a:lstStyle/>
          <a:p>
            <a:pPr>
              <a:buFont typeface="Wingdings" pitchFamily="2" charset="2"/>
              <a:buChar char="v"/>
            </a:pPr>
            <a:r>
              <a:rPr lang="en-US" sz="4000" b="1" dirty="0">
                <a:latin typeface="Arial Narrow" panose="020B0604020202020204" pitchFamily="34" charset="0"/>
                <a:cs typeface="Arial Narrow" panose="020B0604020202020204" pitchFamily="34" charset="0"/>
              </a:rPr>
              <a:t> Intellectualism</a:t>
            </a:r>
          </a:p>
          <a:p>
            <a:pPr lvl="1">
              <a:buFont typeface="Wingdings" pitchFamily="2" charset="2"/>
              <a:buChar char="§"/>
            </a:pPr>
            <a:r>
              <a:rPr lang="en-US" sz="3200" b="1" dirty="0">
                <a:latin typeface="Arial Narrow" panose="020B0604020202020204" pitchFamily="34" charset="0"/>
                <a:cs typeface="Arial Narrow" panose="020B0604020202020204" pitchFamily="34" charset="0"/>
              </a:rPr>
              <a:t>Romans 1:18-25</a:t>
            </a:r>
          </a:p>
          <a:p>
            <a:endParaRPr lang="en-US" dirty="0"/>
          </a:p>
        </p:txBody>
      </p:sp>
      <p:sp>
        <p:nvSpPr>
          <p:cNvPr id="6" name="TextBox 5">
            <a:extLst>
              <a:ext uri="{FF2B5EF4-FFF2-40B4-BE49-F238E27FC236}">
                <a16:creationId xmlns:a16="http://schemas.microsoft.com/office/drawing/2014/main" id="{3F38A705-708A-A84C-A47B-CDA412700DFC}"/>
              </a:ext>
            </a:extLst>
          </p:cNvPr>
          <p:cNvSpPr txBox="1"/>
          <p:nvPr/>
        </p:nvSpPr>
        <p:spPr>
          <a:xfrm>
            <a:off x="4817745" y="372533"/>
            <a:ext cx="3902922" cy="3724096"/>
          </a:xfrm>
          <a:prstGeom prst="rect">
            <a:avLst/>
          </a:prstGeom>
          <a:noFill/>
        </p:spPr>
        <p:txBody>
          <a:bodyPr wrap="square" rtlCol="0">
            <a:spAutoFit/>
          </a:bodyPr>
          <a:lstStyle/>
          <a:p>
            <a:pPr algn="ctr">
              <a:spcAft>
                <a:spcPts val="2400"/>
              </a:spcAft>
            </a:pPr>
            <a:r>
              <a:rPr lang="en-US" sz="5400" b="1" dirty="0">
                <a:solidFill>
                  <a:srgbClr val="FFEBDB"/>
                </a:solidFill>
                <a:latin typeface="Arial Black" panose="020B0604020202020204" pitchFamily="34" charset="0"/>
                <a:cs typeface="Arial Black" panose="020B0604020202020204" pitchFamily="34" charset="0"/>
              </a:rPr>
              <a:t>Idolatry of the Mind</a:t>
            </a:r>
          </a:p>
          <a:p>
            <a:pPr algn="ctr">
              <a:spcAft>
                <a:spcPts val="1800"/>
              </a:spcAft>
            </a:pPr>
            <a:r>
              <a:rPr lang="en-US" sz="5400" b="1" dirty="0">
                <a:solidFill>
                  <a:srgbClr val="FFEBDB"/>
                </a:solidFill>
                <a:latin typeface="Arial Black" panose="020B0604020202020204" pitchFamily="34" charset="0"/>
                <a:cs typeface="Arial Black" panose="020B0604020202020204" pitchFamily="34" charset="0"/>
              </a:rPr>
              <a:t>LUSTS</a:t>
            </a:r>
            <a:endParaRPr lang="en-US" sz="5400" dirty="0"/>
          </a:p>
        </p:txBody>
      </p:sp>
      <p:sp>
        <p:nvSpPr>
          <p:cNvPr id="15" name="Content Placeholder 2">
            <a:extLst>
              <a:ext uri="{FF2B5EF4-FFF2-40B4-BE49-F238E27FC236}">
                <a16:creationId xmlns:a16="http://schemas.microsoft.com/office/drawing/2014/main" id="{0DBC8704-0117-2B46-9D78-E3F8EAA032FC}"/>
              </a:ext>
            </a:extLst>
          </p:cNvPr>
          <p:cNvSpPr txBox="1">
            <a:spLocks/>
          </p:cNvSpPr>
          <p:nvPr/>
        </p:nvSpPr>
        <p:spPr>
          <a:xfrm>
            <a:off x="280035" y="1698185"/>
            <a:ext cx="4114377" cy="502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buFont typeface="Wingdings" pitchFamily="2" charset="2"/>
              <a:buChar char="ü"/>
            </a:pPr>
            <a:r>
              <a:rPr lang="en-US" sz="3200" b="1" dirty="0">
                <a:latin typeface="Arial Narrow" panose="020B0604020202020204" pitchFamily="34" charset="0"/>
                <a:cs typeface="Arial Narrow" panose="020B0604020202020204" pitchFamily="34" charset="0"/>
              </a:rPr>
              <a:t>Materialism </a:t>
            </a:r>
            <a:r>
              <a:rPr lang="mr-IN" sz="3200" b="1" dirty="0">
                <a:latin typeface="Arial Narrow" panose="020B0604020202020204" pitchFamily="34" charset="0"/>
              </a:rPr>
              <a:t>–</a:t>
            </a:r>
            <a:r>
              <a:rPr lang="en-US" sz="3200" b="1" dirty="0">
                <a:latin typeface="Arial Narrow" panose="020B0604020202020204" pitchFamily="34" charset="0"/>
                <a:cs typeface="Arial Narrow" panose="020B0604020202020204" pitchFamily="34" charset="0"/>
              </a:rPr>
              <a:t> when 		things crowd out 	people</a:t>
            </a:r>
          </a:p>
          <a:p>
            <a:pPr marL="0" indent="0" algn="ctr">
              <a:spcAft>
                <a:spcPts val="2400"/>
              </a:spcAft>
              <a:buNone/>
            </a:pPr>
            <a:r>
              <a:rPr lang="en-US" sz="3200" b="1" dirty="0">
                <a:solidFill>
                  <a:srgbClr val="8F0505"/>
                </a:solidFill>
                <a:latin typeface="Arial Narrow" panose="020B0604020202020204" pitchFamily="34" charset="0"/>
                <a:cs typeface="Arial Narrow" panose="020B0604020202020204" pitchFamily="34" charset="0"/>
              </a:rPr>
              <a:t>Leads to…</a:t>
            </a:r>
          </a:p>
          <a:p>
            <a:pPr>
              <a:spcAft>
                <a:spcPts val="1200"/>
              </a:spcAft>
              <a:buFont typeface="Wingdings" pitchFamily="2" charset="2"/>
              <a:buChar char="ü"/>
            </a:pPr>
            <a:r>
              <a:rPr lang="en-US" sz="3200" b="1" dirty="0">
                <a:latin typeface="Arial Narrow" panose="020B0604020202020204" pitchFamily="34" charset="0"/>
                <a:cs typeface="Arial Narrow" panose="020B0604020202020204" pitchFamily="34" charset="0"/>
              </a:rPr>
              <a:t>Hedonism </a:t>
            </a:r>
            <a:r>
              <a:rPr lang="mr-IN" sz="3200" b="1" dirty="0">
                <a:latin typeface="Arial Narrow" panose="020B0604020202020204" pitchFamily="34" charset="0"/>
              </a:rPr>
              <a:t>–</a:t>
            </a:r>
            <a:r>
              <a:rPr lang="en-US" sz="3200" b="1" dirty="0">
                <a:latin typeface="Arial Narrow" panose="020B0604020202020204" pitchFamily="34" charset="0"/>
                <a:cs typeface="Arial Narrow" panose="020B0604020202020204" pitchFamily="34" charset="0"/>
              </a:rPr>
              <a:t> the 	natural slide to 	depravity</a:t>
            </a:r>
          </a:p>
        </p:txBody>
      </p:sp>
    </p:spTree>
    <p:extLst>
      <p:ext uri="{BB962C8B-B14F-4D97-AF65-F5344CB8AC3E}">
        <p14:creationId xmlns:p14="http://schemas.microsoft.com/office/powerpoint/2010/main" val="3839342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5087D-4E1D-D74B-A5F0-95D1E6A0BA9F}"/>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5CCE12-2308-8F46-BA3A-98400D109E06}"/>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0D966FC-B818-E241-A7AC-E530D4D7636D}"/>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63E7FB-ADA7-E448-9A16-46BA167C5AF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BE6194-4012-1643-8623-213F8F70A15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3" name="Content Placeholder 2"/>
          <p:cNvSpPr>
            <a:spLocks noGrp="1"/>
          </p:cNvSpPr>
          <p:nvPr>
            <p:ph idx="1"/>
          </p:nvPr>
        </p:nvSpPr>
        <p:spPr>
          <a:xfrm>
            <a:off x="207062" y="289491"/>
            <a:ext cx="3930175" cy="1285310"/>
          </a:xfrm>
        </p:spPr>
        <p:txBody>
          <a:bodyPr/>
          <a:lstStyle/>
          <a:p>
            <a:pPr>
              <a:buFont typeface="Wingdings" pitchFamily="2" charset="2"/>
              <a:buChar char="v"/>
            </a:pPr>
            <a:r>
              <a:rPr lang="en-US" sz="4000" b="1" dirty="0">
                <a:latin typeface="Arial Narrow" panose="020B0604020202020204" pitchFamily="34" charset="0"/>
                <a:cs typeface="Arial Narrow" panose="020B0604020202020204" pitchFamily="34" charset="0"/>
              </a:rPr>
              <a:t> Hedonism</a:t>
            </a:r>
          </a:p>
          <a:p>
            <a:pPr lvl="1">
              <a:buFont typeface="Wingdings" pitchFamily="2" charset="2"/>
              <a:buChar char="§"/>
            </a:pPr>
            <a:r>
              <a:rPr lang="en-US" sz="3200" b="1" dirty="0">
                <a:latin typeface="Arial Narrow" panose="020B0604020202020204" pitchFamily="34" charset="0"/>
                <a:cs typeface="Arial Narrow" panose="020B0604020202020204" pitchFamily="34" charset="0"/>
              </a:rPr>
              <a:t>Romans 26-32</a:t>
            </a:r>
          </a:p>
          <a:p>
            <a:endParaRPr lang="en-US" dirty="0"/>
          </a:p>
        </p:txBody>
      </p:sp>
      <p:sp>
        <p:nvSpPr>
          <p:cNvPr id="6" name="TextBox 5">
            <a:extLst>
              <a:ext uri="{FF2B5EF4-FFF2-40B4-BE49-F238E27FC236}">
                <a16:creationId xmlns:a16="http://schemas.microsoft.com/office/drawing/2014/main" id="{3F38A705-708A-A84C-A47B-CDA412700DFC}"/>
              </a:ext>
            </a:extLst>
          </p:cNvPr>
          <p:cNvSpPr txBox="1"/>
          <p:nvPr/>
        </p:nvSpPr>
        <p:spPr>
          <a:xfrm>
            <a:off x="4817745" y="372533"/>
            <a:ext cx="3902922" cy="3724096"/>
          </a:xfrm>
          <a:prstGeom prst="rect">
            <a:avLst/>
          </a:prstGeom>
          <a:noFill/>
        </p:spPr>
        <p:txBody>
          <a:bodyPr wrap="square" rtlCol="0">
            <a:spAutoFit/>
          </a:bodyPr>
          <a:lstStyle/>
          <a:p>
            <a:pPr algn="ctr">
              <a:spcAft>
                <a:spcPts val="2400"/>
              </a:spcAft>
            </a:pPr>
            <a:r>
              <a:rPr lang="en-US" sz="5400" b="1" dirty="0">
                <a:solidFill>
                  <a:srgbClr val="FFEBDB"/>
                </a:solidFill>
                <a:latin typeface="Arial Black" panose="020B0604020202020204" pitchFamily="34" charset="0"/>
                <a:cs typeface="Arial Black" panose="020B0604020202020204" pitchFamily="34" charset="0"/>
              </a:rPr>
              <a:t>Idolatry of the Mind</a:t>
            </a:r>
          </a:p>
          <a:p>
            <a:pPr algn="ctr">
              <a:spcAft>
                <a:spcPts val="1800"/>
              </a:spcAft>
            </a:pPr>
            <a:r>
              <a:rPr lang="en-US" sz="5400" b="1" dirty="0">
                <a:solidFill>
                  <a:srgbClr val="FFEBDB"/>
                </a:solidFill>
                <a:latin typeface="Arial Black" panose="020B0604020202020204" pitchFamily="34" charset="0"/>
                <a:cs typeface="Arial Black" panose="020B0604020202020204" pitchFamily="34" charset="0"/>
              </a:rPr>
              <a:t>LUSTS</a:t>
            </a:r>
            <a:endParaRPr lang="en-US" sz="5400" dirty="0"/>
          </a:p>
        </p:txBody>
      </p:sp>
      <p:sp>
        <p:nvSpPr>
          <p:cNvPr id="15" name="Content Placeholder 2">
            <a:extLst>
              <a:ext uri="{FF2B5EF4-FFF2-40B4-BE49-F238E27FC236}">
                <a16:creationId xmlns:a16="http://schemas.microsoft.com/office/drawing/2014/main" id="{0DBC8704-0117-2B46-9D78-E3F8EAA032FC}"/>
              </a:ext>
            </a:extLst>
          </p:cNvPr>
          <p:cNvSpPr txBox="1">
            <a:spLocks/>
          </p:cNvSpPr>
          <p:nvPr/>
        </p:nvSpPr>
        <p:spPr>
          <a:xfrm>
            <a:off x="280035" y="1698185"/>
            <a:ext cx="4114377" cy="502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3200" b="1" dirty="0">
                <a:latin typeface="Arial Narrow" panose="020B0604020202020204" pitchFamily="34" charset="0"/>
                <a:cs typeface="Arial Narrow" panose="020B0604020202020204" pitchFamily="34" charset="0"/>
              </a:rPr>
              <a:t>Sexual suicide- the unnatural affections</a:t>
            </a:r>
          </a:p>
          <a:p>
            <a:pPr>
              <a:buFont typeface="Wingdings" pitchFamily="2" charset="2"/>
              <a:buChar char="ü"/>
            </a:pPr>
            <a:r>
              <a:rPr lang="en-US" sz="3200" b="1" dirty="0">
                <a:latin typeface="Arial Narrow" panose="020B0604020202020204" pitchFamily="34" charset="0"/>
                <a:cs typeface="Arial Narrow" panose="020B0604020202020204" pitchFamily="34" charset="0"/>
              </a:rPr>
              <a:t>Abandoning the natural function</a:t>
            </a:r>
          </a:p>
          <a:p>
            <a:pPr>
              <a:buFont typeface="Wingdings" pitchFamily="2" charset="2"/>
              <a:buChar char="ü"/>
            </a:pPr>
            <a:r>
              <a:rPr lang="en-US" sz="3200" b="1" dirty="0">
                <a:latin typeface="Arial Narrow" panose="020B0604020202020204" pitchFamily="34" charset="0"/>
                <a:cs typeface="Arial Narrow" panose="020B0604020202020204" pitchFamily="34" charset="0"/>
              </a:rPr>
              <a:t>Depraved minds to do what which is not proper</a:t>
            </a:r>
          </a:p>
          <a:p>
            <a:pPr>
              <a:buFont typeface="Wingdings" pitchFamily="2" charset="2"/>
              <a:buChar char="ü"/>
            </a:pPr>
            <a:r>
              <a:rPr lang="en-US" sz="3200" b="1" dirty="0">
                <a:latin typeface="Arial Narrow" panose="020B0604020202020204" pitchFamily="34" charset="0"/>
                <a:cs typeface="Arial Narrow" panose="020B0604020202020204" pitchFamily="34" charset="0"/>
              </a:rPr>
              <a:t>Hearty approval to those who practice such things</a:t>
            </a:r>
          </a:p>
        </p:txBody>
      </p:sp>
    </p:spTree>
    <p:extLst>
      <p:ext uri="{BB962C8B-B14F-4D97-AF65-F5344CB8AC3E}">
        <p14:creationId xmlns:p14="http://schemas.microsoft.com/office/powerpoint/2010/main" val="853358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5087D-4E1D-D74B-A5F0-95D1E6A0BA9F}"/>
              </a:ext>
            </a:extLst>
          </p:cNvPr>
          <p:cNvSpPr/>
          <p:nvPr/>
        </p:nvSpPr>
        <p:spPr>
          <a:xfrm>
            <a:off x="4560570" y="4683948"/>
            <a:ext cx="4583430" cy="2174052"/>
          </a:xfrm>
          <a:prstGeom prst="rect">
            <a:avLst/>
          </a:prstGeom>
          <a:solidFill>
            <a:srgbClr val="543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5CCE12-2308-8F46-BA3A-98400D109E06}"/>
              </a:ext>
            </a:extLst>
          </p:cNvPr>
          <p:cNvSpPr/>
          <p:nvPr/>
        </p:nvSpPr>
        <p:spPr>
          <a:xfrm>
            <a:off x="4560570" y="0"/>
            <a:ext cx="4583430" cy="4683948"/>
          </a:xfrm>
          <a:prstGeom prst="rect">
            <a:avLst/>
          </a:prstGeom>
          <a:solidFill>
            <a:srgbClr val="8F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0D966FC-B818-E241-A7AC-E530D4D7636D}"/>
              </a:ext>
            </a:extLst>
          </p:cNvPr>
          <p:cNvCxnSpPr/>
          <p:nvPr/>
        </p:nvCxnSpPr>
        <p:spPr>
          <a:xfrm>
            <a:off x="4572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63E7FB-ADA7-E448-9A16-46BA167C5AFE}"/>
              </a:ext>
            </a:extLst>
          </p:cNvPr>
          <p:cNvCxnSpPr>
            <a:cxnSpLocks/>
          </p:cNvCxnSpPr>
          <p:nvPr/>
        </p:nvCxnSpPr>
        <p:spPr>
          <a:xfrm rot="5400000">
            <a:off x="6846570" y="24003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BE6194-4012-1643-8623-213F8F70A159}"/>
              </a:ext>
            </a:extLst>
          </p:cNvPr>
          <p:cNvSpPr txBox="1"/>
          <p:nvPr/>
        </p:nvSpPr>
        <p:spPr>
          <a:xfrm>
            <a:off x="4817745" y="4809686"/>
            <a:ext cx="4046220" cy="1754326"/>
          </a:xfrm>
          <a:prstGeom prst="rect">
            <a:avLst/>
          </a:prstGeom>
          <a:noFill/>
          <a:ln w="152400" cmpd="thickThin">
            <a:noFill/>
            <a:miter lim="800000"/>
          </a:ln>
        </p:spPr>
        <p:txBody>
          <a:bodyPr wrap="square" rtlCol="0">
            <a:spAutoFit/>
          </a:bodyPr>
          <a:lstStyle/>
          <a:p>
            <a:pPr algn="ctr"/>
            <a:r>
              <a:rPr lang="en-US" sz="5400" dirty="0">
                <a:solidFill>
                  <a:schemeClr val="bg1"/>
                </a:solidFill>
                <a:effectLst/>
                <a:latin typeface="Arial Rounded MT Bold" panose="020F0704030504030204" pitchFamily="34" charset="77"/>
              </a:rPr>
              <a:t>CULTURAL ASSAULTS</a:t>
            </a:r>
          </a:p>
        </p:txBody>
      </p:sp>
      <p:sp>
        <p:nvSpPr>
          <p:cNvPr id="3" name="Content Placeholder 2"/>
          <p:cNvSpPr>
            <a:spLocks noGrp="1"/>
          </p:cNvSpPr>
          <p:nvPr>
            <p:ph idx="1"/>
          </p:nvPr>
        </p:nvSpPr>
        <p:spPr>
          <a:xfrm>
            <a:off x="207062" y="289491"/>
            <a:ext cx="3930175" cy="1285310"/>
          </a:xfrm>
        </p:spPr>
        <p:txBody>
          <a:bodyPr/>
          <a:lstStyle/>
          <a:p>
            <a:pPr>
              <a:buFont typeface="Wingdings" pitchFamily="2" charset="2"/>
              <a:buChar char="v"/>
            </a:pPr>
            <a:r>
              <a:rPr lang="en-US" sz="4000" b="1" dirty="0">
                <a:latin typeface="Arial Narrow" panose="020B0604020202020204" pitchFamily="34" charset="0"/>
                <a:cs typeface="Arial Narrow" panose="020B0604020202020204" pitchFamily="34" charset="0"/>
              </a:rPr>
              <a:t> Hedonism</a:t>
            </a:r>
          </a:p>
          <a:p>
            <a:pPr lvl="1">
              <a:buFont typeface="Wingdings" pitchFamily="2" charset="2"/>
              <a:buChar char="§"/>
            </a:pPr>
            <a:r>
              <a:rPr lang="en-US" sz="3200" b="1" dirty="0">
                <a:latin typeface="Arial Narrow" panose="020B0604020202020204" pitchFamily="34" charset="0"/>
                <a:cs typeface="Arial Narrow" panose="020B0604020202020204" pitchFamily="34" charset="0"/>
              </a:rPr>
              <a:t>Romans 26-32</a:t>
            </a:r>
          </a:p>
          <a:p>
            <a:endParaRPr lang="en-US" dirty="0"/>
          </a:p>
        </p:txBody>
      </p:sp>
      <p:sp>
        <p:nvSpPr>
          <p:cNvPr id="6" name="TextBox 5">
            <a:extLst>
              <a:ext uri="{FF2B5EF4-FFF2-40B4-BE49-F238E27FC236}">
                <a16:creationId xmlns:a16="http://schemas.microsoft.com/office/drawing/2014/main" id="{3F38A705-708A-A84C-A47B-CDA412700DFC}"/>
              </a:ext>
            </a:extLst>
          </p:cNvPr>
          <p:cNvSpPr txBox="1"/>
          <p:nvPr/>
        </p:nvSpPr>
        <p:spPr>
          <a:xfrm>
            <a:off x="4817745" y="128718"/>
            <a:ext cx="3902922" cy="1508105"/>
          </a:xfrm>
          <a:prstGeom prst="rect">
            <a:avLst/>
          </a:prstGeom>
          <a:noFill/>
        </p:spPr>
        <p:txBody>
          <a:bodyPr wrap="square" rtlCol="0">
            <a:spAutoFit/>
          </a:bodyPr>
          <a:lstStyle/>
          <a:p>
            <a:pPr algn="ctr">
              <a:spcAft>
                <a:spcPts val="600"/>
              </a:spcAft>
            </a:pPr>
            <a:r>
              <a:rPr lang="en-US" sz="4600" b="1" dirty="0">
                <a:solidFill>
                  <a:srgbClr val="FFEBDB"/>
                </a:solidFill>
                <a:latin typeface="Arial Black" panose="020B0604020202020204" pitchFamily="34" charset="0"/>
                <a:cs typeface="Arial Black" panose="020B0604020202020204" pitchFamily="34" charset="0"/>
              </a:rPr>
              <a:t>Gender Issues </a:t>
            </a:r>
          </a:p>
        </p:txBody>
      </p:sp>
      <p:sp>
        <p:nvSpPr>
          <p:cNvPr id="15" name="Content Placeholder 2">
            <a:extLst>
              <a:ext uri="{FF2B5EF4-FFF2-40B4-BE49-F238E27FC236}">
                <a16:creationId xmlns:a16="http://schemas.microsoft.com/office/drawing/2014/main" id="{0DBC8704-0117-2B46-9D78-E3F8EAA032FC}"/>
              </a:ext>
            </a:extLst>
          </p:cNvPr>
          <p:cNvSpPr txBox="1">
            <a:spLocks/>
          </p:cNvSpPr>
          <p:nvPr/>
        </p:nvSpPr>
        <p:spPr>
          <a:xfrm>
            <a:off x="280035" y="1698185"/>
            <a:ext cx="4114377" cy="502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3200" b="1" dirty="0">
                <a:latin typeface="Arial Narrow" panose="020B0604020202020204" pitchFamily="34" charset="0"/>
                <a:cs typeface="Arial Narrow" panose="020B0604020202020204" pitchFamily="34" charset="0"/>
              </a:rPr>
              <a:t> Blurring of    distinctions, even denying they exist</a:t>
            </a:r>
          </a:p>
        </p:txBody>
      </p:sp>
    </p:spTree>
    <p:extLst>
      <p:ext uri="{BB962C8B-B14F-4D97-AF65-F5344CB8AC3E}">
        <p14:creationId xmlns:p14="http://schemas.microsoft.com/office/powerpoint/2010/main" val="3685611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6619</TotalTime>
  <Words>244</Words>
  <Application>Microsoft Macintosh PowerPoint</Application>
  <PresentationFormat>On-screen Show (4:3)</PresentationFormat>
  <Paragraphs>61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 Rounded MT Bold</vt:lpstr>
      <vt:lpstr>Calibri</vt:lpstr>
      <vt:lpstr>Arial Black</vt:lpstr>
      <vt:lpstr>Wingdings</vt:lpstr>
      <vt:lpstr>Arial</vt:lpstr>
      <vt:lpstr>Calibri Light</vt:lpstr>
      <vt:lpstr>Bradley Hand ITC</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Broyles</dc:creator>
  <cp:lastModifiedBy>Microsoft Office User</cp:lastModifiedBy>
  <cp:revision>51</cp:revision>
  <dcterms:created xsi:type="dcterms:W3CDTF">2018-10-26T15:30:37Z</dcterms:created>
  <dcterms:modified xsi:type="dcterms:W3CDTF">2019-10-12T23:50:41Z</dcterms:modified>
</cp:coreProperties>
</file>