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51" y="8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1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5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6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3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1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3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9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3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9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9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360D-577E-414E-852F-84B1B6EE87F3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03A5-F2EA-4FFD-BC73-1AC76343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BDE483-A772-43E1-A00F-BEE591B94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1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34F44B-3DD3-4E4C-91EE-EB854782C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3A27620-FEF3-4CEE-8CB1-2637667BD861}"/>
              </a:ext>
            </a:extLst>
          </p:cNvPr>
          <p:cNvSpPr/>
          <p:nvPr/>
        </p:nvSpPr>
        <p:spPr>
          <a:xfrm>
            <a:off x="2514385" y="2305615"/>
            <a:ext cx="4115229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HOPE</a:t>
            </a:r>
          </a:p>
          <a:p>
            <a:pPr algn="ctr"/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Not wishful thinking, but a </a:t>
            </a:r>
          </a:p>
          <a:p>
            <a:pPr algn="ctr"/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confident expectation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of what’s to come</a:t>
            </a:r>
            <a:endParaRPr lang="en-US" sz="5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4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34F44B-3DD3-4E4C-91EE-EB854782C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3A27620-FEF3-4CEE-8CB1-2637667BD861}"/>
              </a:ext>
            </a:extLst>
          </p:cNvPr>
          <p:cNvSpPr/>
          <p:nvPr/>
        </p:nvSpPr>
        <p:spPr>
          <a:xfrm>
            <a:off x="381366" y="418449"/>
            <a:ext cx="8388119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Truth About Suffering (Rom. 8:17-18)</a:t>
            </a:r>
          </a:p>
          <a:p>
            <a:endParaRPr lang="en-US" sz="1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We will suffer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For our faith (2 Tim. 3:12, Matt. 5:10)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Because we live in a fallen world (Gen. 3:16-19)</a:t>
            </a:r>
          </a:p>
          <a:p>
            <a:pPr marL="1371600" lvl="2" indent="-457200">
              <a:buFontTx/>
              <a:buChar char="-"/>
            </a:pPr>
            <a:endParaRPr lang="en-US" sz="16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 Christian’s suffering leads to something greater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redemption of our bodies                                         (v. 23; see 1 Cor. 15:35-49)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Being in the full presence of God’s glory </a:t>
            </a:r>
          </a:p>
          <a:p>
            <a:pPr lvl="2"/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	(Rev. 21:23; Jn. 14:1-2) </a:t>
            </a:r>
          </a:p>
          <a:p>
            <a:pPr lvl="2"/>
            <a:endParaRPr lang="en-US" sz="3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28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Also see 1 Pet. 4:12-14; Jn. 15:20; </a:t>
            </a:r>
          </a:p>
          <a:p>
            <a:pPr algn="ctr"/>
            <a:r>
              <a:rPr lang="en-US" sz="28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2 Tim. 2:8-12, Matt. 16:24-25; Rev. 2:9-11</a:t>
            </a:r>
          </a:p>
          <a:p>
            <a:pPr marL="1371600" lvl="2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2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9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34F44B-3DD3-4E4C-91EE-EB854782C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3A27620-FEF3-4CEE-8CB1-2637667BD861}"/>
              </a:ext>
            </a:extLst>
          </p:cNvPr>
          <p:cNvSpPr/>
          <p:nvPr/>
        </p:nvSpPr>
        <p:spPr>
          <a:xfrm>
            <a:off x="381366" y="418449"/>
            <a:ext cx="838811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Truth About Suffering (Rom. 8:17-18)</a:t>
            </a:r>
          </a:p>
          <a:p>
            <a:endParaRPr lang="en-US" sz="1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It’s not worth comparing to the glory to come 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Sufferings are “light momentary afflictions”         (2 Cor. 4:17-18)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 glory of what’s to come provides hope         (2 Tim. 4:7-8)</a:t>
            </a:r>
          </a:p>
          <a:p>
            <a:pPr lvl="3"/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2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7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34F44B-3DD3-4E4C-91EE-EB854782C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3A27620-FEF3-4CEE-8CB1-2637667BD861}"/>
              </a:ext>
            </a:extLst>
          </p:cNvPr>
          <p:cNvSpPr/>
          <p:nvPr/>
        </p:nvSpPr>
        <p:spPr>
          <a:xfrm>
            <a:off x="381366" y="418449"/>
            <a:ext cx="838811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Creation’s Hope (Rom. 8:19-22)</a:t>
            </a:r>
          </a:p>
          <a:p>
            <a:endParaRPr lang="en-US" sz="1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Creation suffers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Unwillingly (Gen. 3:17-18)</a:t>
            </a:r>
          </a:p>
          <a:p>
            <a:pPr lvl="1"/>
            <a:endParaRPr lang="en-US" sz="14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Therefore, creation hopes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For the day Christ returns to reveal and glorify His children 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For the day it will be freed</a:t>
            </a:r>
          </a:p>
          <a:p>
            <a:pPr lvl="2"/>
            <a:endParaRPr lang="en-US" sz="14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This will be accomplished when the physical makes way for the spiritual (new heavens and new earth)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2 Pet. 3:10-13</a:t>
            </a:r>
          </a:p>
          <a:p>
            <a:pPr lvl="2"/>
            <a:endParaRPr lang="en-US" sz="30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2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3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34F44B-3DD3-4E4C-91EE-EB854782C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3A27620-FEF3-4CEE-8CB1-2637667BD861}"/>
              </a:ext>
            </a:extLst>
          </p:cNvPr>
          <p:cNvSpPr/>
          <p:nvPr/>
        </p:nvSpPr>
        <p:spPr>
          <a:xfrm>
            <a:off x="381366" y="418449"/>
            <a:ext cx="8388119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Our Hope (Rom. 8:23-25)</a:t>
            </a:r>
          </a:p>
          <a:p>
            <a:endParaRPr lang="en-US" sz="1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Like creation, we groan inwardly</a:t>
            </a:r>
            <a:endParaRPr lang="en-US" sz="14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As we wait for adoption as sons (compare to 8:14-15) and the redemption of our bodies (1 Cor. 15)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See 2 Cor. 5:2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Is this our reality?</a:t>
            </a:r>
          </a:p>
          <a:p>
            <a:pPr marL="1200150" lvl="2" indent="-285750">
              <a:buFontTx/>
              <a:buChar char="-"/>
            </a:pPr>
            <a:endParaRPr lang="en-US" sz="14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We’ve been given the </a:t>
            </a:r>
            <a:r>
              <a:rPr lang="en-US" sz="3000" b="1" dirty="0" err="1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firstfruits</a:t>
            </a: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of the Spirit (see 2 Cor. 4:4-5)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A down payment of what is to come</a:t>
            </a:r>
          </a:p>
          <a:p>
            <a:pPr marL="1371600" lvl="2" indent="-457200">
              <a:buFontTx/>
              <a:buChar char="-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new life, renewal of heart, relationship with God, blessings through Christ, word of God, etc.</a:t>
            </a:r>
          </a:p>
          <a:p>
            <a:pPr marL="742950" indent="-742950">
              <a:buFont typeface="+mj-lt"/>
              <a:buAutoNum type="arabicPeriod"/>
            </a:pPr>
            <a:endParaRPr lang="en-US" sz="32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34F44B-3DD3-4E4C-91EE-EB854782C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3A27620-FEF3-4CEE-8CB1-2637667BD861}"/>
              </a:ext>
            </a:extLst>
          </p:cNvPr>
          <p:cNvSpPr/>
          <p:nvPr/>
        </p:nvSpPr>
        <p:spPr>
          <a:xfrm>
            <a:off x="381366" y="418449"/>
            <a:ext cx="83881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Our Hope (Rom. 8:23-25)</a:t>
            </a:r>
          </a:p>
          <a:p>
            <a:endParaRPr lang="en-US" sz="1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We hope for things unseen (see 2 Cor. 4:17-18)</a:t>
            </a:r>
          </a:p>
          <a:p>
            <a:pPr lvl="2"/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- With patience (see Phil. 3:12-16)</a:t>
            </a:r>
          </a:p>
          <a:p>
            <a:pPr algn="ctr"/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1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BDE483-A772-43E1-A00F-BEE591B94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34F44B-3DD3-4E4C-91EE-EB854782C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41A6BE-FDDC-4EB9-BBCD-5F801F8BA789}"/>
              </a:ext>
            </a:extLst>
          </p:cNvPr>
          <p:cNvSpPr txBox="1"/>
          <p:nvPr/>
        </p:nvSpPr>
        <p:spPr>
          <a:xfrm>
            <a:off x="909042" y="1603995"/>
            <a:ext cx="732591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chemeClr val="bg1">
                    <a:lumMod val="95000"/>
                  </a:schemeClr>
                </a:solidFill>
                <a:latin typeface="Quicksand Light" panose="02070303000000060000" pitchFamily="18" charset="0"/>
              </a:rPr>
              <a:t>hope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27620-FEF3-4CEE-8CB1-2637667BD861}"/>
              </a:ext>
            </a:extLst>
          </p:cNvPr>
          <p:cNvSpPr/>
          <p:nvPr/>
        </p:nvSpPr>
        <p:spPr>
          <a:xfrm>
            <a:off x="5259167" y="4297040"/>
            <a:ext cx="2474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Quicksand Light" panose="02070303000000060000" pitchFamily="18" charset="0"/>
              </a:rPr>
              <a:t>romans 8:18-25</a:t>
            </a:r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5258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308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Quicksand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9</cp:revision>
  <dcterms:created xsi:type="dcterms:W3CDTF">2019-10-17T18:28:52Z</dcterms:created>
  <dcterms:modified xsi:type="dcterms:W3CDTF">2019-10-20T21:35:22Z</dcterms:modified>
</cp:coreProperties>
</file>