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4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0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5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9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7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6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8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59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04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F33FE-0808-4C15-8E9A-A1406D58D045}" type="datetimeFigureOut">
              <a:rPr lang="en-US" smtClean="0"/>
              <a:t>9/1/2019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704BB-77B0-4614-868C-9DF32032BF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05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FDBC58D-BDA1-4CF6-851A-136839BA0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68" y="421517"/>
            <a:ext cx="7205663" cy="617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21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797169" y="531111"/>
            <a:ext cx="76434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We Can Trust the Claims of the Bible</a:t>
            </a:r>
          </a:p>
          <a:p>
            <a:pPr algn="ctr"/>
            <a:endParaRPr lang="en-US" sz="24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Those Who Respond in Faithful Obedience to Him can Have Eternal Life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John 3:16; Rom. 10:10; Acts 2:38; 1 Cor. 15:58</a:t>
            </a:r>
          </a:p>
          <a:p>
            <a:pPr algn="ctr"/>
            <a:endParaRPr lang="en-US" sz="3200" i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5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43CFA-569F-466A-AFA4-8AFDBC02F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4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43CFA-569F-466A-AFA4-8AFDBC02F7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9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1762368" y="343877"/>
            <a:ext cx="56192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Ultimate Truth is Not Found In…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Culture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Majorities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Preachers and Elders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Ourselves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Universities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Creeds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Socially Elite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Government</a:t>
            </a:r>
          </a:p>
        </p:txBody>
      </p:sp>
    </p:spTree>
    <p:extLst>
      <p:ext uri="{BB962C8B-B14F-4D97-AF65-F5344CB8AC3E}">
        <p14:creationId xmlns:p14="http://schemas.microsoft.com/office/powerpoint/2010/main" val="408159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1762368" y="2828835"/>
            <a:ext cx="5619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Ultimate Truth is Found In…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The Bible</a:t>
            </a:r>
          </a:p>
        </p:txBody>
      </p:sp>
    </p:spTree>
    <p:extLst>
      <p:ext uri="{BB962C8B-B14F-4D97-AF65-F5344CB8AC3E}">
        <p14:creationId xmlns:p14="http://schemas.microsoft.com/office/powerpoint/2010/main" val="2644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1817076" y="562373"/>
            <a:ext cx="56192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External Evidence</a:t>
            </a:r>
          </a:p>
          <a:p>
            <a:pPr algn="ctr"/>
            <a:endParaRPr lang="en-US" sz="32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Acts 18:12 </a:t>
            </a:r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–</a:t>
            </a:r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 </a:t>
            </a:r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But when Gallio was proconsul of Achaia…</a:t>
            </a:r>
          </a:p>
          <a:p>
            <a:pPr algn="ctr"/>
            <a:endParaRPr lang="en-US" sz="32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Delphi Inscription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33AA8-DBA7-468B-AA33-AB86B64944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5476" y="3609456"/>
            <a:ext cx="3595565" cy="256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96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1164491" y="562373"/>
            <a:ext cx="666652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External Evidence</a:t>
            </a:r>
          </a:p>
          <a:p>
            <a:pPr algn="ctr"/>
            <a:endParaRPr lang="en-US" sz="32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Acts 18:2 </a:t>
            </a:r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– …because Claudius had commanded all the Jews to leave Rome.</a:t>
            </a:r>
          </a:p>
          <a:p>
            <a:pPr algn="ctr"/>
            <a:endParaRPr lang="en-US" sz="32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Suetonius – </a:t>
            </a:r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“He [Claudius] expelled the Jews from Rome on account of the riots on which they were constantly indulging at the instigation of Christus.”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7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1164491" y="562373"/>
            <a:ext cx="666652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Internal Evidence</a:t>
            </a:r>
          </a:p>
          <a:p>
            <a:pPr algn="ctr"/>
            <a:endParaRPr lang="en-US" sz="32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Prophecy of King Cyrus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i="1" dirty="0">
                <a:solidFill>
                  <a:srgbClr val="294454"/>
                </a:solidFill>
                <a:latin typeface="Arial Narrow" panose="020B0606020202030204" pitchFamily="34" charset="0"/>
              </a:rPr>
              <a:t>Isaiah 44:28 </a:t>
            </a:r>
            <a:r>
              <a:rPr lang="en-US" sz="3200" i="1" dirty="0">
                <a:solidFill>
                  <a:srgbClr val="294454"/>
                </a:solidFill>
                <a:latin typeface="Arial Narrow" panose="020B0606020202030204" pitchFamily="34" charset="0"/>
              </a:rPr>
              <a:t>– [I am the Lord] who says of Cyrus, ‘He is my shepherd, and he shall fulfill all my purpose’; saying of Jerusalem, ‘She shall be built,’ and of the temple, ‘Your foundation shall be laid.’”</a:t>
            </a:r>
          </a:p>
          <a:p>
            <a:pPr algn="ctr"/>
            <a:endParaRPr lang="en-US" sz="3200" i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Fulfilled in Ezra 1-6</a:t>
            </a:r>
          </a:p>
          <a:p>
            <a:pPr algn="ctr"/>
            <a:endParaRPr lang="en-US" sz="3200" i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50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797169" y="531111"/>
            <a:ext cx="764344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Observational Evidence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Physical things don’t come from nothing</a:t>
            </a:r>
          </a:p>
          <a:p>
            <a:pPr algn="ctr"/>
            <a:endParaRPr lang="en-US" sz="8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Nature has a purpose and function </a:t>
            </a:r>
          </a:p>
          <a:p>
            <a:pPr algn="ctr"/>
            <a:endParaRPr lang="en-US" sz="32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Nature points to an Eternal, </a:t>
            </a: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Intelligent Designer</a:t>
            </a: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Gen. 1:1; Ps. 19:1; Rom. 1:19-23</a:t>
            </a:r>
          </a:p>
          <a:p>
            <a:pPr algn="ctr"/>
            <a:endParaRPr lang="en-US" sz="32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i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0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6B33DF-E322-4BE6-91C2-9D19B20506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71" t="19400" r="9416" b="-113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E2D92E-ED27-4409-9C00-B404C0DED7B5}"/>
              </a:ext>
            </a:extLst>
          </p:cNvPr>
          <p:cNvSpPr txBox="1"/>
          <p:nvPr/>
        </p:nvSpPr>
        <p:spPr>
          <a:xfrm>
            <a:off x="797169" y="531111"/>
            <a:ext cx="764344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We Can Trust the Claims of the Bible</a:t>
            </a:r>
          </a:p>
          <a:p>
            <a:pPr algn="ctr"/>
            <a:endParaRPr lang="en-US" sz="24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Direct Revelation from God</a:t>
            </a: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2 Tim. 3:16-17; 2 Pet. 1:19-21</a:t>
            </a:r>
          </a:p>
          <a:p>
            <a:pPr algn="ctr"/>
            <a:endParaRPr lang="en-US" sz="16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The Word of God is Truth</a:t>
            </a: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John 8:31-32; 17:17</a:t>
            </a:r>
          </a:p>
          <a:p>
            <a:pPr algn="ctr"/>
            <a:endParaRPr lang="en-US" sz="16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All Have Sinned and Are in Need of a Savior</a:t>
            </a: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Rom. 3:23; 6:23</a:t>
            </a:r>
          </a:p>
          <a:p>
            <a:pPr algn="ctr"/>
            <a:endParaRPr lang="en-US" sz="16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294454"/>
                </a:solidFill>
                <a:latin typeface="Arial Narrow" panose="020B0606020202030204" pitchFamily="34" charset="0"/>
              </a:rPr>
              <a:t>Jesus is That Savior</a:t>
            </a:r>
          </a:p>
          <a:p>
            <a:pPr algn="ctr"/>
            <a:r>
              <a:rPr lang="en-US" sz="3200" dirty="0">
                <a:solidFill>
                  <a:srgbClr val="294454"/>
                </a:solidFill>
                <a:latin typeface="Arial Narrow" panose="020B0606020202030204" pitchFamily="34" charset="0"/>
              </a:rPr>
              <a:t>John 14:6</a:t>
            </a:r>
          </a:p>
          <a:p>
            <a:pPr algn="ctr"/>
            <a:endParaRPr lang="en-US" sz="3200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3200" i="1" dirty="0">
              <a:solidFill>
                <a:srgbClr val="294454"/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b="1" dirty="0">
              <a:solidFill>
                <a:srgbClr val="294454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266</Words>
  <Application>Microsoft Office PowerPoint</Application>
  <PresentationFormat>On-screen Show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7</cp:revision>
  <dcterms:created xsi:type="dcterms:W3CDTF">2019-09-01T10:28:01Z</dcterms:created>
  <dcterms:modified xsi:type="dcterms:W3CDTF">2019-09-01T13:16:31Z</dcterms:modified>
</cp:coreProperties>
</file>