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57" r:id="rId3"/>
    <p:sldId id="261" r:id="rId4"/>
    <p:sldId id="262" r:id="rId5"/>
    <p:sldId id="258" r:id="rId6"/>
    <p:sldId id="263"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61" d="100"/>
          <a:sy n="61" d="100"/>
        </p:scale>
        <p:origin x="27" y="9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05A21EA-220A-472B-86AD-8EFC6F62467F}" type="datetimeFigureOut">
              <a:rPr lang="en-US" smtClean="0"/>
              <a:t>9/1/2019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02E8F9-C968-478D-902D-3277B817B9B5}" type="slidenum">
              <a:rPr lang="en-US" smtClean="0"/>
              <a:t>‹#›</a:t>
            </a:fld>
            <a:endParaRPr lang="en-US" dirty="0"/>
          </a:p>
        </p:txBody>
      </p:sp>
    </p:spTree>
    <p:extLst>
      <p:ext uri="{BB962C8B-B14F-4D97-AF65-F5344CB8AC3E}">
        <p14:creationId xmlns:p14="http://schemas.microsoft.com/office/powerpoint/2010/main" val="324149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5A21EA-220A-472B-86AD-8EFC6F62467F}" type="datetimeFigureOut">
              <a:rPr lang="en-US" smtClean="0"/>
              <a:t>9/1/2019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02E8F9-C968-478D-902D-3277B817B9B5}" type="slidenum">
              <a:rPr lang="en-US" smtClean="0"/>
              <a:t>‹#›</a:t>
            </a:fld>
            <a:endParaRPr lang="en-US" dirty="0"/>
          </a:p>
        </p:txBody>
      </p:sp>
    </p:spTree>
    <p:extLst>
      <p:ext uri="{BB962C8B-B14F-4D97-AF65-F5344CB8AC3E}">
        <p14:creationId xmlns:p14="http://schemas.microsoft.com/office/powerpoint/2010/main" val="496871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5A21EA-220A-472B-86AD-8EFC6F62467F}" type="datetimeFigureOut">
              <a:rPr lang="en-US" smtClean="0"/>
              <a:t>9/1/2019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02E8F9-C968-478D-902D-3277B817B9B5}" type="slidenum">
              <a:rPr lang="en-US" smtClean="0"/>
              <a:t>‹#›</a:t>
            </a:fld>
            <a:endParaRPr lang="en-US" dirty="0"/>
          </a:p>
        </p:txBody>
      </p:sp>
    </p:spTree>
    <p:extLst>
      <p:ext uri="{BB962C8B-B14F-4D97-AF65-F5344CB8AC3E}">
        <p14:creationId xmlns:p14="http://schemas.microsoft.com/office/powerpoint/2010/main" val="571105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05A21EA-220A-472B-86AD-8EFC6F62467F}" type="datetimeFigureOut">
              <a:rPr lang="en-US" smtClean="0"/>
              <a:t>9/1/2019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02E8F9-C968-478D-902D-3277B817B9B5}" type="slidenum">
              <a:rPr lang="en-US" smtClean="0"/>
              <a:t>‹#›</a:t>
            </a:fld>
            <a:endParaRPr lang="en-US" dirty="0"/>
          </a:p>
        </p:txBody>
      </p:sp>
    </p:spTree>
    <p:extLst>
      <p:ext uri="{BB962C8B-B14F-4D97-AF65-F5344CB8AC3E}">
        <p14:creationId xmlns:p14="http://schemas.microsoft.com/office/powerpoint/2010/main" val="1534986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5A21EA-220A-472B-86AD-8EFC6F62467F}" type="datetimeFigureOut">
              <a:rPr lang="en-US" smtClean="0"/>
              <a:t>9/1/2019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02E8F9-C968-478D-902D-3277B817B9B5}" type="slidenum">
              <a:rPr lang="en-US" smtClean="0"/>
              <a:t>‹#›</a:t>
            </a:fld>
            <a:endParaRPr lang="en-US" dirty="0"/>
          </a:p>
        </p:txBody>
      </p:sp>
    </p:spTree>
    <p:extLst>
      <p:ext uri="{BB962C8B-B14F-4D97-AF65-F5344CB8AC3E}">
        <p14:creationId xmlns:p14="http://schemas.microsoft.com/office/powerpoint/2010/main" val="2309651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05A21EA-220A-472B-86AD-8EFC6F62467F}" type="datetimeFigureOut">
              <a:rPr lang="en-US" smtClean="0"/>
              <a:t>9/1/2019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02E8F9-C968-478D-902D-3277B817B9B5}" type="slidenum">
              <a:rPr lang="en-US" smtClean="0"/>
              <a:t>‹#›</a:t>
            </a:fld>
            <a:endParaRPr lang="en-US" dirty="0"/>
          </a:p>
        </p:txBody>
      </p:sp>
    </p:spTree>
    <p:extLst>
      <p:ext uri="{BB962C8B-B14F-4D97-AF65-F5344CB8AC3E}">
        <p14:creationId xmlns:p14="http://schemas.microsoft.com/office/powerpoint/2010/main" val="4006600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05A21EA-220A-472B-86AD-8EFC6F62467F}" type="datetimeFigureOut">
              <a:rPr lang="en-US" smtClean="0"/>
              <a:t>9/1/2019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02E8F9-C968-478D-902D-3277B817B9B5}" type="slidenum">
              <a:rPr lang="en-US" smtClean="0"/>
              <a:t>‹#›</a:t>
            </a:fld>
            <a:endParaRPr lang="en-US" dirty="0"/>
          </a:p>
        </p:txBody>
      </p:sp>
    </p:spTree>
    <p:extLst>
      <p:ext uri="{BB962C8B-B14F-4D97-AF65-F5344CB8AC3E}">
        <p14:creationId xmlns:p14="http://schemas.microsoft.com/office/powerpoint/2010/main" val="707599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5A21EA-220A-472B-86AD-8EFC6F62467F}" type="datetimeFigureOut">
              <a:rPr lang="en-US" smtClean="0"/>
              <a:t>9/1/2019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02E8F9-C968-478D-902D-3277B817B9B5}" type="slidenum">
              <a:rPr lang="en-US" smtClean="0"/>
              <a:t>‹#›</a:t>
            </a:fld>
            <a:endParaRPr lang="en-US" dirty="0"/>
          </a:p>
        </p:txBody>
      </p:sp>
    </p:spTree>
    <p:extLst>
      <p:ext uri="{BB962C8B-B14F-4D97-AF65-F5344CB8AC3E}">
        <p14:creationId xmlns:p14="http://schemas.microsoft.com/office/powerpoint/2010/main" val="30893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A21EA-220A-472B-86AD-8EFC6F62467F}" type="datetimeFigureOut">
              <a:rPr lang="en-US" smtClean="0"/>
              <a:t>9/1/2019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02E8F9-C968-478D-902D-3277B817B9B5}" type="slidenum">
              <a:rPr lang="en-US" smtClean="0"/>
              <a:t>‹#›</a:t>
            </a:fld>
            <a:endParaRPr lang="en-US" dirty="0"/>
          </a:p>
        </p:txBody>
      </p:sp>
    </p:spTree>
    <p:extLst>
      <p:ext uri="{BB962C8B-B14F-4D97-AF65-F5344CB8AC3E}">
        <p14:creationId xmlns:p14="http://schemas.microsoft.com/office/powerpoint/2010/main" val="2024187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5A21EA-220A-472B-86AD-8EFC6F62467F}" type="datetimeFigureOut">
              <a:rPr lang="en-US" smtClean="0"/>
              <a:t>9/1/2019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02E8F9-C968-478D-902D-3277B817B9B5}" type="slidenum">
              <a:rPr lang="en-US" smtClean="0"/>
              <a:t>‹#›</a:t>
            </a:fld>
            <a:endParaRPr lang="en-US" dirty="0"/>
          </a:p>
        </p:txBody>
      </p:sp>
    </p:spTree>
    <p:extLst>
      <p:ext uri="{BB962C8B-B14F-4D97-AF65-F5344CB8AC3E}">
        <p14:creationId xmlns:p14="http://schemas.microsoft.com/office/powerpoint/2010/main" val="3197718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05A21EA-220A-472B-86AD-8EFC6F62467F}" type="datetimeFigureOut">
              <a:rPr lang="en-US" smtClean="0"/>
              <a:t>9/1/2019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02E8F9-C968-478D-902D-3277B817B9B5}" type="slidenum">
              <a:rPr lang="en-US" smtClean="0"/>
              <a:t>‹#›</a:t>
            </a:fld>
            <a:endParaRPr lang="en-US" dirty="0"/>
          </a:p>
        </p:txBody>
      </p:sp>
    </p:spTree>
    <p:extLst>
      <p:ext uri="{BB962C8B-B14F-4D97-AF65-F5344CB8AC3E}">
        <p14:creationId xmlns:p14="http://schemas.microsoft.com/office/powerpoint/2010/main" val="118580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A21EA-220A-472B-86AD-8EFC6F62467F}" type="datetimeFigureOut">
              <a:rPr lang="en-US" smtClean="0"/>
              <a:t>9/1/2019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02E8F9-C968-478D-902D-3277B817B9B5}" type="slidenum">
              <a:rPr lang="en-US" smtClean="0"/>
              <a:t>‹#›</a:t>
            </a:fld>
            <a:endParaRPr lang="en-US" dirty="0"/>
          </a:p>
        </p:txBody>
      </p:sp>
    </p:spTree>
    <p:extLst>
      <p:ext uri="{BB962C8B-B14F-4D97-AF65-F5344CB8AC3E}">
        <p14:creationId xmlns:p14="http://schemas.microsoft.com/office/powerpoint/2010/main" val="17389858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EC8D718-95AC-45B9-AEC6-0A4FBA46CC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893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AD6413-12AC-4A5C-88CB-6C90EDF22C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081E1A0A-A154-4087-AD79-8DA30AEFAAE6}"/>
              </a:ext>
            </a:extLst>
          </p:cNvPr>
          <p:cNvSpPr txBox="1"/>
          <p:nvPr/>
        </p:nvSpPr>
        <p:spPr>
          <a:xfrm>
            <a:off x="610381" y="2090172"/>
            <a:ext cx="7923238" cy="2677656"/>
          </a:xfrm>
          <a:prstGeom prst="rect">
            <a:avLst/>
          </a:prstGeom>
          <a:noFill/>
        </p:spPr>
        <p:txBody>
          <a:bodyPr wrap="square" rtlCol="0">
            <a:spAutoFit/>
          </a:bodyPr>
          <a:lstStyle/>
          <a:p>
            <a:pPr algn="ctr"/>
            <a:r>
              <a:rPr lang="en-US" sz="3200" b="1" dirty="0">
                <a:solidFill>
                  <a:schemeClr val="bg1">
                    <a:lumMod val="95000"/>
                  </a:schemeClr>
                </a:solidFill>
                <a:latin typeface="Arial Narrow" panose="020B0606020202030204" pitchFamily="34" charset="0"/>
              </a:rPr>
              <a:t>Romans 8:5 </a:t>
            </a:r>
          </a:p>
          <a:p>
            <a:pPr algn="ctr"/>
            <a:endParaRPr lang="en-US" sz="800" b="1" dirty="0">
              <a:solidFill>
                <a:schemeClr val="bg1">
                  <a:lumMod val="95000"/>
                </a:schemeClr>
              </a:solidFill>
              <a:latin typeface="Arial Narrow" panose="020B0606020202030204" pitchFamily="34" charset="0"/>
            </a:endParaRPr>
          </a:p>
          <a:p>
            <a:pPr algn="ctr"/>
            <a:r>
              <a:rPr lang="en-US" sz="3200" dirty="0">
                <a:solidFill>
                  <a:schemeClr val="bg1">
                    <a:lumMod val="95000"/>
                  </a:schemeClr>
                </a:solidFill>
                <a:latin typeface="Arial Narrow" panose="020B0606020202030204" pitchFamily="34" charset="0"/>
              </a:rPr>
              <a:t>For those who live according to the flesh set their minds on the things of the flesh, but those who live according to the Spirit set their minds on the things of the Spirit. </a:t>
            </a:r>
          </a:p>
        </p:txBody>
      </p:sp>
    </p:spTree>
    <p:extLst>
      <p:ext uri="{BB962C8B-B14F-4D97-AF65-F5344CB8AC3E}">
        <p14:creationId xmlns:p14="http://schemas.microsoft.com/office/powerpoint/2010/main" val="911122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AD6413-12AC-4A5C-88CB-6C90EDF22C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081E1A0A-A154-4087-AD79-8DA30AEFAAE6}"/>
              </a:ext>
            </a:extLst>
          </p:cNvPr>
          <p:cNvSpPr txBox="1"/>
          <p:nvPr/>
        </p:nvSpPr>
        <p:spPr>
          <a:xfrm>
            <a:off x="509561" y="589280"/>
            <a:ext cx="8212407" cy="6001643"/>
          </a:xfrm>
          <a:prstGeom prst="rect">
            <a:avLst/>
          </a:prstGeom>
          <a:noFill/>
        </p:spPr>
        <p:txBody>
          <a:bodyPr wrap="square" rtlCol="0">
            <a:spAutoFit/>
          </a:bodyPr>
          <a:lstStyle/>
          <a:p>
            <a:r>
              <a:rPr lang="en-US" sz="3200" b="1" dirty="0">
                <a:solidFill>
                  <a:schemeClr val="bg1">
                    <a:lumMod val="95000"/>
                  </a:schemeClr>
                </a:solidFill>
                <a:latin typeface="Arial Narrow" panose="020B0606020202030204" pitchFamily="34" charset="0"/>
              </a:rPr>
              <a:t>Blessings of The Mind Set on The Spirit</a:t>
            </a:r>
          </a:p>
          <a:p>
            <a:endParaRPr lang="en-US" sz="800" b="1" dirty="0">
              <a:solidFill>
                <a:schemeClr val="bg1">
                  <a:lumMod val="95000"/>
                </a:schemeClr>
              </a:solidFill>
              <a:latin typeface="Arial Narrow" panose="020B0606020202030204" pitchFamily="34" charset="0"/>
            </a:endParaRPr>
          </a:p>
          <a:p>
            <a:pPr marL="457200" indent="-457200">
              <a:buFont typeface="Arial" panose="020B0604020202020204" pitchFamily="34" charset="0"/>
              <a:buChar char="•"/>
            </a:pPr>
            <a:r>
              <a:rPr lang="en-US" sz="3200" b="1" dirty="0">
                <a:solidFill>
                  <a:schemeClr val="bg1">
                    <a:lumMod val="95000"/>
                  </a:schemeClr>
                </a:solidFill>
                <a:latin typeface="Arial Narrow" panose="020B0606020202030204" pitchFamily="34" charset="0"/>
              </a:rPr>
              <a:t>No condemnation in Christ (v. 1)</a:t>
            </a:r>
          </a:p>
          <a:p>
            <a:pPr marL="1371600" lvl="2" indent="-457200">
              <a:buFont typeface="Arial" panose="020B0604020202020204" pitchFamily="34" charset="0"/>
              <a:buChar char="•"/>
            </a:pPr>
            <a:r>
              <a:rPr lang="en-US" sz="3200" dirty="0">
                <a:solidFill>
                  <a:schemeClr val="bg1">
                    <a:lumMod val="95000"/>
                  </a:schemeClr>
                </a:solidFill>
                <a:latin typeface="Arial Narrow" panose="020B0606020202030204" pitchFamily="34" charset="0"/>
              </a:rPr>
              <a:t>Life, hope, and victory NOW!</a:t>
            </a:r>
          </a:p>
          <a:p>
            <a:pPr marL="457200" indent="-457200">
              <a:buFont typeface="Arial" panose="020B0604020202020204" pitchFamily="34" charset="0"/>
              <a:buChar char="•"/>
            </a:pPr>
            <a:endParaRPr lang="en-US" sz="800" dirty="0">
              <a:solidFill>
                <a:schemeClr val="bg1">
                  <a:lumMod val="95000"/>
                </a:schemeClr>
              </a:solidFill>
              <a:latin typeface="Arial Narrow" panose="020B0606020202030204" pitchFamily="34" charset="0"/>
            </a:endParaRPr>
          </a:p>
          <a:p>
            <a:pPr marL="457200" indent="-457200">
              <a:buFont typeface="Arial" panose="020B0604020202020204" pitchFamily="34" charset="0"/>
              <a:buChar char="•"/>
            </a:pPr>
            <a:r>
              <a:rPr lang="en-US" sz="3200" b="1" dirty="0">
                <a:solidFill>
                  <a:schemeClr val="bg1">
                    <a:lumMod val="95000"/>
                  </a:schemeClr>
                </a:solidFill>
                <a:latin typeface="Arial Narrow" panose="020B0606020202030204" pitchFamily="34" charset="0"/>
              </a:rPr>
              <a:t>Set free from the law of sin and death (v. 2)</a:t>
            </a:r>
          </a:p>
          <a:p>
            <a:pPr marL="1371600" lvl="2" indent="-457200">
              <a:buFont typeface="Arial" panose="020B0604020202020204" pitchFamily="34" charset="0"/>
              <a:buChar char="•"/>
            </a:pPr>
            <a:r>
              <a:rPr lang="en-US" sz="3200" dirty="0">
                <a:solidFill>
                  <a:schemeClr val="bg1">
                    <a:lumMod val="95000"/>
                  </a:schemeClr>
                </a:solidFill>
                <a:latin typeface="Arial Narrow" panose="020B0606020202030204" pitchFamily="34" charset="0"/>
              </a:rPr>
              <a:t>Justified and empowered through the new covenant in Christ</a:t>
            </a:r>
          </a:p>
          <a:p>
            <a:pPr marL="457200" indent="-457200">
              <a:buFont typeface="Arial" panose="020B0604020202020204" pitchFamily="34" charset="0"/>
              <a:buChar char="•"/>
            </a:pPr>
            <a:endParaRPr lang="en-US" sz="800" dirty="0">
              <a:solidFill>
                <a:schemeClr val="bg1">
                  <a:lumMod val="95000"/>
                </a:schemeClr>
              </a:solidFill>
              <a:latin typeface="Arial Narrow" panose="020B0606020202030204" pitchFamily="34" charset="0"/>
            </a:endParaRPr>
          </a:p>
          <a:p>
            <a:pPr marL="457200" indent="-457200">
              <a:buFont typeface="Arial" panose="020B0604020202020204" pitchFamily="34" charset="0"/>
              <a:buChar char="•"/>
            </a:pPr>
            <a:r>
              <a:rPr lang="en-US" sz="3200" b="1" dirty="0">
                <a:solidFill>
                  <a:schemeClr val="bg1">
                    <a:lumMod val="95000"/>
                  </a:schemeClr>
                </a:solidFill>
                <a:latin typeface="Arial Narrow" panose="020B0606020202030204" pitchFamily="34" charset="0"/>
              </a:rPr>
              <a:t>Law’s righteous requirement fulfilled in us (v. 4)</a:t>
            </a:r>
          </a:p>
          <a:p>
            <a:pPr marL="1371600" lvl="2" indent="-457200">
              <a:buFont typeface="Arial" panose="020B0604020202020204" pitchFamily="34" charset="0"/>
              <a:buChar char="•"/>
            </a:pPr>
            <a:r>
              <a:rPr lang="en-US" sz="3200" dirty="0">
                <a:solidFill>
                  <a:schemeClr val="bg1">
                    <a:lumMod val="95000"/>
                  </a:schemeClr>
                </a:solidFill>
                <a:latin typeface="Arial Narrow" panose="020B0606020202030204" pitchFamily="34" charset="0"/>
              </a:rPr>
              <a:t>Because of Christ’s sacrifice, we respond with holy living (1 Pet. 1:16)?</a:t>
            </a:r>
          </a:p>
          <a:p>
            <a:pPr marL="1371600" lvl="2" indent="-457200">
              <a:buFont typeface="Arial" panose="020B0604020202020204" pitchFamily="34" charset="0"/>
              <a:buChar char="•"/>
            </a:pPr>
            <a:r>
              <a:rPr lang="en-US" sz="3200" dirty="0">
                <a:solidFill>
                  <a:schemeClr val="bg1">
                    <a:lumMod val="95000"/>
                  </a:schemeClr>
                </a:solidFill>
                <a:latin typeface="Arial Narrow" panose="020B0606020202030204" pitchFamily="34" charset="0"/>
              </a:rPr>
              <a:t>Because of Christ’s sacrifice, God treats us as if we’ve fulfilled the Law’s requirements?</a:t>
            </a:r>
          </a:p>
          <a:p>
            <a:pPr marL="457200" indent="-457200">
              <a:buFont typeface="Arial" panose="020B0604020202020204" pitchFamily="34" charset="0"/>
              <a:buChar char="•"/>
            </a:pPr>
            <a:endParaRPr lang="en-US" sz="800"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143460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Effect transition="in" filter="fade">
                                      <p:cBhvr>
                                        <p:cTn id="15" dur="1250"/>
                                        <p:tgtEl>
                                          <p:spTgt spid="4">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5" end="5"/>
                                            </p:txEl>
                                          </p:spTgt>
                                        </p:tgtEl>
                                        <p:attrNameLst>
                                          <p:attrName>style.visibility</p:attrName>
                                        </p:attrNameLst>
                                      </p:cBhvr>
                                      <p:to>
                                        <p:strVal val="visible"/>
                                      </p:to>
                                    </p:set>
                                    <p:animEffect transition="in" filter="fade">
                                      <p:cBhvr>
                                        <p:cTn id="20" dur="1250"/>
                                        <p:tgtEl>
                                          <p:spTgt spid="4">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animEffect transition="in" filter="fade">
                                      <p:cBhvr>
                                        <p:cTn id="23" dur="1250"/>
                                        <p:tgtEl>
                                          <p:spTgt spid="4">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1250"/>
                                        <p:tgtEl>
                                          <p:spTgt spid="4">
                                            <p:txEl>
                                              <p:pRg st="8" end="8"/>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animEffect transition="in" filter="fade">
                                      <p:cBhvr>
                                        <p:cTn id="31" dur="1250"/>
                                        <p:tgtEl>
                                          <p:spTgt spid="4">
                                            <p:txEl>
                                              <p:pRg st="9" end="9"/>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
                                            <p:txEl>
                                              <p:pRg st="10" end="10"/>
                                            </p:txEl>
                                          </p:spTgt>
                                        </p:tgtEl>
                                        <p:attrNameLst>
                                          <p:attrName>style.visibility</p:attrName>
                                        </p:attrNameLst>
                                      </p:cBhvr>
                                      <p:to>
                                        <p:strVal val="visible"/>
                                      </p:to>
                                    </p:set>
                                    <p:animEffect transition="in" filter="fade">
                                      <p:cBhvr>
                                        <p:cTn id="34" dur="125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AD6413-12AC-4A5C-88CB-6C90EDF22C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081E1A0A-A154-4087-AD79-8DA30AEFAAE6}"/>
              </a:ext>
            </a:extLst>
          </p:cNvPr>
          <p:cNvSpPr txBox="1"/>
          <p:nvPr/>
        </p:nvSpPr>
        <p:spPr>
          <a:xfrm>
            <a:off x="509561" y="589280"/>
            <a:ext cx="8212407" cy="2923877"/>
          </a:xfrm>
          <a:prstGeom prst="rect">
            <a:avLst/>
          </a:prstGeom>
          <a:noFill/>
        </p:spPr>
        <p:txBody>
          <a:bodyPr wrap="square" rtlCol="0">
            <a:spAutoFit/>
          </a:bodyPr>
          <a:lstStyle/>
          <a:p>
            <a:r>
              <a:rPr lang="en-US" sz="3200" b="1" dirty="0">
                <a:solidFill>
                  <a:schemeClr val="bg1">
                    <a:lumMod val="95000"/>
                  </a:schemeClr>
                </a:solidFill>
                <a:latin typeface="Arial Narrow" panose="020B0606020202030204" pitchFamily="34" charset="0"/>
              </a:rPr>
              <a:t>Blessings of The Mind Set on The Spirit</a:t>
            </a:r>
          </a:p>
          <a:p>
            <a:endParaRPr lang="en-US" sz="800" b="1" dirty="0">
              <a:solidFill>
                <a:schemeClr val="bg1">
                  <a:lumMod val="95000"/>
                </a:schemeClr>
              </a:solidFill>
              <a:latin typeface="Arial Narrow" panose="020B0606020202030204" pitchFamily="34" charset="0"/>
            </a:endParaRPr>
          </a:p>
          <a:p>
            <a:pPr marL="457200" lvl="0" indent="-457200">
              <a:buFont typeface="Arial" panose="020B0604020202020204" pitchFamily="34" charset="0"/>
              <a:buChar char="•"/>
            </a:pPr>
            <a:r>
              <a:rPr lang="en-US" sz="3200" b="1" dirty="0">
                <a:solidFill>
                  <a:prstClr val="white">
                    <a:lumMod val="95000"/>
                  </a:prstClr>
                </a:solidFill>
                <a:latin typeface="Arial Narrow" panose="020B0606020202030204" pitchFamily="34" charset="0"/>
              </a:rPr>
              <a:t>The Spirit dwells in us (vv. 9-11)</a:t>
            </a:r>
          </a:p>
          <a:p>
            <a:pPr marL="1371600" lvl="2" indent="-457200">
              <a:buFont typeface="Arial" panose="020B0604020202020204" pitchFamily="34" charset="0"/>
              <a:buChar char="•"/>
            </a:pPr>
            <a:r>
              <a:rPr lang="en-US" sz="3200" dirty="0">
                <a:solidFill>
                  <a:prstClr val="white">
                    <a:lumMod val="95000"/>
                  </a:prstClr>
                </a:solidFill>
                <a:latin typeface="Arial Narrow" panose="020B0606020202030204" pitchFamily="34" charset="0"/>
              </a:rPr>
              <a:t>See also 2 Tim. 1:14; 1 Cor. 6:19; Gal. 4:6-7</a:t>
            </a:r>
          </a:p>
          <a:p>
            <a:pPr marL="457200" lvl="0" indent="-457200">
              <a:buFont typeface="Arial" panose="020B0604020202020204" pitchFamily="34" charset="0"/>
              <a:buChar char="•"/>
            </a:pPr>
            <a:endParaRPr lang="en-US" sz="800" dirty="0">
              <a:solidFill>
                <a:prstClr val="white">
                  <a:lumMod val="95000"/>
                </a:prstClr>
              </a:solidFill>
              <a:latin typeface="Arial Narrow" panose="020B0606020202030204" pitchFamily="34" charset="0"/>
            </a:endParaRPr>
          </a:p>
          <a:p>
            <a:pPr marL="457200" lvl="0" indent="-457200">
              <a:buFont typeface="Arial" panose="020B0604020202020204" pitchFamily="34" charset="0"/>
              <a:buChar char="•"/>
            </a:pPr>
            <a:r>
              <a:rPr lang="en-US" sz="3200" b="1" dirty="0">
                <a:solidFill>
                  <a:prstClr val="white">
                    <a:lumMod val="95000"/>
                  </a:prstClr>
                </a:solidFill>
                <a:latin typeface="Arial Narrow" panose="020B0606020202030204" pitchFamily="34" charset="0"/>
              </a:rPr>
              <a:t>Raised by the Spirit to eternal life (vv. 10-11)</a:t>
            </a:r>
          </a:p>
          <a:p>
            <a:pPr marL="1371600" lvl="2" indent="-457200">
              <a:buFont typeface="Arial" panose="020B0604020202020204" pitchFamily="34" charset="0"/>
              <a:buChar char="•"/>
            </a:pPr>
            <a:r>
              <a:rPr lang="en-US" sz="3200" dirty="0">
                <a:solidFill>
                  <a:prstClr val="white">
                    <a:lumMod val="95000"/>
                  </a:prstClr>
                </a:solidFill>
                <a:latin typeface="Arial Narrow" panose="020B0606020202030204" pitchFamily="34" charset="0"/>
              </a:rPr>
              <a:t>See also 1 Cor. 15; Phil. 3:20-21</a:t>
            </a:r>
          </a:p>
          <a:p>
            <a:pPr marL="457200" indent="-457200">
              <a:buFont typeface="Arial" panose="020B0604020202020204" pitchFamily="34" charset="0"/>
              <a:buChar char="•"/>
            </a:pPr>
            <a:endParaRPr lang="en-US" sz="800"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3851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250"/>
                                        <p:tgtEl>
                                          <p:spTgt spid="4">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xEl>
                                              <p:pRg st="5" end="5"/>
                                            </p:txEl>
                                          </p:spTgt>
                                        </p:tgtEl>
                                        <p:attrNameLst>
                                          <p:attrName>style.visibility</p:attrName>
                                        </p:attrNameLst>
                                      </p:cBhvr>
                                      <p:to>
                                        <p:strVal val="visible"/>
                                      </p:to>
                                    </p:set>
                                    <p:animEffect transition="in" filter="fade">
                                      <p:cBhvr>
                                        <p:cTn id="18" dur="1250"/>
                                        <p:tgtEl>
                                          <p:spTgt spid="4">
                                            <p:txEl>
                                              <p:pRg st="5" end="5"/>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2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AD6413-12AC-4A5C-88CB-6C90EDF22C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081E1A0A-A154-4087-AD79-8DA30AEFAAE6}"/>
              </a:ext>
            </a:extLst>
          </p:cNvPr>
          <p:cNvSpPr txBox="1"/>
          <p:nvPr/>
        </p:nvSpPr>
        <p:spPr>
          <a:xfrm>
            <a:off x="509562" y="589280"/>
            <a:ext cx="7923238" cy="4031873"/>
          </a:xfrm>
          <a:prstGeom prst="rect">
            <a:avLst/>
          </a:prstGeom>
          <a:noFill/>
        </p:spPr>
        <p:txBody>
          <a:bodyPr wrap="square" rtlCol="0">
            <a:spAutoFit/>
          </a:bodyPr>
          <a:lstStyle/>
          <a:p>
            <a:r>
              <a:rPr lang="en-US" sz="3200" b="1" dirty="0">
                <a:solidFill>
                  <a:schemeClr val="bg1">
                    <a:lumMod val="95000"/>
                  </a:schemeClr>
                </a:solidFill>
                <a:latin typeface="Arial Narrow" panose="020B0606020202030204" pitchFamily="34" charset="0"/>
              </a:rPr>
              <a:t>Curses of The Mind Set on The Flesh</a:t>
            </a:r>
          </a:p>
          <a:p>
            <a:endParaRPr lang="en-US" sz="800" b="1" dirty="0">
              <a:solidFill>
                <a:schemeClr val="bg1">
                  <a:lumMod val="95000"/>
                </a:schemeClr>
              </a:solidFill>
              <a:latin typeface="Arial Narrow" panose="020B0606020202030204" pitchFamily="34" charset="0"/>
            </a:endParaRPr>
          </a:p>
          <a:p>
            <a:pPr marL="457200" indent="-457200">
              <a:buFont typeface="Arial" panose="020B0604020202020204" pitchFamily="34" charset="0"/>
              <a:buChar char="•"/>
            </a:pPr>
            <a:r>
              <a:rPr lang="en-US" sz="3200" b="1" dirty="0">
                <a:solidFill>
                  <a:schemeClr val="bg1">
                    <a:lumMod val="95000"/>
                  </a:schemeClr>
                </a:solidFill>
                <a:latin typeface="Arial Narrow" panose="020B0606020202030204" pitchFamily="34" charset="0"/>
              </a:rPr>
              <a:t>Spiritual death (v. 6)</a:t>
            </a:r>
          </a:p>
          <a:p>
            <a:pPr marL="1371600" lvl="2" indent="-457200">
              <a:buFont typeface="Arial" panose="020B0604020202020204" pitchFamily="34" charset="0"/>
              <a:buChar char="•"/>
            </a:pPr>
            <a:r>
              <a:rPr lang="en-US" sz="3200" dirty="0">
                <a:solidFill>
                  <a:schemeClr val="bg1">
                    <a:lumMod val="95000"/>
                  </a:schemeClr>
                </a:solidFill>
                <a:latin typeface="Arial Narrow" panose="020B0606020202030204" pitchFamily="34" charset="0"/>
              </a:rPr>
              <a:t>Now (Is. 59:1-2)</a:t>
            </a:r>
          </a:p>
          <a:p>
            <a:pPr marL="1371600" lvl="2" indent="-457200">
              <a:buFont typeface="Arial" panose="020B0604020202020204" pitchFamily="34" charset="0"/>
              <a:buChar char="•"/>
            </a:pPr>
            <a:r>
              <a:rPr lang="en-US" sz="3200" dirty="0">
                <a:solidFill>
                  <a:schemeClr val="bg1">
                    <a:lumMod val="95000"/>
                  </a:schemeClr>
                </a:solidFill>
                <a:latin typeface="Arial Narrow" panose="020B0606020202030204" pitchFamily="34" charset="0"/>
              </a:rPr>
              <a:t>Eternally (Rev. 20:14-15; 21:7-8)</a:t>
            </a:r>
          </a:p>
          <a:p>
            <a:pPr marL="457200" indent="-457200">
              <a:buFont typeface="Arial" panose="020B0604020202020204" pitchFamily="34" charset="0"/>
              <a:buChar char="•"/>
            </a:pPr>
            <a:endParaRPr lang="en-US" sz="800" dirty="0">
              <a:solidFill>
                <a:schemeClr val="bg1">
                  <a:lumMod val="95000"/>
                </a:schemeClr>
              </a:solidFill>
              <a:latin typeface="Arial Narrow" panose="020B0606020202030204" pitchFamily="34" charset="0"/>
            </a:endParaRPr>
          </a:p>
          <a:p>
            <a:pPr marL="457200" indent="-457200">
              <a:buFont typeface="Arial" panose="020B0604020202020204" pitchFamily="34" charset="0"/>
              <a:buChar char="•"/>
            </a:pPr>
            <a:r>
              <a:rPr lang="en-US" sz="3200" b="1" dirty="0">
                <a:solidFill>
                  <a:schemeClr val="bg1">
                    <a:lumMod val="95000"/>
                  </a:schemeClr>
                </a:solidFill>
                <a:latin typeface="Arial Narrow" panose="020B0606020202030204" pitchFamily="34" charset="0"/>
              </a:rPr>
              <a:t>Enemy of God (v. 7)</a:t>
            </a:r>
          </a:p>
          <a:p>
            <a:pPr marL="457200" indent="-457200">
              <a:buFont typeface="Arial" panose="020B0604020202020204" pitchFamily="34" charset="0"/>
              <a:buChar char="•"/>
            </a:pPr>
            <a:endParaRPr lang="en-US" sz="800" b="1" dirty="0">
              <a:solidFill>
                <a:schemeClr val="bg1">
                  <a:lumMod val="95000"/>
                </a:schemeClr>
              </a:solidFill>
              <a:latin typeface="Arial Narrow" panose="020B0606020202030204" pitchFamily="34" charset="0"/>
            </a:endParaRPr>
          </a:p>
          <a:p>
            <a:pPr marL="457200" indent="-457200">
              <a:buFont typeface="Arial" panose="020B0604020202020204" pitchFamily="34" charset="0"/>
              <a:buChar char="•"/>
            </a:pPr>
            <a:r>
              <a:rPr lang="en-US" sz="3200" b="1" dirty="0">
                <a:solidFill>
                  <a:schemeClr val="bg1">
                    <a:lumMod val="95000"/>
                  </a:schemeClr>
                </a:solidFill>
                <a:latin typeface="Arial Narrow" panose="020B0606020202030204" pitchFamily="34" charset="0"/>
              </a:rPr>
              <a:t>Impossible to please God (v. 8)</a:t>
            </a:r>
          </a:p>
          <a:p>
            <a:pPr marL="1371600" lvl="2" indent="-457200">
              <a:buFont typeface="Arial" panose="020B0604020202020204" pitchFamily="34" charset="0"/>
              <a:buChar char="•"/>
            </a:pPr>
            <a:r>
              <a:rPr lang="en-US" sz="3200" dirty="0">
                <a:solidFill>
                  <a:schemeClr val="bg1">
                    <a:lumMod val="95000"/>
                  </a:schemeClr>
                </a:solidFill>
                <a:latin typeface="Arial Narrow" panose="020B0606020202030204" pitchFamily="34" charset="0"/>
              </a:rPr>
              <a:t>Subject to the righteous wrath of God</a:t>
            </a:r>
          </a:p>
          <a:p>
            <a:pPr marL="457200" indent="-457200">
              <a:buFont typeface="Arial" panose="020B0604020202020204" pitchFamily="34" charset="0"/>
              <a:buChar char="•"/>
            </a:pPr>
            <a:endParaRPr lang="en-US" sz="800"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3086016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Effect transition="in" filter="fade">
                                      <p:cBhvr>
                                        <p:cTn id="13" dur="1250"/>
                                        <p:tgtEl>
                                          <p:spTgt spid="4">
                                            <p:txEl>
                                              <p:pRg st="3" end="3"/>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
                                            <p:txEl>
                                              <p:pRg st="4" end="4"/>
                                            </p:txEl>
                                          </p:spTgt>
                                        </p:tgtEl>
                                        <p:attrNameLst>
                                          <p:attrName>style.visibility</p:attrName>
                                        </p:attrNameLst>
                                      </p:cBhvr>
                                      <p:to>
                                        <p:strVal val="visible"/>
                                      </p:to>
                                    </p:set>
                                    <p:animEffect transition="in" filter="fade">
                                      <p:cBhvr>
                                        <p:cTn id="16" dur="1250"/>
                                        <p:tgtEl>
                                          <p:spTgt spid="4">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animEffect transition="in" filter="fade">
                                      <p:cBhvr>
                                        <p:cTn id="21" dur="1250"/>
                                        <p:tgtEl>
                                          <p:spTgt spid="4">
                                            <p:txEl>
                                              <p:pRg st="6" end="6"/>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4">
                                            <p:txEl>
                                              <p:pRg st="8" end="8"/>
                                            </p:txEl>
                                          </p:spTgt>
                                        </p:tgtEl>
                                        <p:attrNameLst>
                                          <p:attrName>style.visibility</p:attrName>
                                        </p:attrNameLst>
                                      </p:cBhvr>
                                      <p:to>
                                        <p:strVal val="visible"/>
                                      </p:to>
                                    </p:set>
                                    <p:animEffect transition="in" filter="fade">
                                      <p:cBhvr>
                                        <p:cTn id="24" dur="1250"/>
                                        <p:tgtEl>
                                          <p:spTgt spid="4">
                                            <p:txEl>
                                              <p:pRg st="8" end="8"/>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animEffect transition="in" filter="fade">
                                      <p:cBhvr>
                                        <p:cTn id="27" dur="125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AAD6413-12AC-4A5C-88CB-6C90EDF22C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081E1A0A-A154-4087-AD79-8DA30AEFAAE6}"/>
              </a:ext>
            </a:extLst>
          </p:cNvPr>
          <p:cNvSpPr txBox="1"/>
          <p:nvPr/>
        </p:nvSpPr>
        <p:spPr>
          <a:xfrm>
            <a:off x="509562" y="589280"/>
            <a:ext cx="7923238" cy="3046988"/>
          </a:xfrm>
          <a:prstGeom prst="rect">
            <a:avLst/>
          </a:prstGeom>
          <a:noFill/>
        </p:spPr>
        <p:txBody>
          <a:bodyPr wrap="square" rtlCol="0">
            <a:spAutoFit/>
          </a:bodyPr>
          <a:lstStyle/>
          <a:p>
            <a:r>
              <a:rPr lang="en-US" sz="3200" b="1" dirty="0">
                <a:solidFill>
                  <a:schemeClr val="bg1">
                    <a:lumMod val="95000"/>
                  </a:schemeClr>
                </a:solidFill>
                <a:latin typeface="Arial Narrow" panose="020B0606020202030204" pitchFamily="34" charset="0"/>
              </a:rPr>
              <a:t>Thoughts to Consider…</a:t>
            </a:r>
          </a:p>
          <a:p>
            <a:endParaRPr lang="en-US" sz="800" b="1" dirty="0">
              <a:solidFill>
                <a:schemeClr val="bg1">
                  <a:lumMod val="95000"/>
                </a:schemeClr>
              </a:solidFill>
              <a:latin typeface="Arial Narrow" panose="020B0606020202030204" pitchFamily="34" charset="0"/>
            </a:endParaRPr>
          </a:p>
          <a:p>
            <a:pPr marL="457200" indent="-457200">
              <a:buFont typeface="Arial" panose="020B0604020202020204" pitchFamily="34" charset="0"/>
              <a:buChar char="•"/>
            </a:pPr>
            <a:r>
              <a:rPr lang="en-US" sz="3200" b="1" dirty="0">
                <a:solidFill>
                  <a:schemeClr val="bg1">
                    <a:lumMod val="95000"/>
                  </a:schemeClr>
                </a:solidFill>
                <a:latin typeface="Arial Narrow" panose="020B0606020202030204" pitchFamily="34" charset="0"/>
              </a:rPr>
              <a:t>What our mind is set on matters</a:t>
            </a:r>
          </a:p>
          <a:p>
            <a:pPr marL="457200" indent="-457200">
              <a:buFont typeface="Arial" panose="020B0604020202020204" pitchFamily="34" charset="0"/>
              <a:buChar char="•"/>
            </a:pPr>
            <a:endParaRPr lang="en-US" sz="800" b="1" dirty="0">
              <a:solidFill>
                <a:schemeClr val="bg1">
                  <a:lumMod val="95000"/>
                </a:schemeClr>
              </a:solidFill>
              <a:latin typeface="Arial Narrow" panose="020B0606020202030204" pitchFamily="34" charset="0"/>
            </a:endParaRPr>
          </a:p>
          <a:p>
            <a:pPr marL="457200" indent="-457200">
              <a:buFont typeface="Arial" panose="020B0604020202020204" pitchFamily="34" charset="0"/>
              <a:buChar char="•"/>
            </a:pPr>
            <a:r>
              <a:rPr lang="en-US" sz="3200" b="1" dirty="0">
                <a:solidFill>
                  <a:schemeClr val="bg1">
                    <a:lumMod val="95000"/>
                  </a:schemeClr>
                </a:solidFill>
                <a:latin typeface="Arial Narrow" panose="020B0606020202030204" pitchFamily="34" charset="0"/>
              </a:rPr>
              <a:t>We need to cultivate a mind that is set on the Spirit</a:t>
            </a:r>
          </a:p>
          <a:p>
            <a:pPr marL="457200" indent="-457200">
              <a:buFont typeface="Arial" panose="020B0604020202020204" pitchFamily="34" charset="0"/>
              <a:buChar char="•"/>
            </a:pPr>
            <a:endParaRPr lang="en-US" sz="800" b="1" dirty="0">
              <a:solidFill>
                <a:schemeClr val="bg1">
                  <a:lumMod val="95000"/>
                </a:schemeClr>
              </a:solidFill>
              <a:latin typeface="Arial Narrow" panose="020B0606020202030204" pitchFamily="34" charset="0"/>
            </a:endParaRPr>
          </a:p>
          <a:p>
            <a:pPr marL="457200" indent="-457200">
              <a:buFont typeface="Arial" panose="020B0604020202020204" pitchFamily="34" charset="0"/>
              <a:buChar char="•"/>
            </a:pPr>
            <a:r>
              <a:rPr lang="en-US" sz="3200" b="1" dirty="0">
                <a:solidFill>
                  <a:schemeClr val="bg1">
                    <a:lumMod val="95000"/>
                  </a:schemeClr>
                </a:solidFill>
                <a:latin typeface="Arial Narrow" panose="020B0606020202030204" pitchFamily="34" charset="0"/>
              </a:rPr>
              <a:t>Let the Spirit take up residence in you!</a:t>
            </a:r>
            <a:endParaRPr lang="en-US" sz="3200" dirty="0">
              <a:solidFill>
                <a:schemeClr val="bg1">
                  <a:lumMod val="95000"/>
                </a:schemeClr>
              </a:solidFill>
              <a:latin typeface="Arial Narrow" panose="020B0606020202030204" pitchFamily="34" charset="0"/>
            </a:endParaRPr>
          </a:p>
          <a:p>
            <a:pPr marL="457200" indent="-457200">
              <a:buFont typeface="Arial" panose="020B0604020202020204" pitchFamily="34" charset="0"/>
              <a:buChar char="•"/>
            </a:pPr>
            <a:endParaRPr lang="en-US" sz="800" dirty="0">
              <a:solidFill>
                <a:schemeClr val="bg1">
                  <a:lumMod val="95000"/>
                </a:schemeClr>
              </a:solidFill>
              <a:latin typeface="Arial Narrow" panose="020B0606020202030204" pitchFamily="34" charset="0"/>
            </a:endParaRPr>
          </a:p>
        </p:txBody>
      </p:sp>
    </p:spTree>
    <p:extLst>
      <p:ext uri="{BB962C8B-B14F-4D97-AF65-F5344CB8AC3E}">
        <p14:creationId xmlns:p14="http://schemas.microsoft.com/office/powerpoint/2010/main" val="939037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250"/>
                                        <p:tgtEl>
                                          <p:spTgt spid="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2" end="2"/>
                                            </p:txEl>
                                          </p:spTgt>
                                        </p:tgtEl>
                                        <p:attrNameLst>
                                          <p:attrName>style.visibility</p:attrName>
                                        </p:attrNameLst>
                                      </p:cBhvr>
                                      <p:to>
                                        <p:strVal val="visible"/>
                                      </p:to>
                                    </p:set>
                                    <p:animEffect transition="in" filter="fade">
                                      <p:cBhvr>
                                        <p:cTn id="10" dur="1250"/>
                                        <p:tgtEl>
                                          <p:spTgt spid="4">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animEffect transition="in" filter="fade">
                                      <p:cBhvr>
                                        <p:cTn id="15" dur="1250"/>
                                        <p:tgtEl>
                                          <p:spTgt spid="4">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xEl>
                                              <p:pRg st="6" end="6"/>
                                            </p:txEl>
                                          </p:spTgt>
                                        </p:tgtEl>
                                        <p:attrNameLst>
                                          <p:attrName>style.visibility</p:attrName>
                                        </p:attrNameLst>
                                      </p:cBhvr>
                                      <p:to>
                                        <p:strVal val="visible"/>
                                      </p:to>
                                    </p:set>
                                    <p:animEffect transition="in" filter="fade">
                                      <p:cBhvr>
                                        <p:cTn id="20" dur="125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EC8D718-95AC-45B9-AEC6-0A4FBA46CC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86150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TotalTime>
  <Words>269</Words>
  <Application>Microsoft Office PowerPoint</Application>
  <PresentationFormat>On-screen Show (4:3)</PresentationFormat>
  <Paragraphs>38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Narrow</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6</cp:revision>
  <dcterms:created xsi:type="dcterms:W3CDTF">2019-09-01T19:15:11Z</dcterms:created>
  <dcterms:modified xsi:type="dcterms:W3CDTF">2019-09-01T21:46:25Z</dcterms:modified>
</cp:coreProperties>
</file>