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4" r:id="rId4"/>
    <p:sldId id="261" r:id="rId5"/>
    <p:sldId id="262" r:id="rId6"/>
    <p:sldId id="263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82" d="100"/>
          <a:sy n="82" d="100"/>
        </p:scale>
        <p:origin x="48" y="19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31AC-F977-46DB-91BD-991BF1CC3CA2}" type="datetimeFigureOut">
              <a:rPr lang="en-US" smtClean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B0DA-4C9B-442E-92D1-22AE3C19B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1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31AC-F977-46DB-91BD-991BF1CC3CA2}" type="datetimeFigureOut">
              <a:rPr lang="en-US" smtClean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B0DA-4C9B-442E-92D1-22AE3C19B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43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31AC-F977-46DB-91BD-991BF1CC3CA2}" type="datetimeFigureOut">
              <a:rPr lang="en-US" smtClean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B0DA-4C9B-442E-92D1-22AE3C19B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59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31AC-F977-46DB-91BD-991BF1CC3CA2}" type="datetimeFigureOut">
              <a:rPr lang="en-US" smtClean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B0DA-4C9B-442E-92D1-22AE3C19B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0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31AC-F977-46DB-91BD-991BF1CC3CA2}" type="datetimeFigureOut">
              <a:rPr lang="en-US" smtClean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B0DA-4C9B-442E-92D1-22AE3C19B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06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31AC-F977-46DB-91BD-991BF1CC3CA2}" type="datetimeFigureOut">
              <a:rPr lang="en-US" smtClean="0"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B0DA-4C9B-442E-92D1-22AE3C19B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07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31AC-F977-46DB-91BD-991BF1CC3CA2}" type="datetimeFigureOut">
              <a:rPr lang="en-US" smtClean="0"/>
              <a:t>9/8/2019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B0DA-4C9B-442E-92D1-22AE3C19B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09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31AC-F977-46DB-91BD-991BF1CC3CA2}" type="datetimeFigureOut">
              <a:rPr lang="en-US" smtClean="0"/>
              <a:t>9/8/2019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B0DA-4C9B-442E-92D1-22AE3C19B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6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31AC-F977-46DB-91BD-991BF1CC3CA2}" type="datetimeFigureOut">
              <a:rPr lang="en-US" smtClean="0"/>
              <a:t>9/8/2019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B0DA-4C9B-442E-92D1-22AE3C19B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97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31AC-F977-46DB-91BD-991BF1CC3CA2}" type="datetimeFigureOut">
              <a:rPr lang="en-US" smtClean="0"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B0DA-4C9B-442E-92D1-22AE3C19B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2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31AC-F977-46DB-91BD-991BF1CC3CA2}" type="datetimeFigureOut">
              <a:rPr lang="en-US" smtClean="0"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B0DA-4C9B-442E-92D1-22AE3C19B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44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131AC-F977-46DB-91BD-991BF1CC3CA2}" type="datetimeFigureOut">
              <a:rPr lang="en-US" smtClean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7B0DA-4C9B-442E-92D1-22AE3C19B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80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9FD58B-B8B3-4C77-9E02-BA105B2AEC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44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E5B425-732C-44DA-AF82-68C0EE69B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1EB3D0D-1B5E-4B2B-9E71-FE0B419A6A6A}"/>
              </a:ext>
            </a:extLst>
          </p:cNvPr>
          <p:cNvSpPr txBox="1"/>
          <p:nvPr/>
        </p:nvSpPr>
        <p:spPr>
          <a:xfrm>
            <a:off x="390769" y="468923"/>
            <a:ext cx="836246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Romans 8:12-13 (Page 944)</a:t>
            </a:r>
          </a:p>
          <a:p>
            <a:endParaRPr lang="en-US" sz="1600" b="1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b="1" dirty="0">
                <a:latin typeface="Arial Narrow" panose="020B0606020202030204" pitchFamily="34" charset="0"/>
              </a:rPr>
              <a:t>We are debtors </a:t>
            </a:r>
            <a:r>
              <a:rPr lang="en-US" sz="3200" dirty="0">
                <a:latin typeface="Arial Narrow" panose="020B0606020202030204" pitchFamily="34" charset="0"/>
              </a:rPr>
              <a:t>(“under obligation,” NASB)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Not to the flesh, but to God (see 8:10-11; 7:6)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This is a blessing!</a:t>
            </a:r>
          </a:p>
          <a:p>
            <a:pPr marL="1371600" lvl="2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b="1" dirty="0">
                <a:latin typeface="Arial Narrow" panose="020B0606020202030204" pitchFamily="34" charset="0"/>
              </a:rPr>
              <a:t>A warning: fleshly living leads to spiritual death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1 Cor. 10:1-5; Rom. 11:22; Gal. 5:1-4;      Heb. 10:26-39)</a:t>
            </a:r>
          </a:p>
        </p:txBody>
      </p:sp>
    </p:spTree>
    <p:extLst>
      <p:ext uri="{BB962C8B-B14F-4D97-AF65-F5344CB8AC3E}">
        <p14:creationId xmlns:p14="http://schemas.microsoft.com/office/powerpoint/2010/main" val="173379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E5B425-732C-44DA-AF82-68C0EE69B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1EB3D0D-1B5E-4B2B-9E71-FE0B419A6A6A}"/>
              </a:ext>
            </a:extLst>
          </p:cNvPr>
          <p:cNvSpPr txBox="1"/>
          <p:nvPr/>
        </p:nvSpPr>
        <p:spPr>
          <a:xfrm>
            <a:off x="390769" y="468923"/>
            <a:ext cx="836246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Romans 8:14 (Page 944)</a:t>
            </a:r>
          </a:p>
          <a:p>
            <a:endParaRPr lang="en-US" sz="1600" b="1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b="1" dirty="0">
                <a:latin typeface="Arial Narrow" panose="020B0606020202030204" pitchFamily="34" charset="0"/>
              </a:rPr>
              <a:t>We are led by the Spirit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Certainly through the Word (1 Pet. 1:20-21; 2 Tim. 3:16; Col. 3:16)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Through the Word He directs our steps      (Ps. 119:104-105) </a:t>
            </a:r>
          </a:p>
          <a:p>
            <a:pPr marL="1371600" lvl="2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b="1" dirty="0">
                <a:latin typeface="Arial Narrow" panose="020B0606020202030204" pitchFamily="34" charset="0"/>
              </a:rPr>
              <a:t>We are sons of God 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John 1:11-13; Hos. 1:10</a:t>
            </a:r>
          </a:p>
        </p:txBody>
      </p:sp>
    </p:spTree>
    <p:extLst>
      <p:ext uri="{BB962C8B-B14F-4D97-AF65-F5344CB8AC3E}">
        <p14:creationId xmlns:p14="http://schemas.microsoft.com/office/powerpoint/2010/main" val="228406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E5B425-732C-44DA-AF82-68C0EE69B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1EB3D0D-1B5E-4B2B-9E71-FE0B419A6A6A}"/>
              </a:ext>
            </a:extLst>
          </p:cNvPr>
          <p:cNvSpPr txBox="1"/>
          <p:nvPr/>
        </p:nvSpPr>
        <p:spPr>
          <a:xfrm>
            <a:off x="390769" y="468923"/>
            <a:ext cx="836246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Romans 8:15 (Page 944)</a:t>
            </a:r>
          </a:p>
          <a:p>
            <a:endParaRPr lang="en-US" sz="1600" b="1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b="1" dirty="0">
                <a:latin typeface="Arial Narrow" panose="020B0606020202030204" pitchFamily="34" charset="0"/>
              </a:rPr>
              <a:t>We have “received the Spirit of adoption”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Gal. 4:4-7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No longer slaves to fear, sin, and death</a:t>
            </a:r>
          </a:p>
          <a:p>
            <a:pPr marL="2286000" lvl="4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Now have comfort and confidence with our heavenly Father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Have access to the Father as Jesus does (Mk. 14:36)</a:t>
            </a:r>
          </a:p>
        </p:txBody>
      </p:sp>
    </p:spTree>
    <p:extLst>
      <p:ext uri="{BB962C8B-B14F-4D97-AF65-F5344CB8AC3E}">
        <p14:creationId xmlns:p14="http://schemas.microsoft.com/office/powerpoint/2010/main" val="279667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E5B425-732C-44DA-AF82-68C0EE69B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1EB3D0D-1B5E-4B2B-9E71-FE0B419A6A6A}"/>
              </a:ext>
            </a:extLst>
          </p:cNvPr>
          <p:cNvSpPr txBox="1"/>
          <p:nvPr/>
        </p:nvSpPr>
        <p:spPr>
          <a:xfrm>
            <a:off x="390769" y="468923"/>
            <a:ext cx="836246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Romans 8:16 (Page 944)</a:t>
            </a:r>
          </a:p>
          <a:p>
            <a:endParaRPr lang="en-US" sz="1600" b="1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b="1" dirty="0">
                <a:latin typeface="Arial Narrow" panose="020B0606020202030204" pitchFamily="34" charset="0"/>
              </a:rPr>
              <a:t>Spirit of God testifies with our spirit that we are God’s children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John 8:17; Deut. 19:15; 17:6; Gal. 4:6</a:t>
            </a: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How? Certainly through the Word</a:t>
            </a:r>
          </a:p>
          <a:p>
            <a:pPr marL="2286000" lvl="4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Our conviction is upheld by the witness of Scripture (i.e., Gal 3:26-27; see also Heb. 10:15-17 and 1 Jn. 5:13)</a:t>
            </a:r>
          </a:p>
        </p:txBody>
      </p:sp>
    </p:spTree>
    <p:extLst>
      <p:ext uri="{BB962C8B-B14F-4D97-AF65-F5344CB8AC3E}">
        <p14:creationId xmlns:p14="http://schemas.microsoft.com/office/powerpoint/2010/main" val="173109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E5B425-732C-44DA-AF82-68C0EE69B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1EB3D0D-1B5E-4B2B-9E71-FE0B419A6A6A}"/>
              </a:ext>
            </a:extLst>
          </p:cNvPr>
          <p:cNvSpPr txBox="1"/>
          <p:nvPr/>
        </p:nvSpPr>
        <p:spPr>
          <a:xfrm>
            <a:off x="390769" y="468923"/>
            <a:ext cx="836246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Things to Remember</a:t>
            </a:r>
          </a:p>
          <a:p>
            <a:endParaRPr lang="en-US" sz="1600" b="1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b="1" dirty="0">
                <a:latin typeface="Arial Narrow" panose="020B0606020202030204" pitchFamily="34" charset="0"/>
              </a:rPr>
              <a:t>We should gladly serve God in response to all He has blessed us with (v. 12)</a:t>
            </a:r>
          </a:p>
          <a:p>
            <a:endParaRPr lang="en-US" sz="3200" b="1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b="1" dirty="0">
                <a:latin typeface="Arial Narrow" panose="020B0606020202030204" pitchFamily="34" charset="0"/>
              </a:rPr>
              <a:t>As children of God we should imitate our Holy Father (v. 14)</a:t>
            </a:r>
          </a:p>
          <a:p>
            <a:endParaRPr lang="en-US" sz="3200" b="1" dirty="0"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b="1" dirty="0">
                <a:latin typeface="Arial Narrow" panose="020B0606020202030204" pitchFamily="34" charset="0"/>
              </a:rPr>
              <a:t>As adopted children, we’ve been given access to that which did not belong to us (v. 17)</a:t>
            </a: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01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9FD58B-B8B3-4C77-9E02-BA105B2AEC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6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286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7</cp:revision>
  <dcterms:created xsi:type="dcterms:W3CDTF">2019-09-05T19:32:46Z</dcterms:created>
  <dcterms:modified xsi:type="dcterms:W3CDTF">2019-09-08T21:47:43Z</dcterms:modified>
</cp:coreProperties>
</file>