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83" r:id="rId3"/>
    <p:sldId id="261" r:id="rId4"/>
    <p:sldId id="267" r:id="rId5"/>
    <p:sldId id="257" r:id="rId6"/>
    <p:sldId id="275" r:id="rId7"/>
    <p:sldId id="276" r:id="rId8"/>
    <p:sldId id="265" r:id="rId9"/>
    <p:sldId id="269" r:id="rId10"/>
    <p:sldId id="278" r:id="rId11"/>
    <p:sldId id="281" r:id="rId12"/>
    <p:sldId id="282" r:id="rId13"/>
    <p:sldId id="27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181"/>
    <a:srgbClr val="DDD7A0"/>
    <a:srgbClr val="BF4B29"/>
    <a:srgbClr val="402B4E"/>
    <a:srgbClr val="BD7A96"/>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65" autoAdjust="0"/>
    <p:restoredTop sz="94628"/>
  </p:normalViewPr>
  <p:slideViewPr>
    <p:cSldViewPr snapToGrid="0" snapToObjects="1">
      <p:cViewPr varScale="1">
        <p:scale>
          <a:sx n="109" d="100"/>
          <a:sy n="109" d="100"/>
        </p:scale>
        <p:origin x="217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02DAB2-07DF-3D46-8F32-29A051618D3A}" type="datetimeFigureOut">
              <a:rPr lang="en-US" smtClean="0"/>
              <a:t>9/29/2019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85AB1-6FFC-7145-930B-76DE4F5FEAC3}" type="slidenum">
              <a:rPr lang="en-US" smtClean="0"/>
              <a:t>‹#›</a:t>
            </a:fld>
            <a:endParaRPr lang="en-US"/>
          </a:p>
        </p:txBody>
      </p:sp>
    </p:spTree>
    <p:extLst>
      <p:ext uri="{BB962C8B-B14F-4D97-AF65-F5344CB8AC3E}">
        <p14:creationId xmlns:p14="http://schemas.microsoft.com/office/powerpoint/2010/main" val="1429538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1794690" y="5293300"/>
            <a:ext cx="3148580" cy="273497"/>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1794690" y="5293300"/>
            <a:ext cx="3148580" cy="273497"/>
          </a:xfrm>
        </p:spPr>
        <p:txBody>
          <a:bodyP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986555" y="1644459"/>
            <a:ext cx="4733365" cy="3354640"/>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72287" y="487248"/>
            <a:ext cx="8207850" cy="39316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472287" y="487248"/>
            <a:ext cx="8207850" cy="39316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472287" y="487248"/>
            <a:ext cx="8207850" cy="39316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9" name="Title 1"/>
          <p:cNvSpPr>
            <a:spLocks noGrp="1"/>
          </p:cNvSpPr>
          <p:nvPr>
            <p:ph type="title" hasCustomPrompt="1"/>
          </p:nvPr>
        </p:nvSpPr>
        <p:spPr>
          <a:xfrm>
            <a:off x="1322403" y="4567942"/>
            <a:ext cx="2371930" cy="1695765"/>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9/29/2019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8D18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BD7A96"/>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BD7A96"/>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BD7A96"/>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p:txBody>
          <a:bodyPr>
            <a:normAutofit fontScale="85000" lnSpcReduction="20000"/>
          </a:bodyPr>
          <a:lstStyle/>
          <a:p>
            <a:r>
              <a:rPr lang="en-US" dirty="0">
                <a:solidFill>
                  <a:srgbClr val="F8D181"/>
                </a:solidFill>
                <a:latin typeface="Lucida Bright" panose="02040602050505020304" pitchFamily="18" charset="77"/>
              </a:rPr>
              <a:t>DANIEL 3</a:t>
            </a:r>
          </a:p>
        </p:txBody>
      </p:sp>
      <p:sp>
        <p:nvSpPr>
          <p:cNvPr id="2" name="Rectangle 1">
            <a:extLst>
              <a:ext uri="{FF2B5EF4-FFF2-40B4-BE49-F238E27FC236}">
                <a16:creationId xmlns:a16="http://schemas.microsoft.com/office/drawing/2014/main" id="{B87C423E-DC4D-374C-B21A-0D390E39386D}"/>
              </a:ext>
            </a:extLst>
          </p:cNvPr>
          <p:cNvSpPr/>
          <p:nvPr/>
        </p:nvSpPr>
        <p:spPr>
          <a:xfrm>
            <a:off x="973936" y="2098252"/>
            <a:ext cx="4790094" cy="2585323"/>
          </a:xfrm>
          <a:prstGeom prst="rect">
            <a:avLst/>
          </a:prstGeom>
          <a:noFill/>
          <a:effectLst>
            <a:glow rad="127000">
              <a:srgbClr val="FF0000"/>
            </a:glow>
            <a:outerShdw dist="38100" dir="5400000" algn="t" rotWithShape="0">
              <a:prstClr val="black">
                <a:alpha val="40000"/>
              </a:prstClr>
            </a:outerShdw>
          </a:effectLst>
        </p:spPr>
        <p:txBody>
          <a:bodyPr wrap="none" lIns="91440" tIns="45720" rIns="91440" bIns="45720">
            <a:spAutoFit/>
          </a:bodyPr>
          <a:lstStyle/>
          <a:p>
            <a:pPr algn="ctr"/>
            <a:r>
              <a:rPr lang="en-US" sz="54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FEAR </a:t>
            </a:r>
            <a:r>
              <a:rPr lang="en-US" sz="54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PROOF</a:t>
            </a:r>
          </a:p>
          <a:p>
            <a:pPr algn="ctr"/>
            <a:r>
              <a:rPr lang="en-US" sz="54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and</a:t>
            </a:r>
          </a:p>
          <a:p>
            <a:pPr algn="ctr"/>
            <a:r>
              <a:rPr lang="en-US" sz="54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FIRE </a:t>
            </a:r>
            <a:r>
              <a:rPr lang="en-US" sz="54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PROOF</a:t>
            </a:r>
            <a:endParaRPr lang="en-US" sz="5400" b="1" spc="50" dirty="0">
              <a:ln w="9525" cmpd="sng">
                <a:solidFill>
                  <a:schemeClr val="accent1"/>
                </a:solidFill>
                <a:prstDash val="solid"/>
              </a:ln>
              <a:solidFill>
                <a:srgbClr val="FFC000"/>
              </a:solidFill>
              <a:effectLst/>
              <a:latin typeface="Lucida Bright" panose="02040602050505020304" pitchFamily="18" charset="77"/>
              <a:ea typeface="AppleMyungjo" pitchFamily="2" charset="-127"/>
              <a:cs typeface="Futura" panose="020B0602020204020303" pitchFamily="34" charset="-79"/>
            </a:endParaRP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50203D-D94B-5C4D-96B1-F38669827D59}"/>
              </a:ext>
            </a:extLst>
          </p:cNvPr>
          <p:cNvSpPr>
            <a:spLocks noGrp="1"/>
          </p:cNvSpPr>
          <p:nvPr>
            <p:ph type="body" sz="quarter" idx="13"/>
          </p:nvPr>
        </p:nvSpPr>
        <p:spPr/>
        <p:txBody>
          <a:bodyPr/>
          <a:lstStyle/>
          <a:p>
            <a:r>
              <a:rPr lang="en-US" dirty="0">
                <a:solidFill>
                  <a:srgbClr val="F8D181"/>
                </a:solidFill>
              </a:rPr>
              <a:t>In this you rejoice, though now for a little while, if necessary, you have been grieved by various trials, so that the tested genuineness of your faith—more precious than gold that perishes though it is tested by fire—may be found to result in praise and glory and honor at the revelation of Jesus Christ. </a:t>
            </a:r>
          </a:p>
        </p:txBody>
      </p:sp>
      <p:sp>
        <p:nvSpPr>
          <p:cNvPr id="3" name="Text Placeholder 2">
            <a:extLst>
              <a:ext uri="{FF2B5EF4-FFF2-40B4-BE49-F238E27FC236}">
                <a16:creationId xmlns:a16="http://schemas.microsoft.com/office/drawing/2014/main" id="{D6AAB039-76D0-F648-B882-8F4C79B21043}"/>
              </a:ext>
            </a:extLst>
          </p:cNvPr>
          <p:cNvSpPr>
            <a:spLocks noGrp="1"/>
          </p:cNvSpPr>
          <p:nvPr>
            <p:ph type="body" sz="quarter" idx="14"/>
          </p:nvPr>
        </p:nvSpPr>
        <p:spPr/>
        <p:txBody>
          <a:bodyPr/>
          <a:lstStyle/>
          <a:p>
            <a:r>
              <a:rPr lang="en-US" dirty="0">
                <a:solidFill>
                  <a:srgbClr val="F8D181"/>
                </a:solidFill>
              </a:rPr>
              <a:t>1 Peter 1:6-7</a:t>
            </a:r>
          </a:p>
        </p:txBody>
      </p:sp>
    </p:spTree>
    <p:extLst>
      <p:ext uri="{BB962C8B-B14F-4D97-AF65-F5344CB8AC3E}">
        <p14:creationId xmlns:p14="http://schemas.microsoft.com/office/powerpoint/2010/main" val="259569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solidFill>
                  <a:srgbClr val="F8D181"/>
                </a:solidFill>
              </a:rPr>
              <a:t>Being </a:t>
            </a:r>
            <a:r>
              <a:rPr lang="en-US" sz="32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FIRE</a:t>
            </a:r>
            <a:r>
              <a:rPr lang="en-US" dirty="0"/>
              <a:t> </a:t>
            </a:r>
            <a:r>
              <a:rPr lang="en-US" sz="32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PROOF</a:t>
            </a:r>
            <a:endParaRPr lang="en-US" dirty="0">
              <a:solidFill>
                <a:srgbClr val="F8D181"/>
              </a:solidFill>
            </a:endParaRPr>
          </a:p>
          <a:p>
            <a:endParaRPr lang="en-US" dirty="0"/>
          </a:p>
          <a:p>
            <a:r>
              <a:rPr lang="en-US" dirty="0"/>
              <a:t>Trials strengthen faith</a:t>
            </a:r>
          </a:p>
          <a:p>
            <a:r>
              <a:rPr lang="en-US" dirty="0"/>
              <a:t>Trials demonstrate faith</a:t>
            </a: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1244391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156894-2A78-6044-8C32-15431D2E1B27}"/>
              </a:ext>
            </a:extLst>
          </p:cNvPr>
          <p:cNvSpPr>
            <a:spLocks noGrp="1"/>
          </p:cNvSpPr>
          <p:nvPr>
            <p:ph type="body" sz="quarter" idx="13"/>
          </p:nvPr>
        </p:nvSpPr>
        <p:spPr/>
        <p:txBody>
          <a:bodyPr/>
          <a:lstStyle/>
          <a:p>
            <a:r>
              <a:rPr lang="en-US" dirty="0">
                <a:solidFill>
                  <a:srgbClr val="F8D181"/>
                </a:solidFill>
              </a:rPr>
              <a:t>In the same way, let your light shine before others, so that they may see your good works and give glory to your Father who is in heaven.</a:t>
            </a:r>
          </a:p>
        </p:txBody>
      </p:sp>
      <p:sp>
        <p:nvSpPr>
          <p:cNvPr id="3" name="Text Placeholder 2">
            <a:extLst>
              <a:ext uri="{FF2B5EF4-FFF2-40B4-BE49-F238E27FC236}">
                <a16:creationId xmlns:a16="http://schemas.microsoft.com/office/drawing/2014/main" id="{2BF46300-B5F3-4D4F-A1F1-5EA02212EB0B}"/>
              </a:ext>
            </a:extLst>
          </p:cNvPr>
          <p:cNvSpPr>
            <a:spLocks noGrp="1"/>
          </p:cNvSpPr>
          <p:nvPr>
            <p:ph type="body" sz="quarter" idx="14"/>
          </p:nvPr>
        </p:nvSpPr>
        <p:spPr/>
        <p:txBody>
          <a:bodyPr/>
          <a:lstStyle/>
          <a:p>
            <a:r>
              <a:rPr lang="en-US" dirty="0">
                <a:solidFill>
                  <a:srgbClr val="F8D181"/>
                </a:solidFill>
              </a:rPr>
              <a:t>Matthew 5:7</a:t>
            </a:r>
          </a:p>
        </p:txBody>
      </p:sp>
    </p:spTree>
    <p:extLst>
      <p:ext uri="{BB962C8B-B14F-4D97-AF65-F5344CB8AC3E}">
        <p14:creationId xmlns:p14="http://schemas.microsoft.com/office/powerpoint/2010/main" val="5262286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7C423E-DC4D-374C-B21A-0D390E39386D}"/>
              </a:ext>
            </a:extLst>
          </p:cNvPr>
          <p:cNvSpPr/>
          <p:nvPr/>
        </p:nvSpPr>
        <p:spPr>
          <a:xfrm>
            <a:off x="973936" y="2098252"/>
            <a:ext cx="4790094" cy="2585323"/>
          </a:xfrm>
          <a:prstGeom prst="rect">
            <a:avLst/>
          </a:prstGeom>
          <a:noFill/>
          <a:effectLst>
            <a:glow rad="127000">
              <a:srgbClr val="FF0000"/>
            </a:glow>
            <a:outerShdw dist="38100" dir="5400000" algn="t" rotWithShape="0">
              <a:prstClr val="black">
                <a:alpha val="40000"/>
              </a:prstClr>
            </a:outerShdw>
          </a:effectLst>
        </p:spPr>
        <p:txBody>
          <a:bodyPr wrap="none" lIns="91440" tIns="45720" rIns="91440" bIns="45720">
            <a:spAutoFit/>
          </a:bodyPr>
          <a:lstStyle/>
          <a:p>
            <a:pPr algn="ctr"/>
            <a:r>
              <a:rPr lang="en-US" sz="54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FEAR </a:t>
            </a:r>
            <a:r>
              <a:rPr lang="en-US" sz="54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PROOF</a:t>
            </a:r>
          </a:p>
          <a:p>
            <a:pPr algn="ctr"/>
            <a:r>
              <a:rPr lang="en-US" sz="54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and</a:t>
            </a:r>
          </a:p>
          <a:p>
            <a:pPr algn="ctr"/>
            <a:r>
              <a:rPr lang="en-US" sz="54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FIRE </a:t>
            </a:r>
            <a:r>
              <a:rPr lang="en-US" sz="54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PROOF</a:t>
            </a:r>
            <a:endParaRPr lang="en-US" sz="5400" b="1" spc="50" dirty="0">
              <a:ln w="9525" cmpd="sng">
                <a:solidFill>
                  <a:schemeClr val="accent1"/>
                </a:solidFill>
                <a:prstDash val="solid"/>
              </a:ln>
              <a:solidFill>
                <a:srgbClr val="FFC000"/>
              </a:solidFill>
              <a:effectLst/>
              <a:latin typeface="Lucida Bright" panose="02040602050505020304" pitchFamily="18" charset="77"/>
              <a:ea typeface="AppleMyungjo" pitchFamily="2" charset="-127"/>
              <a:cs typeface="Futura" panose="020B0602020204020303" pitchFamily="34" charset="-79"/>
            </a:endParaRPr>
          </a:p>
        </p:txBody>
      </p:sp>
    </p:spTree>
    <p:extLst>
      <p:ext uri="{BB962C8B-B14F-4D97-AF65-F5344CB8AC3E}">
        <p14:creationId xmlns:p14="http://schemas.microsoft.com/office/powerpoint/2010/main" val="1918268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26737" y="935373"/>
            <a:ext cx="8160063" cy="4486813"/>
          </a:xfrm>
        </p:spPr>
        <p:txBody>
          <a:bodyPr>
            <a:normAutofit fontScale="62500" lnSpcReduction="20000"/>
          </a:bodyPr>
          <a:lstStyle/>
          <a:p>
            <a:r>
              <a:rPr lang="en-US" sz="3200" dirty="0">
                <a:solidFill>
                  <a:srgbClr val="F8D181"/>
                </a:solidFill>
              </a:rPr>
              <a:t>Then Nebuchadnezzar in furious rage commanded that Shadrach, Meshach, and Abednego be brought. So they brought these men before the king. Nebuchadnezzar answered and said to them, “Is it true, O Shadrach, Meshach, and Abednego, that you do not serve my gods or worship the golden image that I have set up? Now if you are ready when you hear the sound of the horn, pipe, lyre, trigon, harp, bagpipe, and every kind of music, to fall down and worship the image that I have made, well and good. But if you do not worship, you shall immediately be cast into a burning fiery furnace. And who is the god who will deliver you out of my hands?”</a:t>
            </a:r>
          </a:p>
          <a:p>
            <a:r>
              <a:rPr lang="en-US" sz="3200" dirty="0">
                <a:solidFill>
                  <a:srgbClr val="F8D181"/>
                </a:solidFill>
              </a:rPr>
              <a:t>Shadrach, Meshach, and Abednego answered and said to the king, “O Nebuchadnezzar, we have no need to answer you in this matter. If this be so, our God whom we serve is able to deliver us from the burning fiery furnace, and he will deliver us out of your hand, O king. But if not, be it known to you, O king, that we will not serve your gods or worship the golden image that you have set up.”</a:t>
            </a:r>
          </a:p>
          <a:p>
            <a:endParaRPr lang="en-US" dirty="0"/>
          </a:p>
        </p:txBody>
      </p:sp>
      <p:sp>
        <p:nvSpPr>
          <p:cNvPr id="3" name="Text Placeholder 2"/>
          <p:cNvSpPr>
            <a:spLocks noGrp="1"/>
          </p:cNvSpPr>
          <p:nvPr>
            <p:ph type="body" sz="quarter" idx="14"/>
          </p:nvPr>
        </p:nvSpPr>
        <p:spPr/>
        <p:txBody>
          <a:bodyPr/>
          <a:lstStyle/>
          <a:p>
            <a:r>
              <a:rPr lang="en-US" dirty="0" smtClean="0">
                <a:solidFill>
                  <a:srgbClr val="F8D181"/>
                </a:solidFill>
              </a:rPr>
              <a:t>Daniel 3:13-18</a:t>
            </a:r>
            <a:endParaRPr lang="en-US" dirty="0">
              <a:solidFill>
                <a:srgbClr val="F8D181"/>
              </a:solidFill>
            </a:endParaRPr>
          </a:p>
        </p:txBody>
      </p:sp>
    </p:spTree>
    <p:extLst>
      <p:ext uri="{BB962C8B-B14F-4D97-AF65-F5344CB8AC3E}">
        <p14:creationId xmlns:p14="http://schemas.microsoft.com/office/powerpoint/2010/main" val="991310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solidFill>
                  <a:srgbClr val="F8D181"/>
                </a:solidFill>
              </a:rPr>
              <a:t>The</a:t>
            </a:r>
            <a:r>
              <a:rPr lang="en-US" dirty="0"/>
              <a:t> </a:t>
            </a:r>
            <a:r>
              <a:rPr lang="en-US" sz="32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FEAR</a:t>
            </a:r>
            <a:r>
              <a:rPr lang="en-US" dirty="0"/>
              <a:t> </a:t>
            </a:r>
            <a:r>
              <a:rPr lang="en-US" dirty="0">
                <a:solidFill>
                  <a:srgbClr val="F8D181"/>
                </a:solidFill>
              </a:rPr>
              <a:t>Factor</a:t>
            </a:r>
          </a:p>
          <a:p>
            <a:endParaRPr lang="en-US" dirty="0"/>
          </a:p>
          <a:p>
            <a:r>
              <a:rPr lang="en-US" dirty="0"/>
              <a:t>Fear of not fitting in</a:t>
            </a:r>
          </a:p>
          <a:p>
            <a:r>
              <a:rPr lang="en-US" dirty="0"/>
              <a:t>Fear of embarrassment</a:t>
            </a:r>
          </a:p>
          <a:p>
            <a:r>
              <a:rPr lang="en-US" dirty="0"/>
              <a:t>Fear of disappointment</a:t>
            </a:r>
          </a:p>
          <a:p>
            <a:r>
              <a:rPr lang="en-US" dirty="0"/>
              <a:t>Fear of missing out</a:t>
            </a: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60257" y="487248"/>
            <a:ext cx="8283743" cy="3931681"/>
          </a:xfrm>
        </p:spPr>
        <p:txBody>
          <a:bodyPr/>
          <a:lstStyle/>
          <a:p>
            <a:r>
              <a:rPr lang="en-US" dirty="0">
                <a:solidFill>
                  <a:srgbClr val="F8D181"/>
                </a:solidFill>
              </a:rPr>
              <a:t>Being </a:t>
            </a:r>
            <a:r>
              <a:rPr lang="en-US" sz="32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FEAR</a:t>
            </a:r>
            <a:r>
              <a:rPr lang="en-US" dirty="0"/>
              <a:t> </a:t>
            </a:r>
            <a:r>
              <a:rPr lang="en-US" sz="32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PROOF</a:t>
            </a:r>
            <a:endParaRPr lang="en-US" dirty="0">
              <a:solidFill>
                <a:srgbClr val="F8D181"/>
              </a:solidFill>
            </a:endParaRPr>
          </a:p>
          <a:p>
            <a:endParaRPr lang="en-US" dirty="0"/>
          </a:p>
          <a:p>
            <a:r>
              <a:rPr lang="en-US" dirty="0" smtClean="0"/>
              <a:t>Get a crew and stand together</a:t>
            </a:r>
            <a:endParaRPr lang="en-US" dirty="0"/>
          </a:p>
          <a:p>
            <a:r>
              <a:rPr lang="en-US" dirty="0"/>
              <a:t>Believe God</a:t>
            </a: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37492725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7050" y="1185593"/>
            <a:ext cx="8160063" cy="4486813"/>
          </a:xfrm>
        </p:spPr>
        <p:txBody>
          <a:bodyPr/>
          <a:lstStyle/>
          <a:p>
            <a:r>
              <a:rPr lang="en-US" dirty="0">
                <a:solidFill>
                  <a:srgbClr val="F8D181"/>
                </a:solidFill>
              </a:rPr>
              <a:t>Don’t be afraid, for I am with you. Don’t be discouraged, for I am your God. I will strengthen you and help you. I will hold you up with my victorious right hand.</a:t>
            </a:r>
          </a:p>
          <a:p>
            <a:endParaRPr lang="en-US" dirty="0">
              <a:solidFill>
                <a:srgbClr val="F8D181"/>
              </a:solidFill>
            </a:endParaRPr>
          </a:p>
        </p:txBody>
      </p:sp>
      <p:sp>
        <p:nvSpPr>
          <p:cNvPr id="7" name="Text Placeholder 6"/>
          <p:cNvSpPr>
            <a:spLocks noGrp="1"/>
          </p:cNvSpPr>
          <p:nvPr>
            <p:ph type="body" sz="quarter" idx="14"/>
          </p:nvPr>
        </p:nvSpPr>
        <p:spPr/>
        <p:txBody>
          <a:bodyPr/>
          <a:lstStyle/>
          <a:p>
            <a:r>
              <a:rPr lang="en-US" dirty="0">
                <a:solidFill>
                  <a:srgbClr val="F8D181"/>
                </a:solidFill>
              </a:rPr>
              <a:t>Isaiah 41:10</a:t>
            </a: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BE91C9-AA2F-5E4B-B1EB-93C97E8E8419}"/>
              </a:ext>
            </a:extLst>
          </p:cNvPr>
          <p:cNvSpPr>
            <a:spLocks noGrp="1"/>
          </p:cNvSpPr>
          <p:nvPr>
            <p:ph type="body" sz="quarter" idx="13"/>
          </p:nvPr>
        </p:nvSpPr>
        <p:spPr/>
        <p:txBody>
          <a:bodyPr>
            <a:normAutofit fontScale="62500" lnSpcReduction="20000"/>
          </a:bodyPr>
          <a:lstStyle/>
          <a:p>
            <a:r>
              <a:rPr lang="en-US" dirty="0">
                <a:solidFill>
                  <a:srgbClr val="F8D181"/>
                </a:solidFill>
              </a:rPr>
              <a:t>Then Nebuchadnezzar was filled with fury, and the expression of his face was changed against Shadrach, Meshach, and Abednego. He ordered the furnace heated seven times more than it was usually heated. And he ordered some of the mighty men of his army to bind Shadrach, Meshach, and Abednego, and to cast them into the burning fiery furnace. Then these men were bound in their cloaks, their tunics, their hats, and their other garments, and they were thrown into the burning fiery furnace. Because the king's order was urgent and the furnace overheated, the flame of the fire killed those men who took up Shadrach, Meshach, and Abednego. And these three men, Shadrach, Meshach, and Abednego, fell bound into the burning fiery furnace.</a:t>
            </a:r>
          </a:p>
          <a:p>
            <a:r>
              <a:rPr lang="en-US" dirty="0">
                <a:solidFill>
                  <a:srgbClr val="F8D181"/>
                </a:solidFill>
              </a:rPr>
              <a:t>Then King Nebuchadnezzar was astonished and rose up in haste. He declared to his counselors, “Did we not cast three men bound into the fire?” They answered and said to the king, “True, O king.” He answered and said, “But I see four men unbound, walking in the midst of the fire, and they are not hurt; and the appearance of the fourth is like a son of the gods.”</a:t>
            </a:r>
          </a:p>
        </p:txBody>
      </p:sp>
      <p:sp>
        <p:nvSpPr>
          <p:cNvPr id="3" name="Text Placeholder 2">
            <a:extLst>
              <a:ext uri="{FF2B5EF4-FFF2-40B4-BE49-F238E27FC236}">
                <a16:creationId xmlns:a16="http://schemas.microsoft.com/office/drawing/2014/main" id="{0BF90E33-8584-134C-B010-8D89A895BFD3}"/>
              </a:ext>
            </a:extLst>
          </p:cNvPr>
          <p:cNvSpPr>
            <a:spLocks noGrp="1"/>
          </p:cNvSpPr>
          <p:nvPr>
            <p:ph type="body" sz="quarter" idx="14"/>
          </p:nvPr>
        </p:nvSpPr>
        <p:spPr/>
        <p:txBody>
          <a:bodyPr/>
          <a:lstStyle/>
          <a:p>
            <a:r>
              <a:rPr lang="en-US" dirty="0">
                <a:solidFill>
                  <a:srgbClr val="F8D181"/>
                </a:solidFill>
              </a:rPr>
              <a:t>Daniel 3:19-25</a:t>
            </a:r>
          </a:p>
        </p:txBody>
      </p:sp>
    </p:spTree>
    <p:extLst>
      <p:ext uri="{BB962C8B-B14F-4D97-AF65-F5344CB8AC3E}">
        <p14:creationId xmlns:p14="http://schemas.microsoft.com/office/powerpoint/2010/main" val="15506736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FC8867-984A-4C4D-BCB9-5E18753F7B78}"/>
              </a:ext>
            </a:extLst>
          </p:cNvPr>
          <p:cNvSpPr>
            <a:spLocks noGrp="1"/>
          </p:cNvSpPr>
          <p:nvPr>
            <p:ph type="body" sz="quarter" idx="13"/>
          </p:nvPr>
        </p:nvSpPr>
        <p:spPr/>
        <p:txBody>
          <a:bodyPr>
            <a:normAutofit fontScale="62500" lnSpcReduction="20000"/>
          </a:bodyPr>
          <a:lstStyle/>
          <a:p>
            <a:r>
              <a:rPr lang="en-US" dirty="0">
                <a:solidFill>
                  <a:srgbClr val="F8D181"/>
                </a:solidFill>
              </a:rPr>
              <a:t>Then Nebuchadnezzar came near to the door of the burning fiery furnace; he declared, “Shadrach, Meshach, and Abednego, servants of the Most High God, come out, and come here!” Then Shadrach, Meshach, and Abednego came out from the fire. And the satraps, the prefects, the governors, and the king's counselors gathered together and saw that the fire had not had any power over the bodies of those men. The hair of their heads was not singed, their cloaks were not harmed, and no smell of fire had come upon them. Nebuchadnezzar answered and said, “Blessed be the God of Shadrach, Meshach, and Abednego, who has sent his angel and delivered his servants, who trusted in him, and set aside the king's command, and yielded up their bodies rather than serve and worship any god except their own God. Therefore I make a decree: Any people, nation, or language that speaks anything against the God of Shadrach, Meshach, and Abednego shall be torn limb from limb, and their houses laid in ruins, for there is no other god who is able to rescue in this way.” Then the king promoted Shadrach, Meshach, and Abednego in the province of Babylon.</a:t>
            </a:r>
          </a:p>
        </p:txBody>
      </p:sp>
      <p:sp>
        <p:nvSpPr>
          <p:cNvPr id="3" name="Text Placeholder 2">
            <a:extLst>
              <a:ext uri="{FF2B5EF4-FFF2-40B4-BE49-F238E27FC236}">
                <a16:creationId xmlns:a16="http://schemas.microsoft.com/office/drawing/2014/main" id="{9473163B-D4C0-9B41-BB89-7D7C3F8D7820}"/>
              </a:ext>
            </a:extLst>
          </p:cNvPr>
          <p:cNvSpPr>
            <a:spLocks noGrp="1"/>
          </p:cNvSpPr>
          <p:nvPr>
            <p:ph type="body" sz="quarter" idx="14"/>
          </p:nvPr>
        </p:nvSpPr>
        <p:spPr/>
        <p:txBody>
          <a:bodyPr/>
          <a:lstStyle/>
          <a:p>
            <a:r>
              <a:rPr lang="en-US" dirty="0">
                <a:solidFill>
                  <a:srgbClr val="F8D181"/>
                </a:solidFill>
              </a:rPr>
              <a:t>Daniel 3:26-30</a:t>
            </a:r>
          </a:p>
        </p:txBody>
      </p:sp>
    </p:spTree>
    <p:extLst>
      <p:ext uri="{BB962C8B-B14F-4D97-AF65-F5344CB8AC3E}">
        <p14:creationId xmlns:p14="http://schemas.microsoft.com/office/powerpoint/2010/main" val="2680483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solidFill>
                  <a:srgbClr val="F8D181"/>
                </a:solidFill>
              </a:rPr>
              <a:t>The</a:t>
            </a:r>
            <a:r>
              <a:rPr lang="en-US" dirty="0"/>
              <a:t> </a:t>
            </a:r>
            <a:r>
              <a:rPr lang="en-US" sz="32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FIRE</a:t>
            </a:r>
            <a:r>
              <a:rPr lang="en-US" dirty="0"/>
              <a:t> </a:t>
            </a:r>
            <a:r>
              <a:rPr lang="en-US" dirty="0">
                <a:solidFill>
                  <a:srgbClr val="F8D181"/>
                </a:solidFill>
              </a:rPr>
              <a:t>Factor</a:t>
            </a:r>
          </a:p>
          <a:p>
            <a:endParaRPr lang="en-US" dirty="0"/>
          </a:p>
          <a:p>
            <a:r>
              <a:rPr lang="en-US" dirty="0" smtClean="0">
                <a:solidFill>
                  <a:srgbClr val="F8D181"/>
                </a:solidFill>
              </a:rPr>
              <a:t>You will not avoid trials by being a</a:t>
            </a:r>
          </a:p>
          <a:p>
            <a:r>
              <a:rPr lang="en-US" dirty="0" smtClean="0">
                <a:solidFill>
                  <a:srgbClr val="F8D181"/>
                </a:solidFill>
              </a:rPr>
              <a:t> “good Christian”</a:t>
            </a:r>
            <a:endParaRPr lang="en-US" dirty="0">
              <a:solidFill>
                <a:srgbClr val="F8D181"/>
              </a:solidFill>
            </a:endParaRP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4206593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fade">
                                      <p:cBhvr>
                                        <p:cTn id="1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solidFill>
                  <a:srgbClr val="F8D181"/>
                </a:solidFill>
              </a:rPr>
              <a:t>Being </a:t>
            </a:r>
            <a:r>
              <a:rPr lang="en-US" sz="3200" b="1" i="1" spc="50" dirty="0">
                <a:ln w="9525" cmpd="sng">
                  <a:solidFill>
                    <a:schemeClr val="accent1"/>
                  </a:solidFill>
                  <a:prstDash val="solid"/>
                </a:ln>
                <a:solidFill>
                  <a:srgbClr val="C00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FIRE</a:t>
            </a:r>
            <a:r>
              <a:rPr lang="en-US" dirty="0"/>
              <a:t> </a:t>
            </a:r>
            <a:r>
              <a:rPr lang="en-US" sz="3200" b="1" spc="50" dirty="0">
                <a:ln w="9525" cmpd="sng">
                  <a:solidFill>
                    <a:schemeClr val="accent1"/>
                  </a:solidFill>
                  <a:prstDash val="solid"/>
                </a:ln>
                <a:solidFill>
                  <a:srgbClr val="FFC000"/>
                </a:solidFill>
                <a:effectLst>
                  <a:outerShdw blurRad="50800" dist="38100" dir="10800000" algn="r" rotWithShape="0">
                    <a:schemeClr val="accent2">
                      <a:lumMod val="20000"/>
                      <a:lumOff val="80000"/>
                      <a:alpha val="40000"/>
                    </a:schemeClr>
                  </a:outerShdw>
                </a:effectLst>
                <a:latin typeface="Lucida Bright" panose="02040602050505020304" pitchFamily="18" charset="77"/>
                <a:ea typeface="AppleMyungjo" pitchFamily="2" charset="-127"/>
                <a:cs typeface="Futura" panose="020B0602020204020303" pitchFamily="34" charset="-79"/>
              </a:rPr>
              <a:t>PROOF</a:t>
            </a:r>
            <a:endParaRPr lang="en-US" dirty="0">
              <a:solidFill>
                <a:srgbClr val="F8D181"/>
              </a:solidFill>
            </a:endParaRPr>
          </a:p>
          <a:p>
            <a:endParaRPr lang="en-US" dirty="0"/>
          </a:p>
          <a:p>
            <a:r>
              <a:rPr lang="en-US" dirty="0"/>
              <a:t>Trials strengthen faith</a:t>
            </a:r>
          </a:p>
        </p:txBody>
      </p:sp>
      <p:sp>
        <p:nvSpPr>
          <p:cNvPr id="6" name="Title 5"/>
          <p:cNvSpPr>
            <a:spLocks noGrp="1"/>
          </p:cNvSpPr>
          <p:nvPr>
            <p:ph type="title"/>
          </p:nvPr>
        </p:nvSpPr>
        <p:spPr/>
        <p:txBody>
          <a:bodyPr/>
          <a:lstStyle/>
          <a:p>
            <a:endParaRPr lang="en-US" dirty="0"/>
          </a:p>
        </p:txBody>
      </p:sp>
    </p:spTree>
    <p:extLst>
      <p:ext uri="{BB962C8B-B14F-4D97-AF65-F5344CB8AC3E}">
        <p14:creationId xmlns:p14="http://schemas.microsoft.com/office/powerpoint/2010/main" val="2733900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1679</TotalTime>
  <Words>879</Words>
  <Application>Microsoft Office PowerPoint</Application>
  <PresentationFormat>On-screen Show (4:3)</PresentationFormat>
  <Paragraphs>42</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Adelle-Regular</vt:lpstr>
      <vt:lpstr>Apple Chancery</vt:lpstr>
      <vt:lpstr>AppleMyungjo</vt:lpstr>
      <vt:lpstr>Arial</vt:lpstr>
      <vt:lpstr>Calibri</vt:lpstr>
      <vt:lpstr>Futura</vt:lpstr>
      <vt:lpstr>Georgia</vt:lpstr>
      <vt:lpstr>Lucida Bright</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Farmer, Brandon C.</cp:lastModifiedBy>
  <cp:revision>58</cp:revision>
  <dcterms:created xsi:type="dcterms:W3CDTF">2014-03-26T14:03:34Z</dcterms:created>
  <dcterms:modified xsi:type="dcterms:W3CDTF">2019-09-29T19:41:36Z</dcterms:modified>
</cp:coreProperties>
</file>