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61" d="100"/>
          <a:sy n="61" d="100"/>
        </p:scale>
        <p:origin x="27" y="9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01D5-BFB1-452B-8BB7-8047FC0B917E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7F16-C6B8-42D1-8D3E-82057E74C1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17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01D5-BFB1-452B-8BB7-8047FC0B917E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7F16-C6B8-42D1-8D3E-82057E74C1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709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01D5-BFB1-452B-8BB7-8047FC0B917E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7F16-C6B8-42D1-8D3E-82057E74C1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408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01D5-BFB1-452B-8BB7-8047FC0B917E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7F16-C6B8-42D1-8D3E-82057E74C1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697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01D5-BFB1-452B-8BB7-8047FC0B917E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7F16-C6B8-42D1-8D3E-82057E74C1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76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01D5-BFB1-452B-8BB7-8047FC0B917E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7F16-C6B8-42D1-8D3E-82057E74C1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03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01D5-BFB1-452B-8BB7-8047FC0B917E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7F16-C6B8-42D1-8D3E-82057E74C1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633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01D5-BFB1-452B-8BB7-8047FC0B917E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7F16-C6B8-42D1-8D3E-82057E74C1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090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01D5-BFB1-452B-8BB7-8047FC0B917E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7F16-C6B8-42D1-8D3E-82057E74C1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66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01D5-BFB1-452B-8BB7-8047FC0B917E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7F16-C6B8-42D1-8D3E-82057E74C1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27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01D5-BFB1-452B-8BB7-8047FC0B917E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77F16-C6B8-42D1-8D3E-82057E74C1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457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101D5-BFB1-452B-8BB7-8047FC0B917E}" type="datetimeFigureOut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77F16-C6B8-42D1-8D3E-82057E74C1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275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4F04EBA-645A-407C-A2AF-65E7C37C2C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584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49C8A7-1BF1-4769-9015-F6118D4986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4526D5D-25C8-414D-8D37-571C798BA690}"/>
              </a:ext>
            </a:extLst>
          </p:cNvPr>
          <p:cNvSpPr txBox="1"/>
          <p:nvPr/>
        </p:nvSpPr>
        <p:spPr>
          <a:xfrm>
            <a:off x="0" y="2105561"/>
            <a:ext cx="9143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Romans 7:14-25</a:t>
            </a:r>
          </a:p>
          <a:p>
            <a:pPr algn="ctr"/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Page 943 in pew Bible</a:t>
            </a:r>
          </a:p>
        </p:txBody>
      </p:sp>
    </p:spTree>
    <p:extLst>
      <p:ext uri="{BB962C8B-B14F-4D97-AF65-F5344CB8AC3E}">
        <p14:creationId xmlns:p14="http://schemas.microsoft.com/office/powerpoint/2010/main" val="206697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49C8A7-1BF1-4769-9015-F6118D4986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4526D5D-25C8-414D-8D37-571C798BA690}"/>
              </a:ext>
            </a:extLst>
          </p:cNvPr>
          <p:cNvSpPr txBox="1"/>
          <p:nvPr/>
        </p:nvSpPr>
        <p:spPr>
          <a:xfrm>
            <a:off x="476737" y="448700"/>
            <a:ext cx="818270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Is Paul talking about his life before Christ or after?</a:t>
            </a:r>
          </a:p>
          <a:p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Support for After</a:t>
            </a:r>
          </a:p>
          <a:p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Shift from past to present tense voice</a:t>
            </a:r>
          </a:p>
          <a:p>
            <a:pPr marL="571500" indent="-5715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A relatable experience</a:t>
            </a:r>
          </a:p>
          <a:p>
            <a:pPr marL="571500" indent="-571500">
              <a:buFontTx/>
              <a:buChar char="-"/>
            </a:pPr>
            <a:endParaRPr lang="en-US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Support for Before</a:t>
            </a:r>
          </a:p>
          <a:p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Reference to the Law (v. 14, 16, 22)</a:t>
            </a:r>
          </a:p>
          <a:p>
            <a:pPr marL="457200" indent="-4572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Thanks to God through Christ (v. 25)</a:t>
            </a:r>
          </a:p>
        </p:txBody>
      </p:sp>
    </p:spTree>
    <p:extLst>
      <p:ext uri="{BB962C8B-B14F-4D97-AF65-F5344CB8AC3E}">
        <p14:creationId xmlns:p14="http://schemas.microsoft.com/office/powerpoint/2010/main" val="207820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25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49C8A7-1BF1-4769-9015-F6118D4986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4526D5D-25C8-414D-8D37-571C798BA690}"/>
              </a:ext>
            </a:extLst>
          </p:cNvPr>
          <p:cNvSpPr txBox="1"/>
          <p:nvPr/>
        </p:nvSpPr>
        <p:spPr>
          <a:xfrm>
            <a:off x="480645" y="2207162"/>
            <a:ext cx="818270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Is Paul talking about his life 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before Christ or after?</a:t>
            </a:r>
          </a:p>
          <a:p>
            <a:pPr algn="ctr"/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YES!</a:t>
            </a:r>
          </a:p>
          <a:p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90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49C8A7-1BF1-4769-9015-F6118D4986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4526D5D-25C8-414D-8D37-571C798BA690}"/>
              </a:ext>
            </a:extLst>
          </p:cNvPr>
          <p:cNvSpPr txBox="1"/>
          <p:nvPr/>
        </p:nvSpPr>
        <p:spPr>
          <a:xfrm>
            <a:off x="476737" y="448700"/>
            <a:ext cx="8182709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Falling Short of the Standard (vv. 14-16)</a:t>
            </a:r>
          </a:p>
          <a:p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Law is spiritual (v 14) - given by the holy, perfect, spiritual God</a:t>
            </a:r>
          </a:p>
          <a:p>
            <a:pPr marL="457200" indent="-4572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Flesh (v. 14) – weaknesses of the human body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Matt. 26:40-41 - “The spirit is willing, but the flesh is weak.”</a:t>
            </a:r>
          </a:p>
          <a:p>
            <a:pPr marL="1371600" lvl="2" indent="-4572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“If I [sin] I agree with the law, that it is good.”        (v. 15, 16) 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Our sin confirms that we fall                    short of the standard</a:t>
            </a:r>
          </a:p>
          <a:p>
            <a:pPr marL="1371600" lvl="2" indent="-457200">
              <a:buFontTx/>
              <a:buChar char="-"/>
            </a:pPr>
            <a:endParaRPr lang="en-US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endParaRPr lang="en-US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endParaRPr lang="en-US" sz="28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48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49C8A7-1BF1-4769-9015-F6118D4986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4526D5D-25C8-414D-8D37-571C798BA690}"/>
              </a:ext>
            </a:extLst>
          </p:cNvPr>
          <p:cNvSpPr txBox="1"/>
          <p:nvPr/>
        </p:nvSpPr>
        <p:spPr>
          <a:xfrm>
            <a:off x="476737" y="448700"/>
            <a:ext cx="818270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Letting Sin in is Dangerous! (vv. 17-20)</a:t>
            </a:r>
          </a:p>
          <a:p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All are responsible for their actions                  (Rom. 2:6; 14:12)</a:t>
            </a:r>
          </a:p>
          <a:p>
            <a:pPr marL="457200" indent="-4572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Dwell (v. 17, 20) – Letting sin make it’s home in us.</a:t>
            </a:r>
          </a:p>
          <a:p>
            <a:pPr marL="457200" indent="-4572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Inviting Satan to influence our lives. </a:t>
            </a:r>
          </a:p>
          <a:p>
            <a:pPr marL="1371600" lvl="2" indent="-4572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If we give him an inch, he’ll take us a mile!</a:t>
            </a:r>
          </a:p>
          <a:p>
            <a:pPr marL="457200" indent="-457200">
              <a:buFontTx/>
              <a:buChar char="-"/>
            </a:pPr>
            <a:endParaRPr lang="en-US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endParaRPr lang="en-US" sz="28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802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49C8A7-1BF1-4769-9015-F6118D4986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4526D5D-25C8-414D-8D37-571C798BA690}"/>
              </a:ext>
            </a:extLst>
          </p:cNvPr>
          <p:cNvSpPr txBox="1"/>
          <p:nvPr/>
        </p:nvSpPr>
        <p:spPr>
          <a:xfrm>
            <a:off x="476737" y="448700"/>
            <a:ext cx="818270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A Universal Law (vv. 21-24)</a:t>
            </a:r>
          </a:p>
          <a:p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Sin is always lurking (v. 21; 1 Pet. 5:8)</a:t>
            </a:r>
          </a:p>
          <a:p>
            <a:pPr marL="457200" indent="-4572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Our delight in God’s law is met with resistance from the flesh (vv. 22-23)</a:t>
            </a:r>
          </a:p>
          <a:p>
            <a:pPr marL="457200" indent="-457200">
              <a:buFontTx/>
              <a:buChar char="-"/>
            </a:pPr>
            <a:endParaRPr lang="en-US" sz="28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18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49C8A7-1BF1-4769-9015-F6118D4986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4526D5D-25C8-414D-8D37-571C798BA690}"/>
              </a:ext>
            </a:extLst>
          </p:cNvPr>
          <p:cNvSpPr txBox="1"/>
          <p:nvPr/>
        </p:nvSpPr>
        <p:spPr>
          <a:xfrm>
            <a:off x="476737" y="448700"/>
            <a:ext cx="818270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Winning the Battles Within</a:t>
            </a:r>
          </a:p>
          <a:p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Remember that we have died to sin                            </a:t>
            </a:r>
            <a:r>
              <a:rPr lang="en-US" sz="2800" dirty="0">
                <a:solidFill>
                  <a:schemeClr val="bg1"/>
                </a:solidFill>
                <a:latin typeface="Arial Narrow" panose="020B0606020202030204" pitchFamily="34" charset="0"/>
              </a:rPr>
              <a:t>(Rom. 6:1-2)</a:t>
            </a:r>
          </a:p>
          <a:p>
            <a:pPr marL="514350" indent="-514350">
              <a:buFont typeface="+mj-lt"/>
              <a:buAutoNum type="arabicPeriod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Remember Who our members are to be given to          </a:t>
            </a:r>
            <a:r>
              <a:rPr lang="en-US" sz="2800" dirty="0">
                <a:solidFill>
                  <a:schemeClr val="bg1"/>
                </a:solidFill>
                <a:latin typeface="Arial Narrow" panose="020B0606020202030204" pitchFamily="34" charset="0"/>
              </a:rPr>
              <a:t>(vv. 22-23; Rom. 6:13; 1 Pet. 4:1-2)</a:t>
            </a:r>
          </a:p>
          <a:p>
            <a:pPr marL="514350" indent="-514350">
              <a:buFont typeface="+mj-lt"/>
              <a:buAutoNum type="arabicPeriod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Open the door to the influence of the Spirit                </a:t>
            </a:r>
            <a:r>
              <a:rPr lang="en-US" sz="2800" dirty="0">
                <a:solidFill>
                  <a:schemeClr val="bg1"/>
                </a:solidFill>
                <a:latin typeface="Arial Narrow" panose="020B0606020202030204" pitchFamily="34" charset="0"/>
              </a:rPr>
              <a:t>(Rom. 8:13; Eph. 5:18)</a:t>
            </a:r>
          </a:p>
          <a:p>
            <a:pPr marL="514350" indent="-514350">
              <a:buFont typeface="+mj-lt"/>
              <a:buAutoNum type="arabicPeriod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Draw on the strength and power of Christ                        </a:t>
            </a:r>
            <a:r>
              <a:rPr lang="en-US" sz="2800" dirty="0">
                <a:solidFill>
                  <a:schemeClr val="bg1"/>
                </a:solidFill>
                <a:latin typeface="Arial Narrow" panose="020B0606020202030204" pitchFamily="34" charset="0"/>
              </a:rPr>
              <a:t>(v. 25; Phil. 4:13; Mk. 10:27; Rom. 8:37)</a:t>
            </a:r>
          </a:p>
        </p:txBody>
      </p:sp>
    </p:spTree>
    <p:extLst>
      <p:ext uri="{BB962C8B-B14F-4D97-AF65-F5344CB8AC3E}">
        <p14:creationId xmlns:p14="http://schemas.microsoft.com/office/powerpoint/2010/main" val="102355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4F04EBA-645A-407C-A2AF-65E7C37C2C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93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</TotalTime>
  <Words>341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7</cp:revision>
  <dcterms:created xsi:type="dcterms:W3CDTF">2019-08-12T20:36:23Z</dcterms:created>
  <dcterms:modified xsi:type="dcterms:W3CDTF">2019-08-18T13:25:20Z</dcterms:modified>
</cp:coreProperties>
</file>