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E3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 varScale="1">
        <p:scale>
          <a:sx n="82" d="100"/>
          <a:sy n="82" d="100"/>
        </p:scale>
        <p:origin x="48" y="199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721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93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078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572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295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516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201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54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264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331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57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2E6CF-5DFB-4F68-AB77-7EF9942340CF}" type="datetimeFigureOut">
              <a:rPr lang="en-US" smtClean="0"/>
              <a:t>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16BA6-2A40-4BE3-A200-AB24B14E78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801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C85FFC-21AA-4BA9-9D78-9C4920E7E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223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D513A-1E82-48A6-897A-58704E6F7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AF3D2B-89A3-481E-B7E0-F685729F5BB1}"/>
              </a:ext>
            </a:extLst>
          </p:cNvPr>
          <p:cNvSpPr/>
          <p:nvPr/>
        </p:nvSpPr>
        <p:spPr>
          <a:xfrm>
            <a:off x="311285" y="352642"/>
            <a:ext cx="8410683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OVERVIEW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Written around A.D. 56-57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Most likely written from Corinth on his 3</a:t>
            </a:r>
            <a:r>
              <a:rPr lang="en-US" sz="3200" baseline="30000" dirty="0">
                <a:solidFill>
                  <a:srgbClr val="F4E3D7"/>
                </a:solidFill>
                <a:latin typeface="Arial Narrow" panose="020B0606020202030204" pitchFamily="34" charset="0"/>
              </a:rPr>
              <a:t>rd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 missionary journey (Acts 19:51; 20:3, 16; Rom. 15:25-28)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Written to the church in Rome (Rom. 1:7)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Possibly established by Romans who were converted on Pentecost (Acts 2:10)</a:t>
            </a:r>
          </a:p>
          <a:p>
            <a:pPr marL="1371600" lvl="2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1371600" lvl="2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Made up of Jews and Gentiles (Rom. 1:15; 2:17-21, 23-24; 4:1; 15:15-16…)</a:t>
            </a:r>
          </a:p>
          <a:p>
            <a:pPr marL="457200" indent="-457200">
              <a:buFontTx/>
              <a:buChar char="-"/>
            </a:pPr>
            <a:endParaRPr lang="en-US" sz="3200" dirty="0">
              <a:solidFill>
                <a:srgbClr val="F4E3D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4509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25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D513A-1E82-48A6-897A-58704E6F7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AF3D2B-89A3-481E-B7E0-F685729F5BB1}"/>
              </a:ext>
            </a:extLst>
          </p:cNvPr>
          <p:cNvSpPr/>
          <p:nvPr/>
        </p:nvSpPr>
        <p:spPr>
          <a:xfrm>
            <a:off x="311285" y="352642"/>
            <a:ext cx="8410683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PURPOSE FOR WRITING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To introduce himself to the Romans and prove himself worthy of support?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To ease tensions between Jewish and Gentile members?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To defend against Judaizing teachers?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algn="ctr"/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To let both Jews and Gentiles know what God had done and was continuing to do through Jesus </a:t>
            </a:r>
          </a:p>
        </p:txBody>
      </p:sp>
    </p:spTree>
    <p:extLst>
      <p:ext uri="{BB962C8B-B14F-4D97-AF65-F5344CB8AC3E}">
        <p14:creationId xmlns:p14="http://schemas.microsoft.com/office/powerpoint/2010/main" val="1787154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D513A-1E82-48A6-897A-58704E6F7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AF3D2B-89A3-481E-B7E0-F685729F5BB1}"/>
              </a:ext>
            </a:extLst>
          </p:cNvPr>
          <p:cNvSpPr/>
          <p:nvPr/>
        </p:nvSpPr>
        <p:spPr>
          <a:xfrm>
            <a:off x="311285" y="352642"/>
            <a:ext cx="841068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THE 4 MAJOR SECTIONS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Chapters 1-4 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- Jesus provides a way for sinful people to be justified before a Holy God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Chapters 5-8 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– Jesus gives us new life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Chapters 9-11 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– Jesus’ relationship to Israel and the nations</a:t>
            </a:r>
          </a:p>
          <a:p>
            <a:pPr marL="457200" indent="-457200">
              <a:buFontTx/>
              <a:buChar char="-"/>
            </a:pPr>
            <a:endParaRPr lang="en-US" sz="8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marL="457200" indent="-457200">
              <a:buFontTx/>
              <a:buChar char="-"/>
            </a:pPr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Chapters 12-16 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– Jesus unifies all believers</a:t>
            </a:r>
          </a:p>
        </p:txBody>
      </p:sp>
    </p:spTree>
    <p:extLst>
      <p:ext uri="{BB962C8B-B14F-4D97-AF65-F5344CB8AC3E}">
        <p14:creationId xmlns:p14="http://schemas.microsoft.com/office/powerpoint/2010/main" val="3779753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D513A-1E82-48A6-897A-58704E6F7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AF3D2B-89A3-481E-B7E0-F685729F5BB1}"/>
              </a:ext>
            </a:extLst>
          </p:cNvPr>
          <p:cNvSpPr/>
          <p:nvPr/>
        </p:nvSpPr>
        <p:spPr>
          <a:xfrm>
            <a:off x="311285" y="352642"/>
            <a:ext cx="85122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THE NEED FOR OBEDIENCE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Rom. 1:5 -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 through [Jesus Christ] we have received grace and apostleship to bring about the obedience of faith for the sake of his name among all the nations,</a:t>
            </a:r>
          </a:p>
          <a:p>
            <a:endParaRPr lang="en-US" sz="16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Rom. 16:26 </a:t>
            </a:r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- …according to the command of the eternal God, to bring about the obedience of faith</a:t>
            </a:r>
          </a:p>
          <a:p>
            <a:endParaRPr lang="en-US" sz="32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pPr algn="ctr"/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 Also see Rom. 5:19; 6:16; 15:18; 16:19</a:t>
            </a:r>
          </a:p>
          <a:p>
            <a:endParaRPr lang="en-US" sz="32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endParaRPr lang="en-US" sz="3200" dirty="0">
              <a:solidFill>
                <a:srgbClr val="F4E3D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26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25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41D513A-1E82-48A6-897A-58704E6F78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5AF3D2B-89A3-481E-B7E0-F685729F5BB1}"/>
              </a:ext>
            </a:extLst>
          </p:cNvPr>
          <p:cNvSpPr/>
          <p:nvPr/>
        </p:nvSpPr>
        <p:spPr>
          <a:xfrm>
            <a:off x="311285" y="352642"/>
            <a:ext cx="851228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HOW TO BE OBEDIENT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Obtain faith through the hearing of the Gospel</a:t>
            </a:r>
          </a:p>
          <a:p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Rom. 10:17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Believe and confess that Jesus is Lord</a:t>
            </a:r>
          </a:p>
          <a:p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Rom. 10:9-10</a:t>
            </a:r>
          </a:p>
          <a:p>
            <a:endParaRPr lang="en-US" sz="1600" b="1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Repent of Sin</a:t>
            </a:r>
          </a:p>
          <a:p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Rom. 2:4</a:t>
            </a:r>
          </a:p>
          <a:p>
            <a:endParaRPr lang="en-US" sz="1600" dirty="0">
              <a:solidFill>
                <a:srgbClr val="F4E3D7"/>
              </a:solidFill>
              <a:latin typeface="Arial Narrow" panose="020B0606020202030204" pitchFamily="34" charset="0"/>
            </a:endParaRPr>
          </a:p>
          <a:p>
            <a:r>
              <a:rPr lang="en-US" sz="3200" b="1" dirty="0">
                <a:solidFill>
                  <a:srgbClr val="F4E3D7"/>
                </a:solidFill>
                <a:latin typeface="Arial Narrow" panose="020B0606020202030204" pitchFamily="34" charset="0"/>
              </a:rPr>
              <a:t>Be Baptized into Christ</a:t>
            </a:r>
          </a:p>
          <a:p>
            <a:r>
              <a:rPr lang="en-US" sz="3200" dirty="0">
                <a:solidFill>
                  <a:srgbClr val="F4E3D7"/>
                </a:solidFill>
                <a:latin typeface="Arial Narrow" panose="020B0606020202030204" pitchFamily="34" charset="0"/>
              </a:rPr>
              <a:t>Rom. 6:3-4</a:t>
            </a:r>
          </a:p>
        </p:txBody>
      </p:sp>
    </p:spTree>
    <p:extLst>
      <p:ext uri="{BB962C8B-B14F-4D97-AF65-F5344CB8AC3E}">
        <p14:creationId xmlns:p14="http://schemas.microsoft.com/office/powerpoint/2010/main" val="3182325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25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25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25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25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25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3C85FFC-21AA-4BA9-9D78-9C4920E7E0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10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277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Landon Rutter</dc:creator>
  <cp:lastModifiedBy>Landon Rutter</cp:lastModifiedBy>
  <cp:revision>5</cp:revision>
  <dcterms:created xsi:type="dcterms:W3CDTF">2019-01-19T18:54:05Z</dcterms:created>
  <dcterms:modified xsi:type="dcterms:W3CDTF">2019-01-20T18:27:26Z</dcterms:modified>
</cp:coreProperties>
</file>