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A16"/>
    <a:srgbClr val="FEE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19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9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4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0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50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3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4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0AE67-6689-488B-A417-390D6965BF2F}" type="datetimeFigureOut">
              <a:rPr lang="en-US" smtClean="0"/>
              <a:t>12/23/2018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A3B6-9C4D-4585-935F-21B2EFFB5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5A557-237E-42CD-89C3-FD6229E42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450172"/>
            <a:ext cx="84609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RESENTMENT</a:t>
            </a:r>
          </a:p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15:25-28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25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“Now his older son was in the field, and as he came and drew near to the house, he heard music and dancing.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26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he called one of the servants and asked what these things meant.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27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he said to him, ‘Your brother has come, and your father has killed the 								fattened calf, because he has received 						him back safe and sound.’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28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But he was 					angry and refused to go in. His father 						came out and entreated him,</a:t>
            </a:r>
          </a:p>
        </p:txBody>
      </p:sp>
    </p:spTree>
    <p:extLst>
      <p:ext uri="{BB962C8B-B14F-4D97-AF65-F5344CB8AC3E}">
        <p14:creationId xmlns:p14="http://schemas.microsoft.com/office/powerpoint/2010/main" val="13393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1078540"/>
            <a:ext cx="846090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0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15:25-28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0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29</a:t>
            </a:r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 but he answered his father, ‘Look, these many years I have served you, and I never disobeyed your command, yet you never gave me a young goat, that I might celebrate with my friends. </a:t>
            </a:r>
            <a:r>
              <a:rPr lang="en-US" sz="30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30</a:t>
            </a:r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 But when this son of yours came, who has devoured your property with prostitutes, you killed the fattened calf for him!’ </a:t>
            </a:r>
            <a:r>
              <a:rPr lang="en-US" sz="30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31</a:t>
            </a:r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 And he said to him, ‘Son, you are 						always with me, and all that is mine is 							yours. </a:t>
            </a:r>
            <a:r>
              <a:rPr lang="en-US" sz="30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32</a:t>
            </a:r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 It was fitting to celebrate and be 						glad, for this your brother was dead, and is 					alive; he was lost, and is found.’”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A54B-A148-451C-82F9-334456A76B3A}"/>
              </a:ext>
            </a:extLst>
          </p:cNvPr>
          <p:cNvSpPr/>
          <p:nvPr/>
        </p:nvSpPr>
        <p:spPr>
          <a:xfrm>
            <a:off x="5147283" y="432209"/>
            <a:ext cx="3655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RESENTMENT</a:t>
            </a:r>
          </a:p>
        </p:txBody>
      </p:sp>
    </p:spTree>
    <p:extLst>
      <p:ext uri="{BB962C8B-B14F-4D97-AF65-F5344CB8AC3E}">
        <p14:creationId xmlns:p14="http://schemas.microsoft.com/office/powerpoint/2010/main" val="28866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443567"/>
            <a:ext cx="846090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LESSONS TO LIVE BY</a:t>
            </a:r>
          </a:p>
          <a:p>
            <a:pPr algn="r"/>
            <a:endParaRPr lang="en-US" sz="16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3000" b="1" dirty="0">
                <a:solidFill>
                  <a:srgbClr val="FEEDD1"/>
                </a:solidFill>
                <a:latin typeface="Arial Narrow" panose="020B0606020202030204" pitchFamily="34" charset="0"/>
              </a:rPr>
              <a:t>Welcome the lost </a:t>
            </a:r>
          </a:p>
          <a:p>
            <a:pPr algn="r"/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Luke 15:1-2</a:t>
            </a:r>
          </a:p>
          <a:p>
            <a:pPr algn="r"/>
            <a:endParaRPr lang="en-US" sz="24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3000" b="1" dirty="0">
                <a:solidFill>
                  <a:srgbClr val="FEEDD1"/>
                </a:solidFill>
                <a:latin typeface="Arial Narrow" panose="020B0606020202030204" pitchFamily="34" charset="0"/>
              </a:rPr>
              <a:t>Look for the lost </a:t>
            </a:r>
          </a:p>
          <a:p>
            <a:pPr algn="r"/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Luke 15:3-7, 8-10, 20; 19:10; Mk. 2:17</a:t>
            </a:r>
          </a:p>
          <a:p>
            <a:pPr algn="r"/>
            <a:endParaRPr lang="en-US" sz="24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pPr algn="r"/>
            <a:r>
              <a:rPr lang="en-US" sz="3000" b="1" dirty="0">
                <a:solidFill>
                  <a:srgbClr val="FEEDD1"/>
                </a:solidFill>
                <a:latin typeface="Arial Narrow" panose="020B0606020202030204" pitchFamily="34" charset="0"/>
              </a:rPr>
              <a:t>Celebrate when what has been lost is found </a:t>
            </a:r>
          </a:p>
          <a:p>
            <a:pPr algn="r"/>
            <a:r>
              <a:rPr lang="en-US" sz="3000" dirty="0">
                <a:solidFill>
                  <a:srgbClr val="FEEDD1"/>
                </a:solidFill>
                <a:latin typeface="Arial Narrow" panose="020B0606020202030204" pitchFamily="34" charset="0"/>
              </a:rPr>
              <a:t>Luke 15:6-7, 9-10, 22-24, 32</a:t>
            </a:r>
          </a:p>
          <a:p>
            <a:endParaRPr lang="en-US" sz="30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5A557-237E-42CD-89C3-FD6229E42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17340" y="740285"/>
            <a:ext cx="84609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CONTEXT</a:t>
            </a:r>
          </a:p>
          <a:p>
            <a:pPr algn="r"/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15:1-2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 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Now the tax collectors and sinners were all drawing near to hear him. 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2 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And the Pharisees and the scribes grumbled, saying, “This man receives sinners and eats with them.”</a:t>
            </a:r>
          </a:p>
        </p:txBody>
      </p:sp>
    </p:spTree>
    <p:extLst>
      <p:ext uri="{BB962C8B-B14F-4D97-AF65-F5344CB8AC3E}">
        <p14:creationId xmlns:p14="http://schemas.microsoft.com/office/powerpoint/2010/main" val="33161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292313" y="383903"/>
            <a:ext cx="85593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THREE</a:t>
            </a:r>
            <a:r>
              <a:rPr lang="en-US" sz="4000" b="1" dirty="0">
                <a:solidFill>
                  <a:srgbClr val="FEEDD1"/>
                </a:solidFill>
                <a:latin typeface="Arial Narrow" panose="020B0606020202030204" pitchFamily="34" charset="0"/>
              </a:rPr>
              <a:t> PARABLES</a:t>
            </a:r>
            <a:endParaRPr lang="en-US" sz="4000" dirty="0">
              <a:solidFill>
                <a:srgbClr val="FEEDD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CFD050-19E6-4D09-877F-18D4F49265D0}"/>
              </a:ext>
            </a:extLst>
          </p:cNvPr>
          <p:cNvSpPr/>
          <p:nvPr/>
        </p:nvSpPr>
        <p:spPr>
          <a:xfrm>
            <a:off x="801371" y="871581"/>
            <a:ext cx="3315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DF9A16"/>
                </a:solidFill>
                <a:latin typeface="Arial Narrow" panose="020B0606020202030204" pitchFamily="34" charset="0"/>
              </a:rPr>
              <a:t>ONE</a:t>
            </a:r>
            <a:r>
              <a:rPr lang="en-US" sz="4000" b="1" dirty="0">
                <a:solidFill>
                  <a:srgbClr val="FEEDD1"/>
                </a:solidFill>
                <a:latin typeface="Arial Narrow" panose="020B0606020202030204" pitchFamily="34" charset="0"/>
              </a:rPr>
              <a:t> MESSAGE</a:t>
            </a:r>
            <a:endParaRPr lang="en-US" sz="4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E53EC-A56B-4F6A-A3F5-B898C7414C6C}"/>
              </a:ext>
            </a:extLst>
          </p:cNvPr>
          <p:cNvSpPr/>
          <p:nvPr/>
        </p:nvSpPr>
        <p:spPr>
          <a:xfrm>
            <a:off x="292313" y="1789680"/>
            <a:ext cx="5656741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Parable of the Lost Sheep (vv. 3-7)</a:t>
            </a:r>
          </a:p>
          <a:p>
            <a:endParaRPr lang="en-US" sz="20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Parable of the Lost Coin (vv. 8-10)</a:t>
            </a:r>
          </a:p>
          <a:p>
            <a:endParaRPr lang="en-US" sz="20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Parable of the Lost Son (vv. 11-32)</a:t>
            </a:r>
            <a:endParaRPr lang="en-US" sz="3200" dirty="0">
              <a:solidFill>
                <a:srgbClr val="FEEDD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F194A-209A-4287-A125-C8BC1CB8BDAB}"/>
              </a:ext>
            </a:extLst>
          </p:cNvPr>
          <p:cNvSpPr/>
          <p:nvPr/>
        </p:nvSpPr>
        <p:spPr>
          <a:xfrm>
            <a:off x="3179298" y="4470350"/>
            <a:ext cx="5413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EEDD1"/>
                </a:solidFill>
                <a:latin typeface="Arial Narrow" panose="020B0606020202030204" pitchFamily="34" charset="0"/>
              </a:rPr>
              <a:t>THE MESSAGE: </a:t>
            </a:r>
          </a:p>
          <a:p>
            <a:pPr algn="ctr"/>
            <a:r>
              <a:rPr lang="en-US" sz="3600" b="1" dirty="0">
                <a:solidFill>
                  <a:srgbClr val="FEEDD1"/>
                </a:solidFill>
                <a:latin typeface="Arial Narrow" panose="020B0606020202030204" pitchFamily="34" charset="0"/>
              </a:rPr>
              <a:t>Jesus came to seek the lost! </a:t>
            </a:r>
          </a:p>
          <a:p>
            <a:pPr algn="ctr"/>
            <a:r>
              <a:rPr lang="en-US" sz="3600" b="1" dirty="0">
                <a:solidFill>
                  <a:srgbClr val="FEEDD1"/>
                </a:solidFill>
                <a:latin typeface="Arial Narrow" panose="020B0606020202030204" pitchFamily="34" charset="0"/>
              </a:rPr>
              <a:t>(Lk. 19:10)</a:t>
            </a:r>
            <a:endParaRPr lang="en-US" sz="3600" dirty="0">
              <a:solidFill>
                <a:srgbClr val="FE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2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437527"/>
            <a:ext cx="846090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REBELLION</a:t>
            </a:r>
          </a:p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15:11-12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11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he said, “There was a man who had two sons. </a:t>
            </a: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12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the younger of them said to his father, ‘Father, give me the share of property that is coming to me.’ And he divided his property between them. </a:t>
            </a:r>
          </a:p>
        </p:txBody>
      </p:sp>
    </p:spTree>
    <p:extLst>
      <p:ext uri="{BB962C8B-B14F-4D97-AF65-F5344CB8AC3E}">
        <p14:creationId xmlns:p14="http://schemas.microsoft.com/office/powerpoint/2010/main" val="403041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1006371"/>
            <a:ext cx="8460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15:13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13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Not many days later, the younger son gathered all he had and took a journey into a far country, and there he squandered his property in reckless living.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CBBDE-DB6E-451D-B5AE-974FB66E5094}"/>
              </a:ext>
            </a:extLst>
          </p:cNvPr>
          <p:cNvSpPr/>
          <p:nvPr/>
        </p:nvSpPr>
        <p:spPr>
          <a:xfrm>
            <a:off x="5568872" y="424645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REBELLION</a:t>
            </a:r>
          </a:p>
        </p:txBody>
      </p:sp>
    </p:spTree>
    <p:extLst>
      <p:ext uri="{BB962C8B-B14F-4D97-AF65-F5344CB8AC3E}">
        <p14:creationId xmlns:p14="http://schemas.microsoft.com/office/powerpoint/2010/main" val="26596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997044"/>
            <a:ext cx="8460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15:14-16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14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when he had spent everything, a severe famine arose in that country, and he began to be in need.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So he went and hired himself out to one of the citizens of that country, who sent him into his fields to feed pigs.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16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he was longing to be fed with the pods that the pigs ate, and no one gave him anything.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051381-211E-4021-B30A-61B78B4D8591}"/>
              </a:ext>
            </a:extLst>
          </p:cNvPr>
          <p:cNvSpPr/>
          <p:nvPr/>
        </p:nvSpPr>
        <p:spPr>
          <a:xfrm>
            <a:off x="5568872" y="420287"/>
            <a:ext cx="3233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REBELLION</a:t>
            </a:r>
          </a:p>
        </p:txBody>
      </p:sp>
    </p:spTree>
    <p:extLst>
      <p:ext uri="{BB962C8B-B14F-4D97-AF65-F5344CB8AC3E}">
        <p14:creationId xmlns:p14="http://schemas.microsoft.com/office/powerpoint/2010/main" val="42648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435484"/>
            <a:ext cx="84609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REALIZATION</a:t>
            </a:r>
          </a:p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15:17-19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17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“But when he came to himself, he said, ‘How many of my father's hired servants have more than enough bread, but I perish here with hunger!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18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I will arise and go to my father, and I will say to him, “Father, I have sinned against heaven and before you.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19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I am no longer worthy to be called your son. Treat me as one of 							your hired servants.”’</a:t>
            </a:r>
          </a:p>
        </p:txBody>
      </p:sp>
    </p:spTree>
    <p:extLst>
      <p:ext uri="{BB962C8B-B14F-4D97-AF65-F5344CB8AC3E}">
        <p14:creationId xmlns:p14="http://schemas.microsoft.com/office/powerpoint/2010/main" val="199767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435484"/>
            <a:ext cx="84609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RETURN</a:t>
            </a:r>
          </a:p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15:20-21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20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he arose and came to his father. But while he was still a long way off, his father saw him and felt compassion, and ran and embraced him and kissed him.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21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the son said to him, ‘Father, I have sinned against heaven and before you. I am no longer worthy to be called your son.’</a:t>
            </a:r>
          </a:p>
        </p:txBody>
      </p:sp>
    </p:spTree>
    <p:extLst>
      <p:ext uri="{BB962C8B-B14F-4D97-AF65-F5344CB8AC3E}">
        <p14:creationId xmlns:p14="http://schemas.microsoft.com/office/powerpoint/2010/main" val="11257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7BFC8-8E10-49AB-B0F6-ADA3DAA8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339455-A098-41E2-910B-52DBC78F0A30}"/>
              </a:ext>
            </a:extLst>
          </p:cNvPr>
          <p:cNvSpPr/>
          <p:nvPr/>
        </p:nvSpPr>
        <p:spPr>
          <a:xfrm>
            <a:off x="341549" y="982132"/>
            <a:ext cx="8460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800" b="1" dirty="0">
              <a:solidFill>
                <a:srgbClr val="DF9A16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FEEDD1"/>
                </a:solidFill>
                <a:latin typeface="Arial Narrow" panose="020B0606020202030204" pitchFamily="34" charset="0"/>
              </a:rPr>
              <a:t>Luke 15:22-24</a:t>
            </a:r>
          </a:p>
          <a:p>
            <a:endParaRPr lang="en-US" sz="800" b="1" dirty="0">
              <a:solidFill>
                <a:srgbClr val="FEED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22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But the father said to his servants, ‘Bring quickly the best robe, and put it on him, and put a ring on his hand, and shoes on his feet.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23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And bring the fattened calf and kill it, and let us eat and celebrate. </a:t>
            </a:r>
            <a:r>
              <a:rPr lang="en-US" sz="3200" baseline="30000" dirty="0">
                <a:solidFill>
                  <a:srgbClr val="FEEDD1"/>
                </a:solidFill>
                <a:latin typeface="Arial Narrow" panose="020B0606020202030204" pitchFamily="34" charset="0"/>
              </a:rPr>
              <a:t>24</a:t>
            </a:r>
            <a:r>
              <a:rPr lang="en-US" sz="3200" dirty="0">
                <a:solidFill>
                  <a:srgbClr val="FEEDD1"/>
                </a:solidFill>
                <a:latin typeface="Arial Narrow" panose="020B0606020202030204" pitchFamily="34" charset="0"/>
              </a:rPr>
              <a:t> For this my son was dead, and is alive again; he was lost, and is found.’ And they began to celebrate.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DE151-C1FF-4AA3-89FF-ADA34882975B}"/>
              </a:ext>
            </a:extLst>
          </p:cNvPr>
          <p:cNvSpPr/>
          <p:nvPr/>
        </p:nvSpPr>
        <p:spPr>
          <a:xfrm>
            <a:off x="6181220" y="442148"/>
            <a:ext cx="2621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3600" b="1" dirty="0">
                <a:solidFill>
                  <a:srgbClr val="DF9A16"/>
                </a:solidFill>
                <a:latin typeface="Arial Narrow" panose="020B0606020202030204" pitchFamily="34" charset="0"/>
              </a:rPr>
              <a:t>THE RETURN</a:t>
            </a:r>
          </a:p>
        </p:txBody>
      </p:sp>
    </p:spTree>
    <p:extLst>
      <p:ext uri="{BB962C8B-B14F-4D97-AF65-F5344CB8AC3E}">
        <p14:creationId xmlns:p14="http://schemas.microsoft.com/office/powerpoint/2010/main" val="243108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651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8</cp:revision>
  <dcterms:created xsi:type="dcterms:W3CDTF">2018-12-03T20:09:35Z</dcterms:created>
  <dcterms:modified xsi:type="dcterms:W3CDTF">2018-12-23T14:09:59Z</dcterms:modified>
</cp:coreProperties>
</file>