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4" r:id="rId4"/>
    <p:sldId id="265" r:id="rId5"/>
    <p:sldId id="267" r:id="rId6"/>
    <p:sldId id="268" r:id="rId7"/>
    <p:sldId id="269" r:id="rId8"/>
    <p:sldId id="270" r:id="rId9"/>
    <p:sldId id="274" r:id="rId10"/>
    <p:sldId id="275" r:id="rId11"/>
    <p:sldId id="277" r:id="rId12"/>
    <p:sldId id="2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2" d="100"/>
          <a:sy n="82" d="100"/>
        </p:scale>
        <p:origin x="48" y="20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422307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78085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23164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399252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86123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373966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204429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28610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5464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224479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C1606F-1BE9-41D0-A4E0-6075A4F60B4A}" type="datetimeFigureOut">
              <a:rPr lang="en-US" smtClean="0"/>
              <a:t>11/25/2018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00505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1606F-1BE9-41D0-A4E0-6075A4F60B4A}" type="datetimeFigureOut">
              <a:rPr lang="en-US" smtClean="0"/>
              <a:t>11/25/2018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EEC28-40D4-4F3D-9D9A-BEA63A6456A6}" type="slidenum">
              <a:rPr lang="en-US" smtClean="0"/>
              <a:t>‹#›</a:t>
            </a:fld>
            <a:endParaRPr lang="en-US" dirty="0"/>
          </a:p>
        </p:txBody>
      </p:sp>
    </p:spTree>
    <p:extLst>
      <p:ext uri="{BB962C8B-B14F-4D97-AF65-F5344CB8AC3E}">
        <p14:creationId xmlns:p14="http://schemas.microsoft.com/office/powerpoint/2010/main" val="2245916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9726B3-559F-4C73-A66A-6EA729539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A2F01832-6107-41B8-9FE4-E8FDFF08A3EA}"/>
              </a:ext>
            </a:extLst>
          </p:cNvPr>
          <p:cNvSpPr txBox="1"/>
          <p:nvPr/>
        </p:nvSpPr>
        <p:spPr>
          <a:xfrm>
            <a:off x="-1" y="1594338"/>
            <a:ext cx="9143999" cy="1446550"/>
          </a:xfrm>
          <a:prstGeom prst="rect">
            <a:avLst/>
          </a:prstGeom>
          <a:noFill/>
        </p:spPr>
        <p:txBody>
          <a:bodyPr wrap="square" rtlCol="0">
            <a:spAutoFit/>
          </a:bodyPr>
          <a:lstStyle/>
          <a:p>
            <a:pPr algn="ctr"/>
            <a:r>
              <a:rPr lang="en-US" sz="8800" b="1" dirty="0">
                <a:solidFill>
                  <a:srgbClr val="F9F3E5"/>
                </a:solidFill>
                <a:latin typeface="Arial Narrow" panose="020B0606020202030204" pitchFamily="34" charset="0"/>
              </a:rPr>
              <a:t>60,903,355</a:t>
            </a:r>
          </a:p>
        </p:txBody>
      </p:sp>
      <p:sp>
        <p:nvSpPr>
          <p:cNvPr id="6" name="Rectangle 5">
            <a:extLst>
              <a:ext uri="{FF2B5EF4-FFF2-40B4-BE49-F238E27FC236}">
                <a16:creationId xmlns:a16="http://schemas.microsoft.com/office/drawing/2014/main" id="{0F59FB7B-731A-455D-818C-EC81CAC2FC32}"/>
              </a:ext>
            </a:extLst>
          </p:cNvPr>
          <p:cNvSpPr/>
          <p:nvPr/>
        </p:nvSpPr>
        <p:spPr>
          <a:xfrm>
            <a:off x="1519721" y="3471302"/>
            <a:ext cx="6104556" cy="1446550"/>
          </a:xfrm>
          <a:prstGeom prst="rect">
            <a:avLst/>
          </a:prstGeom>
        </p:spPr>
        <p:txBody>
          <a:bodyPr wrap="none">
            <a:spAutoFit/>
          </a:bodyPr>
          <a:lstStyle/>
          <a:p>
            <a:pPr lvl="0" algn="ctr"/>
            <a:r>
              <a:rPr lang="en-US" sz="8800" b="1" dirty="0">
                <a:solidFill>
                  <a:srgbClr val="F9F3E5"/>
                </a:solidFill>
                <a:latin typeface="Arial Narrow" panose="020B0606020202030204" pitchFamily="34" charset="0"/>
              </a:rPr>
              <a:t>1,515,991,850</a:t>
            </a:r>
          </a:p>
        </p:txBody>
      </p:sp>
      <p:sp>
        <p:nvSpPr>
          <p:cNvPr id="7" name="TextBox 6">
            <a:extLst>
              <a:ext uri="{FF2B5EF4-FFF2-40B4-BE49-F238E27FC236}">
                <a16:creationId xmlns:a16="http://schemas.microsoft.com/office/drawing/2014/main" id="{4618C8E0-5845-4B4A-A679-CBAE454D2F6E}"/>
              </a:ext>
            </a:extLst>
          </p:cNvPr>
          <p:cNvSpPr txBox="1"/>
          <p:nvPr/>
        </p:nvSpPr>
        <p:spPr>
          <a:xfrm>
            <a:off x="2073898" y="2801923"/>
            <a:ext cx="5064207" cy="584775"/>
          </a:xfrm>
          <a:prstGeom prst="rect">
            <a:avLst/>
          </a:prstGeom>
          <a:noFill/>
        </p:spPr>
        <p:txBody>
          <a:bodyPr wrap="none" rtlCol="0">
            <a:spAutoFit/>
          </a:bodyPr>
          <a:lstStyle/>
          <a:p>
            <a:r>
              <a:rPr lang="en-US" sz="3200" b="1" dirty="0">
                <a:solidFill>
                  <a:srgbClr val="F9F3E5"/>
                </a:solidFill>
                <a:latin typeface="Arial Narrow" panose="020B0606020202030204" pitchFamily="34" charset="0"/>
              </a:rPr>
              <a:t>abortions in the US since 1973</a:t>
            </a:r>
          </a:p>
        </p:txBody>
      </p:sp>
      <p:sp>
        <p:nvSpPr>
          <p:cNvPr id="8" name="Rectangle 7">
            <a:extLst>
              <a:ext uri="{FF2B5EF4-FFF2-40B4-BE49-F238E27FC236}">
                <a16:creationId xmlns:a16="http://schemas.microsoft.com/office/drawing/2014/main" id="{A5C12D80-74DA-4A35-8B78-CA20D1386A7E}"/>
              </a:ext>
            </a:extLst>
          </p:cNvPr>
          <p:cNvSpPr/>
          <p:nvPr/>
        </p:nvSpPr>
        <p:spPr>
          <a:xfrm>
            <a:off x="1859896" y="4763491"/>
            <a:ext cx="5492209" cy="584775"/>
          </a:xfrm>
          <a:prstGeom prst="rect">
            <a:avLst/>
          </a:prstGeom>
        </p:spPr>
        <p:txBody>
          <a:bodyPr wrap="none">
            <a:spAutoFit/>
          </a:bodyPr>
          <a:lstStyle/>
          <a:p>
            <a:r>
              <a:rPr lang="en-US" sz="3200" b="1" dirty="0">
                <a:solidFill>
                  <a:srgbClr val="F9F3E5"/>
                </a:solidFill>
                <a:latin typeface="Arial Narrow" panose="020B0606020202030204" pitchFamily="34" charset="0"/>
              </a:rPr>
              <a:t>abortions in the world since 1980</a:t>
            </a:r>
          </a:p>
        </p:txBody>
      </p:sp>
    </p:spTree>
    <p:extLst>
      <p:ext uri="{BB962C8B-B14F-4D97-AF65-F5344CB8AC3E}">
        <p14:creationId xmlns:p14="http://schemas.microsoft.com/office/powerpoint/2010/main" val="15840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25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776071"/>
            <a:ext cx="8409354" cy="2708434"/>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HUMAN LIFE IS CREATED </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IN THE IMAGE OF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Genesis 1:26a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dirty="0">
                <a:latin typeface="Arial Narrow" panose="020B0606020202030204" pitchFamily="34" charset="0"/>
                <a:ea typeface="Calibri" panose="020F0502020204030204" pitchFamily="34" charset="0"/>
                <a:cs typeface="Times New Roman" panose="02020603050405020304" pitchFamily="18" charset="0"/>
              </a:rPr>
              <a:t>Then God said, “Let us make man in our image, after our likeness. </a:t>
            </a:r>
          </a:p>
        </p:txBody>
      </p:sp>
    </p:spTree>
    <p:extLst>
      <p:ext uri="{BB962C8B-B14F-4D97-AF65-F5344CB8AC3E}">
        <p14:creationId xmlns:p14="http://schemas.microsoft.com/office/powerpoint/2010/main" val="11780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776071"/>
            <a:ext cx="8409354" cy="5201424"/>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WHAT CAN I DO TO HELP?</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latin typeface="Arial Narrow" panose="020B0606020202030204" pitchFamily="34" charset="0"/>
                <a:ea typeface="Calibri" panose="020F0502020204030204" pitchFamily="34" charset="0"/>
                <a:cs typeface="Times New Roman" panose="02020603050405020304" pitchFamily="18" charset="0"/>
              </a:rPr>
              <a:t>Pray</a:t>
            </a:r>
          </a:p>
          <a:p>
            <a:r>
              <a:rPr lang="en-US" sz="3200" dirty="0">
                <a:latin typeface="Arial Narrow" panose="020B0606020202030204" pitchFamily="34" charset="0"/>
                <a:ea typeface="Calibri" panose="020F0502020204030204" pitchFamily="34" charset="0"/>
                <a:cs typeface="Times New Roman" panose="02020603050405020304" pitchFamily="18" charset="0"/>
              </a:rPr>
              <a:t>James 5:16; Matt. 7:7; Phil. 4:6-7</a:t>
            </a:r>
          </a:p>
          <a:p>
            <a:endParaRPr lang="en-US" sz="32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latin typeface="Arial Narrow" panose="020B0606020202030204" pitchFamily="34" charset="0"/>
                <a:ea typeface="Calibri" panose="020F0502020204030204" pitchFamily="34" charset="0"/>
                <a:cs typeface="Times New Roman" panose="02020603050405020304" pitchFamily="18" charset="0"/>
              </a:rPr>
              <a:t>Live Impactfully </a:t>
            </a:r>
          </a:p>
          <a:p>
            <a:r>
              <a:rPr lang="en-US" sz="3200" dirty="0">
                <a:latin typeface="Arial Narrow" panose="020B0606020202030204" pitchFamily="34" charset="0"/>
                <a:ea typeface="Calibri" panose="020F0502020204030204" pitchFamily="34" charset="0"/>
                <a:cs typeface="Times New Roman" panose="02020603050405020304" pitchFamily="18" charset="0"/>
              </a:rPr>
              <a:t>Matt. 5:13-16</a:t>
            </a:r>
          </a:p>
          <a:p>
            <a:endParaRPr lang="en-US" sz="32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latin typeface="Arial Narrow" panose="020B0606020202030204" pitchFamily="34" charset="0"/>
                <a:ea typeface="Calibri" panose="020F0502020204030204" pitchFamily="34" charset="0"/>
                <a:cs typeface="Times New Roman" panose="02020603050405020304" pitchFamily="18" charset="0"/>
              </a:rPr>
              <a:t>Stand Up for Those Who Can’t Stand Up for Themselves</a:t>
            </a:r>
          </a:p>
          <a:p>
            <a:r>
              <a:rPr lang="en-US" sz="3200" dirty="0">
                <a:latin typeface="Arial Narrow" panose="020B0606020202030204" pitchFamily="34" charset="0"/>
                <a:ea typeface="Calibri" panose="020F0502020204030204" pitchFamily="34" charset="0"/>
                <a:cs typeface="Times New Roman" panose="02020603050405020304" pitchFamily="18" charset="0"/>
              </a:rPr>
              <a:t>James 1:27; Deut. 24:17, 19; Ex. 22:22-23</a:t>
            </a:r>
          </a:p>
        </p:txBody>
      </p:sp>
    </p:spTree>
    <p:extLst>
      <p:ext uri="{BB962C8B-B14F-4D97-AF65-F5344CB8AC3E}">
        <p14:creationId xmlns:p14="http://schemas.microsoft.com/office/powerpoint/2010/main" val="2866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25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25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250"/>
                                        <p:tgtEl>
                                          <p:spTgt spid="2">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25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1250"/>
                                        <p:tgtEl>
                                          <p:spTgt spid="2">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25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8C315-1365-4CCB-B714-F415B203D61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9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2544681D-E7DA-4B9C-BFFE-EA4D8FF77255}"/>
              </a:ext>
            </a:extLst>
          </p:cNvPr>
          <p:cNvSpPr/>
          <p:nvPr/>
        </p:nvSpPr>
        <p:spPr>
          <a:xfrm>
            <a:off x="613507" y="747888"/>
            <a:ext cx="7916985" cy="3662541"/>
          </a:xfrm>
          <a:prstGeom prst="rect">
            <a:avLst/>
          </a:prstGeom>
        </p:spPr>
        <p:txBody>
          <a:bodyPr wrap="square">
            <a:spAutoFit/>
          </a:bodyPr>
          <a:lstStyle/>
          <a:p>
            <a:r>
              <a:rPr lang="en-US" sz="32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“We need not resolve the difficult question of when life begins. When those trained in the perspective disciplines of medicine, philosophy, and theology are unable to arrive at any consensus, the judiciary at this point in the development of man’s knowledge is not in a position to speculate as to the answer.”</a:t>
            </a:r>
          </a:p>
          <a:p>
            <a:endParaRPr lang="en-US" sz="8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a:p>
            <a:pPr algn="r"/>
            <a:r>
              <a:rPr lang="en-US" sz="32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Justice Harry Blackmun</a:t>
            </a:r>
          </a:p>
        </p:txBody>
      </p:sp>
    </p:spTree>
    <p:extLst>
      <p:ext uri="{BB962C8B-B14F-4D97-AF65-F5344CB8AC3E}">
        <p14:creationId xmlns:p14="http://schemas.microsoft.com/office/powerpoint/2010/main" val="3223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2544681D-E7DA-4B9C-BFFE-EA4D8FF77255}"/>
              </a:ext>
            </a:extLst>
          </p:cNvPr>
          <p:cNvSpPr/>
          <p:nvPr/>
        </p:nvSpPr>
        <p:spPr>
          <a:xfrm>
            <a:off x="613507" y="747888"/>
            <a:ext cx="7916985" cy="4278094"/>
          </a:xfrm>
          <a:prstGeom prst="rect">
            <a:avLst/>
          </a:prstGeom>
        </p:spPr>
        <p:txBody>
          <a:bodyPr wrap="square">
            <a:spAutoFit/>
          </a:bodyPr>
          <a:lstStyle/>
          <a:p>
            <a:r>
              <a:rPr lang="en-US" sz="32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“Physicians, biologists, and other scientists agree that conception marks the beginning of the life of a human being - a being that is alive and is a member of the human species. There is overwhelming agreement on this point in countless medical, biological, and scientific writings.” </a:t>
            </a:r>
          </a:p>
          <a:p>
            <a:endParaRPr lang="en-US" sz="8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a:p>
            <a:r>
              <a:rPr lang="en-US" sz="24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 Subcommittee on Separation of Powers to 						Senate Judiciary Committee S-158, Report, 						97th Congress, 1st Session, 1981</a:t>
            </a:r>
            <a:endParaRPr lang="en-US" sz="6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77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1"/>
            <a:ext cx="8409354" cy="4955203"/>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GOD FASHIONS HIS CREATION</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Job 10:8-12</a:t>
            </a:r>
            <a:r>
              <a:rPr lang="en-US" sz="3000" dirty="0">
                <a:latin typeface="Arial Narrow" panose="020B0606020202030204" pitchFamily="34" charset="0"/>
                <a:ea typeface="Calibri" panose="020F0502020204030204" pitchFamily="34" charset="0"/>
                <a:cs typeface="Times New Roman" panose="02020603050405020304" pitchFamily="18" charset="0"/>
              </a:rPr>
              <a:t>  </a:t>
            </a:r>
          </a:p>
          <a:p>
            <a:endParaRPr lang="en-US" sz="800" dirty="0">
              <a:latin typeface="Arial Narrow" panose="020B0606020202030204" pitchFamily="34" charset="0"/>
              <a:ea typeface="Calibri" panose="020F0502020204030204" pitchFamily="34" charset="0"/>
              <a:cs typeface="Times New Roman" panose="02020603050405020304" pitchFamily="18" charset="0"/>
            </a:endParaRPr>
          </a:p>
          <a:p>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8 </a:t>
            </a:r>
            <a:r>
              <a:rPr lang="en-US" sz="3000" dirty="0">
                <a:latin typeface="Arial Narrow" panose="020B0606020202030204" pitchFamily="34" charset="0"/>
                <a:ea typeface="Calibri" panose="020F0502020204030204" pitchFamily="34" charset="0"/>
                <a:cs typeface="Times New Roman" panose="02020603050405020304" pitchFamily="18" charset="0"/>
              </a:rPr>
              <a:t>Your hands fashioned and made me,</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now you have destroyed me altogether.</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9 </a:t>
            </a:r>
            <a:r>
              <a:rPr lang="en-US" sz="3000" dirty="0">
                <a:latin typeface="Arial Narrow" panose="020B0606020202030204" pitchFamily="34" charset="0"/>
                <a:ea typeface="Calibri" panose="020F0502020204030204" pitchFamily="34" charset="0"/>
                <a:cs typeface="Times New Roman" panose="02020603050405020304" pitchFamily="18" charset="0"/>
              </a:rPr>
              <a:t>Remember that you have made me like clay;</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will you return me to the dust?</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10 </a:t>
            </a:r>
            <a:r>
              <a:rPr lang="en-US" sz="3000" dirty="0">
                <a:latin typeface="Arial Narrow" panose="020B0606020202030204" pitchFamily="34" charset="0"/>
                <a:ea typeface="Calibri" panose="020F0502020204030204" pitchFamily="34" charset="0"/>
                <a:cs typeface="Times New Roman" panose="02020603050405020304" pitchFamily="18" charset="0"/>
              </a:rPr>
              <a:t>Did you not pour me out like milk</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curdle me like cheese?</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11 </a:t>
            </a:r>
            <a:r>
              <a:rPr lang="en-US" sz="3000" dirty="0">
                <a:latin typeface="Arial Narrow" panose="020B0606020202030204" pitchFamily="34" charset="0"/>
                <a:ea typeface="Calibri" panose="020F0502020204030204" pitchFamily="34" charset="0"/>
                <a:cs typeface="Times New Roman" panose="02020603050405020304" pitchFamily="18" charset="0"/>
              </a:rPr>
              <a:t>You clothed me with skin and flesh,</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knit me together with bones and sinews.</a:t>
            </a:r>
          </a:p>
        </p:txBody>
      </p:sp>
    </p:spTree>
    <p:extLst>
      <p:ext uri="{BB962C8B-B14F-4D97-AF65-F5344CB8AC3E}">
        <p14:creationId xmlns:p14="http://schemas.microsoft.com/office/powerpoint/2010/main" val="14480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1"/>
            <a:ext cx="8409354" cy="4031873"/>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GOD FASHIONS HIS CREATION</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Psalm 139:13-14</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13</a:t>
            </a:r>
            <a:r>
              <a:rPr lang="en-US" sz="3000" dirty="0">
                <a:latin typeface="Arial Narrow" panose="020B0606020202030204" pitchFamily="34" charset="0"/>
                <a:ea typeface="Calibri" panose="020F0502020204030204" pitchFamily="34" charset="0"/>
                <a:cs typeface="Times New Roman" panose="02020603050405020304" pitchFamily="18" charset="0"/>
              </a:rPr>
              <a:t> For you formed my inward parts;</a:t>
            </a:r>
          </a:p>
          <a:p>
            <a:r>
              <a:rPr lang="en-US" sz="3000" dirty="0">
                <a:latin typeface="Arial Narrow" panose="020B0606020202030204" pitchFamily="34" charset="0"/>
                <a:ea typeface="Calibri" panose="020F0502020204030204" pitchFamily="34" charset="0"/>
                <a:cs typeface="Times New Roman" panose="02020603050405020304" pitchFamily="18" charset="0"/>
              </a:rPr>
              <a:t>     you knitted me together in my mother's womb.</a:t>
            </a: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14</a:t>
            </a:r>
            <a:r>
              <a:rPr lang="en-US" sz="3000" dirty="0">
                <a:latin typeface="Arial Narrow" panose="020B0606020202030204" pitchFamily="34" charset="0"/>
                <a:ea typeface="Calibri" panose="020F0502020204030204" pitchFamily="34" charset="0"/>
                <a:cs typeface="Times New Roman" panose="02020603050405020304" pitchFamily="18" charset="0"/>
              </a:rPr>
              <a:t> I praise you, for I am fearfully and wonderfully made. </a:t>
            </a:r>
          </a:p>
          <a:p>
            <a:r>
              <a:rPr lang="en-US" sz="3000" dirty="0">
                <a:latin typeface="Arial Narrow" panose="020B0606020202030204" pitchFamily="34" charset="0"/>
                <a:ea typeface="Calibri" panose="020F0502020204030204" pitchFamily="34" charset="0"/>
                <a:cs typeface="Times New Roman" panose="02020603050405020304" pitchFamily="18" charset="0"/>
              </a:rPr>
              <a:t>	Wonderful are your works;</a:t>
            </a:r>
          </a:p>
          <a:p>
            <a:r>
              <a:rPr lang="en-US" sz="3000" dirty="0">
                <a:latin typeface="Arial Narrow" panose="020B0606020202030204" pitchFamily="34" charset="0"/>
                <a:ea typeface="Calibri" panose="020F0502020204030204" pitchFamily="34" charset="0"/>
                <a:cs typeface="Times New Roman" panose="02020603050405020304" pitchFamily="18" charset="0"/>
              </a:rPr>
              <a:t>     my soul knows it very well.</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1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2"/>
            <a:ext cx="8409354" cy="4955203"/>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GOD FASHIONS HIS CREATION</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Psalm 139:15-16</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15</a:t>
            </a:r>
            <a:r>
              <a:rPr lang="en-US" sz="3000" dirty="0">
                <a:latin typeface="Arial Narrow" panose="020B0606020202030204" pitchFamily="34" charset="0"/>
                <a:ea typeface="Calibri" panose="020F0502020204030204" pitchFamily="34" charset="0"/>
                <a:cs typeface="Times New Roman" panose="02020603050405020304" pitchFamily="18" charset="0"/>
              </a:rPr>
              <a:t> My frame was not hidden from you,</a:t>
            </a:r>
          </a:p>
          <a:p>
            <a:r>
              <a:rPr lang="en-US" sz="3000" dirty="0">
                <a:latin typeface="Arial Narrow" panose="020B0606020202030204" pitchFamily="34" charset="0"/>
                <a:ea typeface="Calibri" panose="020F0502020204030204" pitchFamily="34" charset="0"/>
                <a:cs typeface="Times New Roman" panose="02020603050405020304" pitchFamily="18" charset="0"/>
              </a:rPr>
              <a:t>	when I was being made in secret,</a:t>
            </a:r>
          </a:p>
          <a:p>
            <a:r>
              <a:rPr lang="en-US" sz="3000" dirty="0">
                <a:latin typeface="Arial Narrow" panose="020B0606020202030204" pitchFamily="34" charset="0"/>
                <a:ea typeface="Calibri" panose="020F0502020204030204" pitchFamily="34" charset="0"/>
                <a:cs typeface="Times New Roman" panose="02020603050405020304" pitchFamily="18" charset="0"/>
              </a:rPr>
              <a:t>     intricately woven in the depths of the earth.</a:t>
            </a: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16</a:t>
            </a:r>
            <a:r>
              <a:rPr lang="en-US" sz="3000" dirty="0">
                <a:latin typeface="Arial Narrow" panose="020B0606020202030204" pitchFamily="34" charset="0"/>
                <a:ea typeface="Calibri" panose="020F0502020204030204" pitchFamily="34" charset="0"/>
                <a:cs typeface="Times New Roman" panose="02020603050405020304" pitchFamily="18" charset="0"/>
              </a:rPr>
              <a:t> Your eyes saw my unformed substance;</a:t>
            </a:r>
          </a:p>
          <a:p>
            <a:r>
              <a:rPr lang="en-US" sz="3000" dirty="0">
                <a:latin typeface="Arial Narrow" panose="020B0606020202030204" pitchFamily="34" charset="0"/>
                <a:ea typeface="Calibri" panose="020F0502020204030204" pitchFamily="34" charset="0"/>
                <a:cs typeface="Times New Roman" panose="02020603050405020304" pitchFamily="18" charset="0"/>
              </a:rPr>
              <a:t>	in your book were written, every one of them,</a:t>
            </a:r>
          </a:p>
          <a:p>
            <a:r>
              <a:rPr lang="en-US" sz="3000" dirty="0">
                <a:latin typeface="Arial Narrow" panose="020B0606020202030204" pitchFamily="34" charset="0"/>
                <a:ea typeface="Calibri" panose="020F0502020204030204" pitchFamily="34" charset="0"/>
                <a:cs typeface="Times New Roman" panose="02020603050405020304" pitchFamily="18" charset="0"/>
              </a:rPr>
              <a:t>     the days that were formed for me,</a:t>
            </a:r>
          </a:p>
          <a:p>
            <a:r>
              <a:rPr lang="en-US" sz="3000" dirty="0">
                <a:latin typeface="Arial Narrow" panose="020B0606020202030204" pitchFamily="34" charset="0"/>
                <a:ea typeface="Calibri" panose="020F0502020204030204" pitchFamily="34" charset="0"/>
                <a:cs typeface="Times New Roman" panose="02020603050405020304" pitchFamily="18" charset="0"/>
              </a:rPr>
              <a:t>     when as yet there was none of them.</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6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393118"/>
            <a:ext cx="8409354" cy="409342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GOD HAS A RELATIONSHIP </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WITH HIS CREATION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Jeremiah 1:4-5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4</a:t>
            </a:r>
            <a:r>
              <a:rPr lang="en-US" sz="3000" dirty="0">
                <a:latin typeface="Arial Narrow" panose="020B0606020202030204" pitchFamily="34" charset="0"/>
                <a:ea typeface="Calibri" panose="020F0502020204030204" pitchFamily="34" charset="0"/>
                <a:cs typeface="Times New Roman" panose="02020603050405020304" pitchFamily="18" charset="0"/>
              </a:rPr>
              <a:t> Now the word of the Lord came to me, saying,</a:t>
            </a: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5</a:t>
            </a:r>
            <a:r>
              <a:rPr lang="en-US" sz="3000" dirty="0">
                <a:latin typeface="Arial Narrow" panose="020B0606020202030204" pitchFamily="34" charset="0"/>
                <a:ea typeface="Calibri" panose="020F0502020204030204" pitchFamily="34" charset="0"/>
                <a:cs typeface="Times New Roman" panose="02020603050405020304" pitchFamily="18" charset="0"/>
              </a:rPr>
              <a:t> “Before I formed you in the womb I knew you,</a:t>
            </a:r>
          </a:p>
          <a:p>
            <a:r>
              <a:rPr lang="en-US" sz="3000" dirty="0">
                <a:latin typeface="Arial Narrow" panose="020B0606020202030204" pitchFamily="34" charset="0"/>
                <a:ea typeface="Calibri" panose="020F0502020204030204" pitchFamily="34" charset="0"/>
                <a:cs typeface="Times New Roman" panose="02020603050405020304" pitchFamily="18" charset="0"/>
              </a:rPr>
              <a:t>	and before you were born I consecrated you;</a:t>
            </a:r>
          </a:p>
          <a:p>
            <a:r>
              <a:rPr lang="en-US" sz="3000" dirty="0">
                <a:latin typeface="Arial Narrow" panose="020B0606020202030204" pitchFamily="34" charset="0"/>
                <a:ea typeface="Calibri" panose="020F0502020204030204" pitchFamily="34" charset="0"/>
                <a:cs typeface="Times New Roman" panose="02020603050405020304" pitchFamily="18" charset="0"/>
              </a:rPr>
              <a:t>	I appointed you a prophet to the nations.”</a:t>
            </a:r>
          </a:p>
          <a:p>
            <a:endParaRPr lang="en-US" sz="3000" b="1"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5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400939"/>
            <a:ext cx="8409354" cy="409342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GOD HAS A RELATIONSHIP </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WITH HIS CREATION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Isaiah 49:1</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dirty="0">
                <a:latin typeface="Arial Narrow" panose="020B0606020202030204" pitchFamily="34" charset="0"/>
                <a:ea typeface="Calibri" panose="020F0502020204030204" pitchFamily="34" charset="0"/>
                <a:cs typeface="Times New Roman" panose="02020603050405020304" pitchFamily="18" charset="0"/>
              </a:rPr>
              <a:t>Listen to me, O coastlands,</a:t>
            </a:r>
          </a:p>
          <a:p>
            <a:r>
              <a:rPr lang="en-US" sz="3000" dirty="0">
                <a:latin typeface="Arial Narrow" panose="020B0606020202030204" pitchFamily="34" charset="0"/>
                <a:ea typeface="Calibri" panose="020F0502020204030204" pitchFamily="34" charset="0"/>
                <a:cs typeface="Times New Roman" panose="02020603050405020304" pitchFamily="18" charset="0"/>
              </a:rPr>
              <a:t>    and give attention, you peoples from afar.</a:t>
            </a:r>
          </a:p>
          <a:p>
            <a:r>
              <a:rPr lang="en-US" sz="3000" dirty="0">
                <a:latin typeface="Arial Narrow" panose="020B0606020202030204" pitchFamily="34" charset="0"/>
                <a:ea typeface="Calibri" panose="020F0502020204030204" pitchFamily="34" charset="0"/>
                <a:cs typeface="Times New Roman" panose="02020603050405020304" pitchFamily="18" charset="0"/>
              </a:rPr>
              <a:t>The Lord called me from the womb,</a:t>
            </a:r>
          </a:p>
          <a:p>
            <a:r>
              <a:rPr lang="en-US" sz="3000" dirty="0">
                <a:latin typeface="Arial Narrow" panose="020B0606020202030204" pitchFamily="34" charset="0"/>
                <a:ea typeface="Calibri" panose="020F0502020204030204" pitchFamily="34" charset="0"/>
                <a:cs typeface="Times New Roman" panose="02020603050405020304" pitchFamily="18" charset="0"/>
              </a:rPr>
              <a:t>    from the body of my mother he named my name.</a:t>
            </a:r>
          </a:p>
          <a:p>
            <a:endParaRPr lang="en-US" sz="3000" b="1"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393118"/>
            <a:ext cx="8409354" cy="501675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HUMAN LIFE IS </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IN THE WOMB</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Exodus 21:22-25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22</a:t>
            </a:r>
            <a:r>
              <a:rPr lang="en-US" sz="3000" dirty="0">
                <a:latin typeface="Arial Narrow" panose="020B0606020202030204" pitchFamily="34" charset="0"/>
                <a:ea typeface="Calibri" panose="020F0502020204030204" pitchFamily="34" charset="0"/>
                <a:cs typeface="Times New Roman" panose="02020603050405020304" pitchFamily="18" charset="0"/>
              </a:rPr>
              <a:t> “When men strive together and hit a pregnant woman, so that her children come out, but there is no harm, the one who hit her shall surely be fined, as the woman's husband shall impose on him, and he shall pay as the judges determine.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23</a:t>
            </a:r>
            <a:r>
              <a:rPr lang="en-US" sz="3000" dirty="0">
                <a:latin typeface="Arial Narrow" panose="020B0606020202030204" pitchFamily="34" charset="0"/>
                <a:ea typeface="Calibri" panose="020F0502020204030204" pitchFamily="34" charset="0"/>
                <a:cs typeface="Times New Roman" panose="02020603050405020304" pitchFamily="18" charset="0"/>
              </a:rPr>
              <a:t> But if there is harm, then you shall pay life for life,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24</a:t>
            </a:r>
            <a:r>
              <a:rPr lang="en-US" sz="3000" dirty="0">
                <a:latin typeface="Arial Narrow" panose="020B0606020202030204" pitchFamily="34" charset="0"/>
                <a:ea typeface="Calibri" panose="020F0502020204030204" pitchFamily="34" charset="0"/>
                <a:cs typeface="Times New Roman" panose="02020603050405020304" pitchFamily="18" charset="0"/>
              </a:rPr>
              <a:t> eye for eye, tooth for tooth, hand for hand, foot for foot,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25</a:t>
            </a:r>
            <a:r>
              <a:rPr lang="en-US" sz="3000" dirty="0">
                <a:latin typeface="Arial Narrow" panose="020B0606020202030204" pitchFamily="34" charset="0"/>
                <a:ea typeface="Calibri" panose="020F0502020204030204" pitchFamily="34" charset="0"/>
                <a:cs typeface="Times New Roman" panose="02020603050405020304" pitchFamily="18" charset="0"/>
              </a:rPr>
              <a:t> burn for burn, wound for wound, stripe for stripe.</a:t>
            </a:r>
          </a:p>
        </p:txBody>
      </p:sp>
    </p:spTree>
    <p:extLst>
      <p:ext uri="{BB962C8B-B14F-4D97-AF65-F5344CB8AC3E}">
        <p14:creationId xmlns:p14="http://schemas.microsoft.com/office/powerpoint/2010/main" val="28080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4744</TotalTime>
  <Words>448</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11</cp:revision>
  <dcterms:created xsi:type="dcterms:W3CDTF">2018-11-14T20:18:10Z</dcterms:created>
  <dcterms:modified xsi:type="dcterms:W3CDTF">2018-11-25T15:13:04Z</dcterms:modified>
</cp:coreProperties>
</file>