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6" r:id="rId3"/>
    <p:sldId id="273" r:id="rId4"/>
    <p:sldId id="268" r:id="rId5"/>
    <p:sldId id="259" r:id="rId6"/>
    <p:sldId id="260" r:id="rId7"/>
    <p:sldId id="269" r:id="rId8"/>
    <p:sldId id="261" r:id="rId9"/>
    <p:sldId id="262" r:id="rId10"/>
    <p:sldId id="270" r:id="rId11"/>
    <p:sldId id="271" r:id="rId12"/>
    <p:sldId id="272" r:id="rId13"/>
    <p:sldId id="26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FFF"/>
    <a:srgbClr val="07AA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82" d="100"/>
          <a:sy n="82" d="100"/>
        </p:scale>
        <p:origin x="48" y="20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61AFB2-5FA8-41A9-A566-1A59475011FB}" type="datetimeFigureOut">
              <a:rPr lang="en-US" smtClean="0"/>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3EDDD6-6D28-4457-B4EF-D1B6155F3FA8}" type="slidenum">
              <a:rPr lang="en-US" smtClean="0"/>
              <a:t>‹#›</a:t>
            </a:fld>
            <a:endParaRPr lang="en-US" dirty="0"/>
          </a:p>
        </p:txBody>
      </p:sp>
    </p:spTree>
    <p:extLst>
      <p:ext uri="{BB962C8B-B14F-4D97-AF65-F5344CB8AC3E}">
        <p14:creationId xmlns:p14="http://schemas.microsoft.com/office/powerpoint/2010/main" val="4223605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61AFB2-5FA8-41A9-A566-1A59475011FB}" type="datetimeFigureOut">
              <a:rPr lang="en-US" smtClean="0"/>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3EDDD6-6D28-4457-B4EF-D1B6155F3FA8}" type="slidenum">
              <a:rPr lang="en-US" smtClean="0"/>
              <a:t>‹#›</a:t>
            </a:fld>
            <a:endParaRPr lang="en-US" dirty="0"/>
          </a:p>
        </p:txBody>
      </p:sp>
    </p:spTree>
    <p:extLst>
      <p:ext uri="{BB962C8B-B14F-4D97-AF65-F5344CB8AC3E}">
        <p14:creationId xmlns:p14="http://schemas.microsoft.com/office/powerpoint/2010/main" val="106379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61AFB2-5FA8-41A9-A566-1A59475011FB}" type="datetimeFigureOut">
              <a:rPr lang="en-US" smtClean="0"/>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3EDDD6-6D28-4457-B4EF-D1B6155F3FA8}" type="slidenum">
              <a:rPr lang="en-US" smtClean="0"/>
              <a:t>‹#›</a:t>
            </a:fld>
            <a:endParaRPr lang="en-US" dirty="0"/>
          </a:p>
        </p:txBody>
      </p:sp>
    </p:spTree>
    <p:extLst>
      <p:ext uri="{BB962C8B-B14F-4D97-AF65-F5344CB8AC3E}">
        <p14:creationId xmlns:p14="http://schemas.microsoft.com/office/powerpoint/2010/main" val="482974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61AFB2-5FA8-41A9-A566-1A59475011FB}" type="datetimeFigureOut">
              <a:rPr lang="en-US" smtClean="0"/>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3EDDD6-6D28-4457-B4EF-D1B6155F3FA8}" type="slidenum">
              <a:rPr lang="en-US" smtClean="0"/>
              <a:t>‹#›</a:t>
            </a:fld>
            <a:endParaRPr lang="en-US" dirty="0"/>
          </a:p>
        </p:txBody>
      </p:sp>
    </p:spTree>
    <p:extLst>
      <p:ext uri="{BB962C8B-B14F-4D97-AF65-F5344CB8AC3E}">
        <p14:creationId xmlns:p14="http://schemas.microsoft.com/office/powerpoint/2010/main" val="2511085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61AFB2-5FA8-41A9-A566-1A59475011FB}" type="datetimeFigureOut">
              <a:rPr lang="en-US" smtClean="0"/>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3EDDD6-6D28-4457-B4EF-D1B6155F3FA8}" type="slidenum">
              <a:rPr lang="en-US" smtClean="0"/>
              <a:t>‹#›</a:t>
            </a:fld>
            <a:endParaRPr lang="en-US" dirty="0"/>
          </a:p>
        </p:txBody>
      </p:sp>
    </p:spTree>
    <p:extLst>
      <p:ext uri="{BB962C8B-B14F-4D97-AF65-F5344CB8AC3E}">
        <p14:creationId xmlns:p14="http://schemas.microsoft.com/office/powerpoint/2010/main" val="3011550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61AFB2-5FA8-41A9-A566-1A59475011FB}" type="datetimeFigureOut">
              <a:rPr lang="en-US" smtClean="0"/>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3EDDD6-6D28-4457-B4EF-D1B6155F3FA8}" type="slidenum">
              <a:rPr lang="en-US" smtClean="0"/>
              <a:t>‹#›</a:t>
            </a:fld>
            <a:endParaRPr lang="en-US" dirty="0"/>
          </a:p>
        </p:txBody>
      </p:sp>
    </p:spTree>
    <p:extLst>
      <p:ext uri="{BB962C8B-B14F-4D97-AF65-F5344CB8AC3E}">
        <p14:creationId xmlns:p14="http://schemas.microsoft.com/office/powerpoint/2010/main" val="769254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61AFB2-5FA8-41A9-A566-1A59475011FB}" type="datetimeFigureOut">
              <a:rPr lang="en-US" smtClean="0"/>
              <a:t>9/23/2018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3EDDD6-6D28-4457-B4EF-D1B6155F3FA8}" type="slidenum">
              <a:rPr lang="en-US" smtClean="0"/>
              <a:t>‹#›</a:t>
            </a:fld>
            <a:endParaRPr lang="en-US" dirty="0"/>
          </a:p>
        </p:txBody>
      </p:sp>
    </p:spTree>
    <p:extLst>
      <p:ext uri="{BB962C8B-B14F-4D97-AF65-F5344CB8AC3E}">
        <p14:creationId xmlns:p14="http://schemas.microsoft.com/office/powerpoint/2010/main" val="2298806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61AFB2-5FA8-41A9-A566-1A59475011FB}" type="datetimeFigureOut">
              <a:rPr lang="en-US" smtClean="0"/>
              <a:t>9/23/2018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3EDDD6-6D28-4457-B4EF-D1B6155F3FA8}" type="slidenum">
              <a:rPr lang="en-US" smtClean="0"/>
              <a:t>‹#›</a:t>
            </a:fld>
            <a:endParaRPr lang="en-US" dirty="0"/>
          </a:p>
        </p:txBody>
      </p:sp>
    </p:spTree>
    <p:extLst>
      <p:ext uri="{BB962C8B-B14F-4D97-AF65-F5344CB8AC3E}">
        <p14:creationId xmlns:p14="http://schemas.microsoft.com/office/powerpoint/2010/main" val="1182154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1AFB2-5FA8-41A9-A566-1A59475011FB}" type="datetimeFigureOut">
              <a:rPr lang="en-US" smtClean="0"/>
              <a:t>9/23/2018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3EDDD6-6D28-4457-B4EF-D1B6155F3FA8}" type="slidenum">
              <a:rPr lang="en-US" smtClean="0"/>
              <a:t>‹#›</a:t>
            </a:fld>
            <a:endParaRPr lang="en-US" dirty="0"/>
          </a:p>
        </p:txBody>
      </p:sp>
    </p:spTree>
    <p:extLst>
      <p:ext uri="{BB962C8B-B14F-4D97-AF65-F5344CB8AC3E}">
        <p14:creationId xmlns:p14="http://schemas.microsoft.com/office/powerpoint/2010/main" val="4059747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161AFB2-5FA8-41A9-A566-1A59475011FB}" type="datetimeFigureOut">
              <a:rPr lang="en-US" smtClean="0"/>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3EDDD6-6D28-4457-B4EF-D1B6155F3FA8}" type="slidenum">
              <a:rPr lang="en-US" smtClean="0"/>
              <a:t>‹#›</a:t>
            </a:fld>
            <a:endParaRPr lang="en-US" dirty="0"/>
          </a:p>
        </p:txBody>
      </p:sp>
    </p:spTree>
    <p:extLst>
      <p:ext uri="{BB962C8B-B14F-4D97-AF65-F5344CB8AC3E}">
        <p14:creationId xmlns:p14="http://schemas.microsoft.com/office/powerpoint/2010/main" val="2475042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161AFB2-5FA8-41A9-A566-1A59475011FB}" type="datetimeFigureOut">
              <a:rPr lang="en-US" smtClean="0"/>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3EDDD6-6D28-4457-B4EF-D1B6155F3FA8}" type="slidenum">
              <a:rPr lang="en-US" smtClean="0"/>
              <a:t>‹#›</a:t>
            </a:fld>
            <a:endParaRPr lang="en-US" dirty="0"/>
          </a:p>
        </p:txBody>
      </p:sp>
    </p:spTree>
    <p:extLst>
      <p:ext uri="{BB962C8B-B14F-4D97-AF65-F5344CB8AC3E}">
        <p14:creationId xmlns:p14="http://schemas.microsoft.com/office/powerpoint/2010/main" val="3592891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1AFB2-5FA8-41A9-A566-1A59475011FB}" type="datetimeFigureOut">
              <a:rPr lang="en-US" smtClean="0"/>
              <a:t>9/23/2018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EDDD6-6D28-4457-B4EF-D1B6155F3FA8}" type="slidenum">
              <a:rPr lang="en-US" smtClean="0"/>
              <a:t>‹#›</a:t>
            </a:fld>
            <a:endParaRPr lang="en-US" dirty="0"/>
          </a:p>
        </p:txBody>
      </p:sp>
    </p:spTree>
    <p:extLst>
      <p:ext uri="{BB962C8B-B14F-4D97-AF65-F5344CB8AC3E}">
        <p14:creationId xmlns:p14="http://schemas.microsoft.com/office/powerpoint/2010/main" val="3946693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2D0B14A-3899-4E2E-9B49-A777F6731B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28376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7BD8AF-0863-4C59-A917-9A1EA8A68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AD94AF0-B396-4E51-B7B6-051A25C9624B}"/>
              </a:ext>
            </a:extLst>
          </p:cNvPr>
          <p:cNvSpPr/>
          <p:nvPr/>
        </p:nvSpPr>
        <p:spPr>
          <a:xfrm>
            <a:off x="582246" y="520731"/>
            <a:ext cx="7979508" cy="5940088"/>
          </a:xfrm>
          <a:prstGeom prst="rect">
            <a:avLst/>
          </a:prstGeom>
        </p:spPr>
        <p:txBody>
          <a:bodyPr wrap="square">
            <a:spAutoFit/>
          </a:bodyPr>
          <a:lstStyle/>
          <a:p>
            <a:r>
              <a:rPr lang="en-US" sz="31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Joshua 24:25-28</a:t>
            </a:r>
          </a:p>
          <a:p>
            <a:endParaRPr lang="en-US" sz="8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a:p>
            <a:r>
              <a:rPr lang="en-US" sz="31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25</a:t>
            </a:r>
            <a:r>
              <a:rPr lang="en-US" sz="31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So Joshua made a covenant with the people that day, and put in place statutes and rules for them at Shechem. </a:t>
            </a:r>
            <a:r>
              <a:rPr lang="en-US" sz="31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26</a:t>
            </a:r>
            <a:r>
              <a:rPr lang="en-US" sz="31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And Joshua wrote these words in the Book of the Law of God. And he took a large stone and set it up there under the terebinth that was by the sanctuary of the Lord. </a:t>
            </a:r>
            <a:r>
              <a:rPr lang="en-US" sz="31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27</a:t>
            </a:r>
            <a:r>
              <a:rPr lang="en-US" sz="31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And Joshua said to all the people, “Behold, this stone shall be a witness against us, for it has heard all the words of the Lord that he spoke to us. Therefore it shall be a witness against you, lest you deal falsely with your God.” </a:t>
            </a:r>
            <a:r>
              <a:rPr lang="en-US" sz="31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28</a:t>
            </a:r>
            <a:r>
              <a:rPr lang="en-US" sz="31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So Joshua sent the people away, every man to his inheritance.</a:t>
            </a:r>
          </a:p>
        </p:txBody>
      </p:sp>
    </p:spTree>
    <p:extLst>
      <p:ext uri="{BB962C8B-B14F-4D97-AF65-F5344CB8AC3E}">
        <p14:creationId xmlns:p14="http://schemas.microsoft.com/office/powerpoint/2010/main" val="359759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7BD8AF-0863-4C59-A917-9A1EA8A68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AD94AF0-B396-4E51-B7B6-051A25C9624B}"/>
              </a:ext>
            </a:extLst>
          </p:cNvPr>
          <p:cNvSpPr/>
          <p:nvPr/>
        </p:nvSpPr>
        <p:spPr>
          <a:xfrm>
            <a:off x="582246" y="520731"/>
            <a:ext cx="7979508" cy="4975721"/>
          </a:xfrm>
          <a:prstGeom prst="rect">
            <a:avLst/>
          </a:prstGeom>
        </p:spPr>
        <p:txBody>
          <a:bodyPr wrap="square">
            <a:spAutoFit/>
          </a:bodyPr>
          <a:lstStyle/>
          <a:p>
            <a:r>
              <a:rPr lang="en-US" sz="32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Joshua 24:29-31</a:t>
            </a:r>
          </a:p>
          <a:p>
            <a:endParaRPr lang="en-US" sz="8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29</a:t>
            </a: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After these things Joshua the son of Nun, the servant of the Lord, died, being 110 years old. </a:t>
            </a:r>
            <a:r>
              <a:rPr lang="en-US" sz="32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30</a:t>
            </a: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And they buried him in his own inheritance at Timnath-serah, which is in the hill country of Ephraim, north of the mountain of Gaash. </a:t>
            </a:r>
          </a:p>
          <a:p>
            <a:endParaRPr lang="en-US" sz="32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31</a:t>
            </a: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Israel served the Lord all the days of Joshua, and all the days of the elders who outlived Joshua and had known all the work that the Lord did for Israel</a:t>
            </a:r>
          </a:p>
        </p:txBody>
      </p:sp>
    </p:spTree>
    <p:extLst>
      <p:ext uri="{BB962C8B-B14F-4D97-AF65-F5344CB8AC3E}">
        <p14:creationId xmlns:p14="http://schemas.microsoft.com/office/powerpoint/2010/main" val="2516669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7BD8AF-0863-4C59-A917-9A1EA8A68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AD94AF0-B396-4E51-B7B6-051A25C9624B}"/>
              </a:ext>
            </a:extLst>
          </p:cNvPr>
          <p:cNvSpPr/>
          <p:nvPr/>
        </p:nvSpPr>
        <p:spPr>
          <a:xfrm>
            <a:off x="582246" y="520731"/>
            <a:ext cx="7979508" cy="6001643"/>
          </a:xfrm>
          <a:prstGeom prst="rect">
            <a:avLst/>
          </a:prstGeom>
        </p:spPr>
        <p:txBody>
          <a:bodyPr wrap="square">
            <a:spAutoFit/>
          </a:bodyPr>
          <a:lstStyle/>
          <a:p>
            <a:pPr algn="r"/>
            <a:r>
              <a:rPr lang="en-US" sz="32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LESSONS</a:t>
            </a:r>
          </a:p>
          <a:p>
            <a:endParaRPr lang="en-US" sz="8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Put away the false gods of our hearts</a:t>
            </a:r>
          </a:p>
          <a:p>
            <a:pPr lvl="1"/>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 Ps. 115:4-8; 1 Cor. 8:6</a:t>
            </a:r>
          </a:p>
          <a:p>
            <a:pPr marL="514350" indent="-514350">
              <a:buFont typeface="+mj-lt"/>
              <a:buAutoNum type="arabicPeriod"/>
            </a:pPr>
            <a:endParaRPr lang="en-US" sz="800"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Take our commitment to God seriously</a:t>
            </a:r>
          </a:p>
          <a:p>
            <a:pPr lvl="1"/>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- 1 Pet. 1:14-16</a:t>
            </a:r>
          </a:p>
          <a:p>
            <a:pPr marL="914400" lvl="1" indent="-457200">
              <a:buFontTx/>
              <a:buChar char="-"/>
            </a:pPr>
            <a:endParaRPr lang="en-US" sz="800"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Husbands, guide your family in the ways of God </a:t>
            </a:r>
          </a:p>
          <a:p>
            <a:pPr lvl="1"/>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 Eph. 5:25-26; 6:4; Pr. 22:6</a:t>
            </a:r>
          </a:p>
          <a:p>
            <a:pPr lvl="1"/>
            <a:endParaRPr lang="en-US" sz="800"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Remember the monuments of your covenant before God</a:t>
            </a:r>
          </a:p>
          <a:p>
            <a:pPr lvl="1"/>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- 1 Cor. 11:24-26; Rom. 6:4; Eph. 1:22-23</a:t>
            </a:r>
          </a:p>
          <a:p>
            <a:pPr marL="514350" indent="-514350">
              <a:buFont typeface="+mj-lt"/>
              <a:buAutoNum type="arabicPeriod"/>
            </a:pPr>
            <a:endPar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313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5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1500"/>
                                        <p:tgtEl>
                                          <p:spTgt spid="4">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1500"/>
                                        <p:tgtEl>
                                          <p:spTgt spid="4">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8" end="8"/>
                                            </p:txEl>
                                          </p:spTgt>
                                        </p:tgtEl>
                                        <p:attrNameLst>
                                          <p:attrName>style.visibility</p:attrName>
                                        </p:attrNameLst>
                                      </p:cBhvr>
                                      <p:to>
                                        <p:strVal val="visible"/>
                                      </p:to>
                                    </p:set>
                                    <p:animEffect transition="in" filter="fade">
                                      <p:cBhvr>
                                        <p:cTn id="26" dur="1500"/>
                                        <p:tgtEl>
                                          <p:spTgt spid="4">
                                            <p:txEl>
                                              <p:pRg st="8" end="8"/>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animEffect transition="in" filter="fade">
                                      <p:cBhvr>
                                        <p:cTn id="29" dur="1500"/>
                                        <p:tgtEl>
                                          <p:spTgt spid="4">
                                            <p:txEl>
                                              <p:pRg st="9" end="9"/>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xEl>
                                              <p:pRg st="11" end="11"/>
                                            </p:txEl>
                                          </p:spTgt>
                                        </p:tgtEl>
                                        <p:attrNameLst>
                                          <p:attrName>style.visibility</p:attrName>
                                        </p:attrNameLst>
                                      </p:cBhvr>
                                      <p:to>
                                        <p:strVal val="visible"/>
                                      </p:to>
                                    </p:set>
                                    <p:animEffect transition="in" filter="fade">
                                      <p:cBhvr>
                                        <p:cTn id="34" dur="1500"/>
                                        <p:tgtEl>
                                          <p:spTgt spid="4">
                                            <p:txEl>
                                              <p:pRg st="11" end="11"/>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
                                            <p:txEl>
                                              <p:pRg st="12" end="12"/>
                                            </p:txEl>
                                          </p:spTgt>
                                        </p:tgtEl>
                                        <p:attrNameLst>
                                          <p:attrName>style.visibility</p:attrName>
                                        </p:attrNameLst>
                                      </p:cBhvr>
                                      <p:to>
                                        <p:strVal val="visible"/>
                                      </p:to>
                                    </p:set>
                                    <p:animEffect transition="in" filter="fade">
                                      <p:cBhvr>
                                        <p:cTn id="37" dur="1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2D0B14A-3899-4E2E-9B49-A777F6731B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7786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7BD8AF-0863-4C59-A917-9A1EA8A68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AD94AF0-B396-4E51-B7B6-051A25C9624B}"/>
              </a:ext>
            </a:extLst>
          </p:cNvPr>
          <p:cNvSpPr/>
          <p:nvPr/>
        </p:nvSpPr>
        <p:spPr>
          <a:xfrm>
            <a:off x="582246" y="2582614"/>
            <a:ext cx="7979508" cy="1692771"/>
          </a:xfrm>
          <a:prstGeom prst="rect">
            <a:avLst/>
          </a:prstGeom>
        </p:spPr>
        <p:txBody>
          <a:bodyPr wrap="square">
            <a:spAutoFit/>
          </a:bodyPr>
          <a:lstStyle/>
          <a:p>
            <a:pPr algn="ctr"/>
            <a:r>
              <a:rPr lang="en-US" sz="32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Joshua 24:1-13 </a:t>
            </a:r>
          </a:p>
          <a:p>
            <a:pPr algn="ct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a summary of the history of Israel </a:t>
            </a:r>
          </a:p>
          <a:p>
            <a:pPr algn="ct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and God’s sovereignty over their lives</a:t>
            </a:r>
          </a:p>
          <a:p>
            <a:endParaRPr lang="en-US" sz="8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837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7BD8AF-0863-4C59-A917-9A1EA8A68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AD94AF0-B396-4E51-B7B6-051A25C9624B}"/>
              </a:ext>
            </a:extLst>
          </p:cNvPr>
          <p:cNvSpPr/>
          <p:nvPr/>
        </p:nvSpPr>
        <p:spPr>
          <a:xfrm>
            <a:off x="582246" y="520731"/>
            <a:ext cx="7979508" cy="1692771"/>
          </a:xfrm>
          <a:prstGeom prst="rect">
            <a:avLst/>
          </a:prstGeom>
        </p:spPr>
        <p:txBody>
          <a:bodyPr wrap="square">
            <a:spAutoFit/>
          </a:bodyPr>
          <a:lstStyle/>
          <a:p>
            <a:r>
              <a:rPr lang="en-US" sz="32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Joshua 24:14</a:t>
            </a:r>
          </a:p>
          <a:p>
            <a:endParaRPr lang="en-US" sz="8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14</a:t>
            </a:r>
            <a:r>
              <a:rPr lang="en-US" sz="3200" b="1"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a:t>
            </a: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“Now therefore fear the Lord and serve him in sincerity and in faithfulness. </a:t>
            </a:r>
          </a:p>
        </p:txBody>
      </p:sp>
      <p:sp>
        <p:nvSpPr>
          <p:cNvPr id="2" name="Rectangle 1">
            <a:extLst>
              <a:ext uri="{FF2B5EF4-FFF2-40B4-BE49-F238E27FC236}">
                <a16:creationId xmlns:a16="http://schemas.microsoft.com/office/drawing/2014/main" id="{1702FFB6-265A-4800-BA16-3FF9EAC892D6}"/>
              </a:ext>
            </a:extLst>
          </p:cNvPr>
          <p:cNvSpPr/>
          <p:nvPr/>
        </p:nvSpPr>
        <p:spPr>
          <a:xfrm>
            <a:off x="582246" y="1613096"/>
            <a:ext cx="7979508" cy="1569660"/>
          </a:xfrm>
          <a:prstGeom prst="rect">
            <a:avLst/>
          </a:prstGeom>
        </p:spPr>
        <p:txBody>
          <a:bodyPr wrap="square">
            <a:spAutoFit/>
          </a:bodyPr>
          <a:lstStyle/>
          <a:p>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Put away the gods that your fathers served beyond the River and in Egypt, and serve the Lord. </a:t>
            </a:r>
            <a:endParaRPr lang="en-US" sz="3200" dirty="0"/>
          </a:p>
        </p:txBody>
      </p:sp>
    </p:spTree>
    <p:extLst>
      <p:ext uri="{BB962C8B-B14F-4D97-AF65-F5344CB8AC3E}">
        <p14:creationId xmlns:p14="http://schemas.microsoft.com/office/powerpoint/2010/main" val="105826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7BD8AF-0863-4C59-A917-9A1EA8A68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AD94AF0-B396-4E51-B7B6-051A25C9624B}"/>
              </a:ext>
            </a:extLst>
          </p:cNvPr>
          <p:cNvSpPr/>
          <p:nvPr/>
        </p:nvSpPr>
        <p:spPr>
          <a:xfrm>
            <a:off x="582246" y="520731"/>
            <a:ext cx="7979508" cy="3170099"/>
          </a:xfrm>
          <a:prstGeom prst="rect">
            <a:avLst/>
          </a:prstGeom>
        </p:spPr>
        <p:txBody>
          <a:bodyPr wrap="square">
            <a:spAutoFit/>
          </a:bodyPr>
          <a:lstStyle/>
          <a:p>
            <a:r>
              <a:rPr lang="en-US" sz="32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Joshua 24:15</a:t>
            </a:r>
          </a:p>
          <a:p>
            <a:endParaRPr lang="en-US" sz="8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15</a:t>
            </a:r>
            <a:r>
              <a:rPr lang="en-US" sz="3200" b="1"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a:t>
            </a: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And if it is evil in your eyes to serve the Lord, choose this day whom you will serve, whether the gods your fathers served in the region beyond the River, or the gods of the Amorites in whose land you dwell. </a:t>
            </a:r>
          </a:p>
        </p:txBody>
      </p:sp>
      <p:sp>
        <p:nvSpPr>
          <p:cNvPr id="2" name="Rectangle 1">
            <a:extLst>
              <a:ext uri="{FF2B5EF4-FFF2-40B4-BE49-F238E27FC236}">
                <a16:creationId xmlns:a16="http://schemas.microsoft.com/office/drawing/2014/main" id="{E3C81018-B011-4D8D-B60C-CA3F45F17CB4}"/>
              </a:ext>
            </a:extLst>
          </p:cNvPr>
          <p:cNvSpPr/>
          <p:nvPr/>
        </p:nvSpPr>
        <p:spPr>
          <a:xfrm>
            <a:off x="582246" y="3072602"/>
            <a:ext cx="7979507" cy="1077218"/>
          </a:xfrm>
          <a:prstGeom prst="rect">
            <a:avLst/>
          </a:prstGeom>
        </p:spPr>
        <p:txBody>
          <a:bodyPr wrap="square">
            <a:spAutoFit/>
          </a:bodyPr>
          <a:lstStyle/>
          <a:p>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But as for me and my house, we will serve the Lord.”</a:t>
            </a:r>
            <a:endParaRPr lang="en-US" dirty="0"/>
          </a:p>
        </p:txBody>
      </p:sp>
    </p:spTree>
    <p:extLst>
      <p:ext uri="{BB962C8B-B14F-4D97-AF65-F5344CB8AC3E}">
        <p14:creationId xmlns:p14="http://schemas.microsoft.com/office/powerpoint/2010/main" val="136508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7BD8AF-0863-4C59-A917-9A1EA8A68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AD94AF0-B396-4E51-B7B6-051A25C9624B}"/>
              </a:ext>
            </a:extLst>
          </p:cNvPr>
          <p:cNvSpPr/>
          <p:nvPr/>
        </p:nvSpPr>
        <p:spPr>
          <a:xfrm>
            <a:off x="582246" y="520731"/>
            <a:ext cx="7979508" cy="5632311"/>
          </a:xfrm>
          <a:prstGeom prst="rect">
            <a:avLst/>
          </a:prstGeom>
        </p:spPr>
        <p:txBody>
          <a:bodyPr wrap="square">
            <a:spAutoFit/>
          </a:bodyPr>
          <a:lstStyle/>
          <a:p>
            <a:r>
              <a:rPr lang="en-US" sz="32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Joshua 24:16-18</a:t>
            </a:r>
          </a:p>
          <a:p>
            <a:endParaRPr lang="en-US" sz="8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16</a:t>
            </a: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Then the people answered, “Far be it from us that we should forsake the Lord to serve other gods, </a:t>
            </a:r>
          </a:p>
          <a:p>
            <a:r>
              <a:rPr lang="en-US" sz="32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17</a:t>
            </a: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for it is the Lord our God who brought us and our fathers up from the land of Egypt, out of the house of slavery, and who did those great signs in our sight and preserved us in all the way that we went, and among all the peoples through whom we passed. </a:t>
            </a:r>
          </a:p>
          <a:p>
            <a:r>
              <a:rPr lang="en-US" sz="32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18</a:t>
            </a: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And the Lord drove out before us all the peoples, the Amorites who lived in the land. Therefore we also will serve the Lord, for he is our God.”</a:t>
            </a:r>
          </a:p>
        </p:txBody>
      </p:sp>
    </p:spTree>
    <p:extLst>
      <p:ext uri="{BB962C8B-B14F-4D97-AF65-F5344CB8AC3E}">
        <p14:creationId xmlns:p14="http://schemas.microsoft.com/office/powerpoint/2010/main" val="204536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7BD8AF-0863-4C59-A917-9A1EA8A68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AD94AF0-B396-4E51-B7B6-051A25C9624B}"/>
              </a:ext>
            </a:extLst>
          </p:cNvPr>
          <p:cNvSpPr/>
          <p:nvPr/>
        </p:nvSpPr>
        <p:spPr>
          <a:xfrm>
            <a:off x="582246" y="520731"/>
            <a:ext cx="7979508" cy="3662541"/>
          </a:xfrm>
          <a:prstGeom prst="rect">
            <a:avLst/>
          </a:prstGeom>
        </p:spPr>
        <p:txBody>
          <a:bodyPr wrap="square">
            <a:spAutoFit/>
          </a:bodyPr>
          <a:lstStyle/>
          <a:p>
            <a:r>
              <a:rPr lang="en-US" sz="32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Joshua 24:19-20</a:t>
            </a:r>
          </a:p>
          <a:p>
            <a:endParaRPr lang="en-US" sz="8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19</a:t>
            </a: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But Joshua said to the people, “You are not able to serve the Lord, for he is a holy God. He is a jealous God; he will not forgive your transgressions or your sins. </a:t>
            </a:r>
            <a:r>
              <a:rPr lang="en-US" sz="32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20</a:t>
            </a: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If you forsake the Lord and serve foreign gods, then he will turn and do you harm and consume you, after having done you good.” </a:t>
            </a:r>
          </a:p>
        </p:txBody>
      </p:sp>
    </p:spTree>
    <p:extLst>
      <p:ext uri="{BB962C8B-B14F-4D97-AF65-F5344CB8AC3E}">
        <p14:creationId xmlns:p14="http://schemas.microsoft.com/office/powerpoint/2010/main" val="198428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7BD8AF-0863-4C59-A917-9A1EA8A68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AD94AF0-B396-4E51-B7B6-051A25C9624B}"/>
              </a:ext>
            </a:extLst>
          </p:cNvPr>
          <p:cNvSpPr/>
          <p:nvPr/>
        </p:nvSpPr>
        <p:spPr>
          <a:xfrm>
            <a:off x="582246" y="520731"/>
            <a:ext cx="7979508" cy="4832092"/>
          </a:xfrm>
          <a:prstGeom prst="rect">
            <a:avLst/>
          </a:prstGeom>
        </p:spPr>
        <p:txBody>
          <a:bodyPr wrap="square">
            <a:spAutoFit/>
          </a:bodyPr>
          <a:lstStyle/>
          <a:p>
            <a:pPr algn="r"/>
            <a:r>
              <a:rPr lang="en-US" sz="32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A SERIOUS COMMITMENT </a:t>
            </a:r>
          </a:p>
          <a:p>
            <a:endParaRPr lang="en-US" sz="20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God is Holy</a:t>
            </a:r>
          </a:p>
          <a:p>
            <a:pPr marL="457200" indent="-457200">
              <a:buFontTx/>
              <a:buChar char="-"/>
            </a:pP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Lev. 11:44, 19:2; 1 Sam. 2:2; 1 Pet. 1:15-16; </a:t>
            </a:r>
          </a:p>
          <a:p>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Ps. 96:9; Is. 6:3</a:t>
            </a:r>
          </a:p>
          <a:p>
            <a:endPar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God is Jealous</a:t>
            </a:r>
          </a:p>
          <a:p>
            <a:pPr marL="457200" indent="-457200">
              <a:buFontTx/>
              <a:buChar char="-"/>
            </a:pP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Ex. 20:5; 34:14; Deut. 4:23-24; 5:9; 6:15; 32:16; Ps. 78:58</a:t>
            </a:r>
          </a:p>
          <a:p>
            <a:endPar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D5987DE9-40FC-47A7-91B5-FAE28C9F934E}"/>
              </a:ext>
            </a:extLst>
          </p:cNvPr>
          <p:cNvSpPr/>
          <p:nvPr/>
        </p:nvSpPr>
        <p:spPr>
          <a:xfrm>
            <a:off x="2580108" y="5260051"/>
            <a:ext cx="3983783" cy="1077218"/>
          </a:xfrm>
          <a:prstGeom prst="rect">
            <a:avLst/>
          </a:prstGeom>
        </p:spPr>
        <p:txBody>
          <a:bodyPr wrap="none">
            <a:spAutoFit/>
          </a:bodyPr>
          <a:lstStyle/>
          <a:p>
            <a:pPr algn="ctr"/>
            <a:r>
              <a:rPr lang="en-US" sz="32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His character demands </a:t>
            </a:r>
          </a:p>
          <a:p>
            <a:pPr algn="ctr"/>
            <a:r>
              <a:rPr lang="en-US" sz="32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wholehearted devotion!</a:t>
            </a:r>
          </a:p>
        </p:txBody>
      </p:sp>
    </p:spTree>
    <p:extLst>
      <p:ext uri="{BB962C8B-B14F-4D97-AF65-F5344CB8AC3E}">
        <p14:creationId xmlns:p14="http://schemas.microsoft.com/office/powerpoint/2010/main" val="159495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5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500"/>
                                        <p:tgtEl>
                                          <p:spTgt spid="4">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1500"/>
                                        <p:tgtEl>
                                          <p:spTgt spid="4">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Effect transition="in" filter="fade">
                                      <p:cBhvr>
                                        <p:cTn id="19" dur="1500"/>
                                        <p:tgtEl>
                                          <p:spTgt spid="4">
                                            <p:txEl>
                                              <p:pRg st="6" end="6"/>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fade">
                                      <p:cBhvr>
                                        <p:cTn id="22" dur="1500"/>
                                        <p:tgtEl>
                                          <p:spTgt spid="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7BD8AF-0863-4C59-A917-9A1EA8A68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AD94AF0-B396-4E51-B7B6-051A25C9624B}"/>
              </a:ext>
            </a:extLst>
          </p:cNvPr>
          <p:cNvSpPr/>
          <p:nvPr/>
        </p:nvSpPr>
        <p:spPr>
          <a:xfrm>
            <a:off x="582246" y="520731"/>
            <a:ext cx="7979508" cy="1692771"/>
          </a:xfrm>
          <a:prstGeom prst="rect">
            <a:avLst/>
          </a:prstGeom>
        </p:spPr>
        <p:txBody>
          <a:bodyPr wrap="square">
            <a:spAutoFit/>
          </a:bodyPr>
          <a:lstStyle/>
          <a:p>
            <a:r>
              <a:rPr lang="en-US" sz="32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Joshua 24:21</a:t>
            </a:r>
          </a:p>
          <a:p>
            <a:endParaRPr lang="en-US" sz="8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21</a:t>
            </a: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And the people said to Joshua, “No, but we will serve the Lord.” </a:t>
            </a:r>
          </a:p>
        </p:txBody>
      </p:sp>
    </p:spTree>
    <p:extLst>
      <p:ext uri="{BB962C8B-B14F-4D97-AF65-F5344CB8AC3E}">
        <p14:creationId xmlns:p14="http://schemas.microsoft.com/office/powerpoint/2010/main" val="1655556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7BD8AF-0863-4C59-A917-9A1EA8A68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4AD94AF0-B396-4E51-B7B6-051A25C9624B}"/>
              </a:ext>
            </a:extLst>
          </p:cNvPr>
          <p:cNvSpPr/>
          <p:nvPr/>
        </p:nvSpPr>
        <p:spPr>
          <a:xfrm>
            <a:off x="582246" y="520731"/>
            <a:ext cx="7979508" cy="1692771"/>
          </a:xfrm>
          <a:prstGeom prst="rect">
            <a:avLst/>
          </a:prstGeom>
        </p:spPr>
        <p:txBody>
          <a:bodyPr wrap="square">
            <a:spAutoFit/>
          </a:bodyPr>
          <a:lstStyle/>
          <a:p>
            <a:r>
              <a:rPr lang="en-US" sz="32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Joshua 24:21-24</a:t>
            </a:r>
          </a:p>
          <a:p>
            <a:endParaRPr lang="en-US" sz="800" b="1" dirty="0">
              <a:solidFill>
                <a:srgbClr val="FBFFFF"/>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21</a:t>
            </a: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And the people said to Joshua, “No, but we will serve the Lord.” </a:t>
            </a:r>
          </a:p>
        </p:txBody>
      </p:sp>
      <p:sp>
        <p:nvSpPr>
          <p:cNvPr id="5" name="Rectangle 4">
            <a:extLst>
              <a:ext uri="{FF2B5EF4-FFF2-40B4-BE49-F238E27FC236}">
                <a16:creationId xmlns:a16="http://schemas.microsoft.com/office/drawing/2014/main" id="{1C6A4ED3-6B7B-4B11-BEE3-FDBBB4BB73AC}"/>
              </a:ext>
            </a:extLst>
          </p:cNvPr>
          <p:cNvSpPr/>
          <p:nvPr/>
        </p:nvSpPr>
        <p:spPr>
          <a:xfrm>
            <a:off x="582246" y="1607580"/>
            <a:ext cx="7979508" cy="4031873"/>
          </a:xfrm>
          <a:prstGeom prst="rect">
            <a:avLst/>
          </a:prstGeom>
        </p:spPr>
        <p:txBody>
          <a:bodyPr wrap="square">
            <a:spAutoFit/>
          </a:bodyPr>
          <a:lstStyle/>
          <a:p>
            <a:r>
              <a:rPr lang="en-US" sz="3200" b="1"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a:t>
            </a:r>
            <a:r>
              <a:rPr lang="en-US" sz="32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22</a:t>
            </a:r>
            <a:r>
              <a:rPr lang="en-US" sz="3200" b="1"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a:t>
            </a: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Then Joshua said to the people, “You are witnesses against yourselves that you have chosen the Lord, to serve him.” And they said, “We are witnesses.” </a:t>
            </a:r>
            <a:r>
              <a:rPr lang="en-US" sz="32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23</a:t>
            </a:r>
            <a:r>
              <a:rPr lang="en-US" sz="3200" b="1"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a:t>
            </a: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He said, “Then put away the foreign gods that are among you, and incline your heart to the Lord, the God of Israel.” </a:t>
            </a:r>
            <a:r>
              <a:rPr lang="en-US" sz="3200"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24</a:t>
            </a:r>
            <a:r>
              <a:rPr lang="en-US" sz="3200" b="1" baseline="300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 </a:t>
            </a:r>
            <a:r>
              <a:rPr lang="en-US" sz="3200" dirty="0">
                <a:solidFill>
                  <a:srgbClr val="FBFFFF"/>
                </a:solidFill>
                <a:latin typeface="Arial Narrow" panose="020B0606020202030204" pitchFamily="34" charset="0"/>
                <a:ea typeface="Calibri" panose="020F0502020204030204" pitchFamily="34" charset="0"/>
                <a:cs typeface="Times New Roman" panose="02020603050405020304" pitchFamily="18" charset="0"/>
              </a:rPr>
              <a:t>And the people said to Joshua, “The Lord our God we will serve, and his voice we will obey.” </a:t>
            </a:r>
            <a:endParaRPr lang="en-US" sz="4800" dirty="0">
              <a:solidFill>
                <a:srgbClr val="FBFFFF"/>
              </a:solidFill>
              <a:latin typeface="Arial Narrow" panose="020B0606020202030204" pitchFamily="34" charset="0"/>
            </a:endParaRPr>
          </a:p>
        </p:txBody>
      </p:sp>
    </p:spTree>
    <p:extLst>
      <p:ext uri="{BB962C8B-B14F-4D97-AF65-F5344CB8AC3E}">
        <p14:creationId xmlns:p14="http://schemas.microsoft.com/office/powerpoint/2010/main" val="370207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331</TotalTime>
  <Words>634</Words>
  <Application>Microsoft Office PowerPoint</Application>
  <PresentationFormat>On-screen Show (4:3)</PresentationFormat>
  <Paragraphs>57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9</cp:revision>
  <dcterms:created xsi:type="dcterms:W3CDTF">2018-09-18T18:28:09Z</dcterms:created>
  <dcterms:modified xsi:type="dcterms:W3CDTF">2018-09-23T14:17:49Z</dcterms:modified>
</cp:coreProperties>
</file>