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2" r:id="rId3"/>
    <p:sldId id="264" r:id="rId4"/>
    <p:sldId id="265" r:id="rId5"/>
    <p:sldId id="266" r:id="rId6"/>
    <p:sldId id="267" r:id="rId7"/>
    <p:sldId id="268" r:id="rId8"/>
    <p:sldId id="270" r:id="rId9"/>
    <p:sldId id="269" r:id="rId10"/>
    <p:sldId id="271" r:id="rId11"/>
    <p:sldId id="272"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34932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390251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10527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3115287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343549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232520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2738249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283055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332592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42334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8405EF-1D33-4139-8ED8-092D9666C8A2}" type="datetimeFigureOut">
              <a:rPr lang="en-US" smtClean="0"/>
              <a:t>9/2/2018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5739FB-DA2D-486B-848A-72AE81281B9F}" type="slidenum">
              <a:rPr lang="en-US" smtClean="0"/>
              <a:t>‹#›</a:t>
            </a:fld>
            <a:endParaRPr lang="en-US" dirty="0"/>
          </a:p>
        </p:txBody>
      </p:sp>
    </p:spTree>
    <p:extLst>
      <p:ext uri="{BB962C8B-B14F-4D97-AF65-F5344CB8AC3E}">
        <p14:creationId xmlns:p14="http://schemas.microsoft.com/office/powerpoint/2010/main" val="30836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405EF-1D33-4139-8ED8-092D9666C8A2}" type="datetimeFigureOut">
              <a:rPr lang="en-US" smtClean="0"/>
              <a:t>9/2/2018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739FB-DA2D-486B-848A-72AE81281B9F}" type="slidenum">
              <a:rPr lang="en-US" smtClean="0"/>
              <a:t>‹#›</a:t>
            </a:fld>
            <a:endParaRPr lang="en-US" dirty="0"/>
          </a:p>
        </p:txBody>
      </p:sp>
    </p:spTree>
    <p:extLst>
      <p:ext uri="{BB962C8B-B14F-4D97-AF65-F5344CB8AC3E}">
        <p14:creationId xmlns:p14="http://schemas.microsoft.com/office/powerpoint/2010/main" val="2039458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25ADD25-7F89-4B26-984E-04C3C0011B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73581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2431435"/>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JUSTIFYING SIN INVOLVES</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latin typeface="Arial Narrow" panose="020B0606020202030204" pitchFamily="34" charset="0"/>
                <a:ea typeface="Calibri" panose="020F0502020204030204" pitchFamily="34" charset="0"/>
                <a:cs typeface="Times New Roman" panose="02020603050405020304" pitchFamily="18" charset="0"/>
              </a:rPr>
              <a:t>Avoiding God’s Expectations (Gen. 2:16-17; 3:6)</a:t>
            </a:r>
          </a:p>
          <a:p>
            <a:pPr marL="514350" indent="-514350">
              <a:buFont typeface="+mj-lt"/>
              <a:buAutoNum type="arabicPeriod"/>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latin typeface="Arial Narrow" panose="020B0606020202030204" pitchFamily="34" charset="0"/>
                <a:ea typeface="Calibri" panose="020F0502020204030204" pitchFamily="34" charset="0"/>
                <a:cs typeface="Times New Roman" panose="02020603050405020304" pitchFamily="18" charset="0"/>
              </a:rPr>
              <a:t>Believing a Lie (Gen. 3:4-5)</a:t>
            </a:r>
          </a:p>
          <a:p>
            <a:pPr marL="514350" indent="-514350">
              <a:buFont typeface="+mj-lt"/>
              <a:buAutoNum type="arabicPeriod"/>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latin typeface="Arial Narrow" panose="020B0606020202030204" pitchFamily="34" charset="0"/>
                <a:ea typeface="Calibri" panose="020F0502020204030204" pitchFamily="34" charset="0"/>
                <a:cs typeface="Times New Roman" panose="02020603050405020304" pitchFamily="18" charset="0"/>
              </a:rPr>
              <a:t>Doing What WE Want to Do (Gen. 3:6)</a:t>
            </a:r>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294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3662541"/>
          </a:xfrm>
          <a:prstGeom prst="rect">
            <a:avLst/>
          </a:prstGeom>
        </p:spPr>
        <p:txBody>
          <a:bodyPr wrap="square">
            <a:spAutoFit/>
          </a:bodyPr>
          <a:lstStyle/>
          <a:p>
            <a:pPr algn="ctr"/>
            <a:r>
              <a:rPr lang="en-US" sz="3200" b="1" dirty="0">
                <a:latin typeface="Arial Narrow" panose="020B0606020202030204" pitchFamily="34" charset="0"/>
                <a:ea typeface="Calibri" panose="020F0502020204030204" pitchFamily="34" charset="0"/>
                <a:cs typeface="Times New Roman" panose="02020603050405020304" pitchFamily="18" charset="0"/>
              </a:rPr>
              <a:t>GOD’S PEOPLE CAN’T BE CLASSIFIED AS JUSTIFIERS OF SIN!</a:t>
            </a:r>
          </a:p>
          <a:p>
            <a:pPr algn="ct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latin typeface="Arial Narrow" panose="020B0606020202030204" pitchFamily="34" charset="0"/>
                <a:ea typeface="Calibri" panose="020F0502020204030204" pitchFamily="34" charset="0"/>
                <a:cs typeface="Times New Roman" panose="02020603050405020304" pitchFamily="18" charset="0"/>
              </a:rPr>
              <a:t>Instead, we should take the attitude of </a:t>
            </a:r>
          </a:p>
          <a:p>
            <a:pPr algn="ctr"/>
            <a:r>
              <a:rPr lang="en-US" sz="3200" dirty="0">
                <a:latin typeface="Arial Narrow" panose="020B0606020202030204" pitchFamily="34" charset="0"/>
                <a:ea typeface="Calibri" panose="020F0502020204030204" pitchFamily="34" charset="0"/>
                <a:cs typeface="Times New Roman" panose="02020603050405020304" pitchFamily="18" charset="0"/>
              </a:rPr>
              <a:t>Joseph in Genesis 39:9</a:t>
            </a:r>
          </a:p>
          <a:p>
            <a:pPr algn="ct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i="1" dirty="0">
                <a:latin typeface="Arial Narrow" panose="020B0606020202030204" pitchFamily="34" charset="0"/>
                <a:ea typeface="Calibri" panose="020F0502020204030204" pitchFamily="34" charset="0"/>
                <a:cs typeface="Times New Roman" panose="02020603050405020304" pitchFamily="18" charset="0"/>
              </a:rPr>
              <a:t>“How then can I do this great wickedness </a:t>
            </a:r>
          </a:p>
          <a:p>
            <a:pPr algn="ctr"/>
            <a:r>
              <a:rPr lang="en-US" sz="3200" i="1" dirty="0">
                <a:latin typeface="Arial Narrow" panose="020B0606020202030204" pitchFamily="34" charset="0"/>
                <a:ea typeface="Calibri" panose="020F0502020204030204" pitchFamily="34" charset="0"/>
                <a:cs typeface="Times New Roman" panose="02020603050405020304" pitchFamily="18" charset="0"/>
              </a:rPr>
              <a:t>and sin against God?”</a:t>
            </a:r>
          </a:p>
        </p:txBody>
      </p:sp>
    </p:spTree>
    <p:extLst>
      <p:ext uri="{BB962C8B-B14F-4D97-AF65-F5344CB8AC3E}">
        <p14:creationId xmlns:p14="http://schemas.microsoft.com/office/powerpoint/2010/main" val="72686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25ADD25-7F89-4B26-984E-04C3C0011B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6069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3662541"/>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Genesis 3:1-3</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a:latin typeface="Arial Narrow" panose="020B0606020202030204" pitchFamily="34" charset="0"/>
                <a:ea typeface="Calibri" panose="020F0502020204030204" pitchFamily="34" charset="0"/>
                <a:cs typeface="Times New Roman" panose="02020603050405020304" pitchFamily="18" charset="0"/>
              </a:rPr>
              <a:t>…“Did God actually say, ‘You shall not eat of any tree in the garden’?”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a:latin typeface="Arial Narrow" panose="020B0606020202030204" pitchFamily="34" charset="0"/>
                <a:ea typeface="Calibri" panose="020F0502020204030204" pitchFamily="34" charset="0"/>
                <a:cs typeface="Times New Roman" panose="02020603050405020304" pitchFamily="18" charset="0"/>
              </a:rPr>
              <a:t>And the woman said to the serpent, “We may eat of the fruit of the trees in the garden,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3</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a:latin typeface="Arial Narrow" panose="020B0606020202030204" pitchFamily="34" charset="0"/>
                <a:ea typeface="Calibri" panose="020F0502020204030204" pitchFamily="34" charset="0"/>
                <a:cs typeface="Times New Roman" panose="02020603050405020304" pitchFamily="18" charset="0"/>
              </a:rPr>
              <a:t>but God said, ‘You shall not eat of the fruit of the tree that is in the midst of the garden, neither shall you touch it, lest you die.’”</a:t>
            </a:r>
          </a:p>
        </p:txBody>
      </p:sp>
    </p:spTree>
    <p:extLst>
      <p:ext uri="{BB962C8B-B14F-4D97-AF65-F5344CB8AC3E}">
        <p14:creationId xmlns:p14="http://schemas.microsoft.com/office/powerpoint/2010/main" val="124097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2677656"/>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Genesis 3:4-5</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4</a:t>
            </a:r>
            <a:r>
              <a:rPr lang="en-US" sz="3200" dirty="0">
                <a:latin typeface="Arial Narrow" panose="020B0606020202030204" pitchFamily="34" charset="0"/>
                <a:ea typeface="Calibri" panose="020F0502020204030204" pitchFamily="34" charset="0"/>
                <a:cs typeface="Times New Roman" panose="02020603050405020304" pitchFamily="18" charset="0"/>
              </a:rPr>
              <a:t> But the serpent said to the woman, “You will not surely die.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5</a:t>
            </a:r>
            <a:r>
              <a:rPr lang="en-US" sz="3200" dirty="0">
                <a:latin typeface="Arial Narrow" panose="020B0606020202030204" pitchFamily="34" charset="0"/>
                <a:ea typeface="Calibri" panose="020F0502020204030204" pitchFamily="34" charset="0"/>
                <a:cs typeface="Times New Roman" panose="02020603050405020304" pitchFamily="18" charset="0"/>
              </a:rPr>
              <a:t> For God knows that when you eat of it your eyes will be opened, and you will be like God, knowing good and evil.”</a:t>
            </a:r>
          </a:p>
        </p:txBody>
      </p:sp>
    </p:spTree>
    <p:extLst>
      <p:ext uri="{BB962C8B-B14F-4D97-AF65-F5344CB8AC3E}">
        <p14:creationId xmlns:p14="http://schemas.microsoft.com/office/powerpoint/2010/main" val="270437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4647426"/>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Genesis 3:6-7</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6</a:t>
            </a:r>
            <a:r>
              <a:rPr lang="en-US" sz="3200" dirty="0">
                <a:latin typeface="Arial Narrow" panose="020B0606020202030204" pitchFamily="34" charset="0"/>
                <a:ea typeface="Calibri" panose="020F0502020204030204" pitchFamily="34" charset="0"/>
                <a:cs typeface="Times New Roman" panose="02020603050405020304" pitchFamily="18" charset="0"/>
              </a:rPr>
              <a:t> So when the woman saw that the tree was good for food, and that it was a delight to the eyes, and that the tree was to be desired to make one wise, she took of its fruit and ate, and she also gave some to her husband who was with her, and he ate.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7</a:t>
            </a:r>
            <a:r>
              <a:rPr lang="en-US" sz="3200" dirty="0">
                <a:latin typeface="Arial Narrow" panose="020B0606020202030204" pitchFamily="34" charset="0"/>
                <a:ea typeface="Calibri" panose="020F0502020204030204" pitchFamily="34" charset="0"/>
                <a:cs typeface="Times New Roman" panose="02020603050405020304" pitchFamily="18" charset="0"/>
              </a:rPr>
              <a:t> Then the eyes of both were opened, and they knew that they were naked. And they sewed fig leaves together and made themselves loincloths.</a:t>
            </a:r>
          </a:p>
        </p:txBody>
      </p:sp>
    </p:spTree>
    <p:extLst>
      <p:ext uri="{BB962C8B-B14F-4D97-AF65-F5344CB8AC3E}">
        <p14:creationId xmlns:p14="http://schemas.microsoft.com/office/powerpoint/2010/main" val="4025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4647426"/>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Genesis 3:8-10</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8</a:t>
            </a:r>
            <a:r>
              <a:rPr lang="en-US" sz="3200" dirty="0">
                <a:latin typeface="Arial Narrow" panose="020B0606020202030204" pitchFamily="34" charset="0"/>
                <a:ea typeface="Calibri" panose="020F0502020204030204" pitchFamily="34" charset="0"/>
                <a:cs typeface="Times New Roman" panose="02020603050405020304" pitchFamily="18" charset="0"/>
              </a:rPr>
              <a:t> And they heard the sound of the Lord God walking in the garden in the cool of the day, and the man and his wife hid themselves from the presence of the Lord God among the trees of the garden.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9</a:t>
            </a:r>
            <a:r>
              <a:rPr lang="en-US" sz="3200" dirty="0">
                <a:latin typeface="Arial Narrow" panose="020B0606020202030204" pitchFamily="34" charset="0"/>
                <a:ea typeface="Calibri" panose="020F0502020204030204" pitchFamily="34" charset="0"/>
                <a:cs typeface="Times New Roman" panose="02020603050405020304" pitchFamily="18" charset="0"/>
              </a:rPr>
              <a:t> But the Lord God called to the man and said to him, “Where are you?”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10</a:t>
            </a:r>
            <a:r>
              <a:rPr lang="en-US" sz="3200" dirty="0">
                <a:latin typeface="Arial Narrow" panose="020B0606020202030204" pitchFamily="34" charset="0"/>
                <a:ea typeface="Calibri" panose="020F0502020204030204" pitchFamily="34" charset="0"/>
                <a:cs typeface="Times New Roman" panose="02020603050405020304" pitchFamily="18" charset="0"/>
              </a:rPr>
              <a:t> And he said, “I heard the sound of you in the garden, and I was afraid, because I was naked, and I hid myself.” </a:t>
            </a:r>
          </a:p>
        </p:txBody>
      </p:sp>
    </p:spTree>
    <p:extLst>
      <p:ext uri="{BB962C8B-B14F-4D97-AF65-F5344CB8AC3E}">
        <p14:creationId xmlns:p14="http://schemas.microsoft.com/office/powerpoint/2010/main" val="199866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4154984"/>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Genesis 3:11-13</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11</a:t>
            </a:r>
            <a:r>
              <a:rPr lang="en-US" sz="3200" dirty="0">
                <a:latin typeface="Arial Narrow" panose="020B0606020202030204" pitchFamily="34" charset="0"/>
                <a:ea typeface="Calibri" panose="020F0502020204030204" pitchFamily="34" charset="0"/>
                <a:cs typeface="Times New Roman" panose="02020603050405020304" pitchFamily="18" charset="0"/>
              </a:rPr>
              <a:t> He said, “Who told you that you were naked? Have you eaten of the tree of which I commanded you not to eat?”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12</a:t>
            </a:r>
            <a:r>
              <a:rPr lang="en-US" sz="3200" dirty="0">
                <a:latin typeface="Arial Narrow" panose="020B0606020202030204" pitchFamily="34" charset="0"/>
                <a:ea typeface="Calibri" panose="020F0502020204030204" pitchFamily="34" charset="0"/>
                <a:cs typeface="Times New Roman" panose="02020603050405020304" pitchFamily="18" charset="0"/>
              </a:rPr>
              <a:t> The man said, “The woman whom you gave to be with me, she gave me fruit of the tree, and I ate.” </a:t>
            </a: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13</a:t>
            </a:r>
            <a:r>
              <a:rPr lang="en-US" sz="3200" dirty="0">
                <a:latin typeface="Arial Narrow" panose="020B0606020202030204" pitchFamily="34" charset="0"/>
                <a:ea typeface="Calibri" panose="020F0502020204030204" pitchFamily="34" charset="0"/>
                <a:cs typeface="Times New Roman" panose="02020603050405020304" pitchFamily="18" charset="0"/>
              </a:rPr>
              <a:t> Then the Lord God said to the woman, “What is this that you have done?” The woman said, “The serpent deceived me, and I ate.”</a:t>
            </a:r>
          </a:p>
        </p:txBody>
      </p:sp>
    </p:spTree>
    <p:extLst>
      <p:ext uri="{BB962C8B-B14F-4D97-AF65-F5344CB8AC3E}">
        <p14:creationId xmlns:p14="http://schemas.microsoft.com/office/powerpoint/2010/main" val="43569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2185214"/>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JUSTIFYING SIN INVOLVES</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latin typeface="Arial Narrow" panose="020B0606020202030204" pitchFamily="34" charset="0"/>
                <a:ea typeface="Calibri" panose="020F0502020204030204" pitchFamily="34" charset="0"/>
                <a:cs typeface="Times New Roman" panose="02020603050405020304" pitchFamily="18" charset="0"/>
              </a:rPr>
              <a:t>Avoiding God’s Expectations (Gen. 2:16-17; 3:6)</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God’s Word is the standard (Psalm 119:89;        2 Tim. 3:16-17)</a:t>
            </a:r>
          </a:p>
        </p:txBody>
      </p:sp>
    </p:spTree>
    <p:extLst>
      <p:ext uri="{BB962C8B-B14F-4D97-AF65-F5344CB8AC3E}">
        <p14:creationId xmlns:p14="http://schemas.microsoft.com/office/powerpoint/2010/main" val="263622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1815882"/>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JUSTIFYING SIN INVOLVES</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latin typeface="Arial Narrow" panose="020B0606020202030204" pitchFamily="34" charset="0"/>
                <a:ea typeface="Calibri" panose="020F0502020204030204" pitchFamily="34" charset="0"/>
                <a:cs typeface="Times New Roman" panose="02020603050405020304" pitchFamily="18" charset="0"/>
              </a:rPr>
              <a:t>Avoiding God’s Expectations (Gen. 2:16-17; 3:6)</a:t>
            </a:r>
          </a:p>
          <a:p>
            <a:pPr marL="514350" indent="-514350">
              <a:buFont typeface="+mj-lt"/>
              <a:buAutoNum type="arabicPeriod"/>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latin typeface="Arial Narrow" panose="020B0606020202030204" pitchFamily="34" charset="0"/>
                <a:ea typeface="Calibri" panose="020F0502020204030204" pitchFamily="34" charset="0"/>
                <a:cs typeface="Times New Roman" panose="02020603050405020304" pitchFamily="18" charset="0"/>
              </a:rPr>
              <a:t>Believing a Lie (Gen. 3:4-5)</a:t>
            </a:r>
          </a:p>
        </p:txBody>
      </p:sp>
    </p:spTree>
    <p:extLst>
      <p:ext uri="{BB962C8B-B14F-4D97-AF65-F5344CB8AC3E}">
        <p14:creationId xmlns:p14="http://schemas.microsoft.com/office/powerpoint/2010/main" val="382255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E6C48C-4B16-4683-AEA1-8F9DC6D07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E39489C7-36CD-4DBD-8C41-35CEE1986B24}"/>
              </a:ext>
            </a:extLst>
          </p:cNvPr>
          <p:cNvSpPr/>
          <p:nvPr/>
        </p:nvSpPr>
        <p:spPr>
          <a:xfrm>
            <a:off x="418123" y="673758"/>
            <a:ext cx="8307754" cy="4278094"/>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TO AVOID GUILT…</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“It feels right, so it must be right.”</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“Everyone else seems to be doing it.”</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Blame others</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Explain the sin away</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Convince ourselves it’s a “small” sin</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Abuse God’s grace</a:t>
            </a:r>
          </a:p>
        </p:txBody>
      </p:sp>
    </p:spTree>
    <p:extLst>
      <p:ext uri="{BB962C8B-B14F-4D97-AF65-F5344CB8AC3E}">
        <p14:creationId xmlns:p14="http://schemas.microsoft.com/office/powerpoint/2010/main" val="408289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492</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2018-08-27T18:08:29Z</dcterms:created>
  <dcterms:modified xsi:type="dcterms:W3CDTF">2018-09-02T14:17:02Z</dcterms:modified>
</cp:coreProperties>
</file>