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70" r:id="rId14"/>
    <p:sldId id="271"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8" d="100"/>
          <a:sy n="68" d="100"/>
        </p:scale>
        <p:origin x="450"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7A8DFE-F87A-430D-808C-68FE5CBA98F6}"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36685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A8DFE-F87A-430D-808C-68FE5CBA98F6}"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2322543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A8DFE-F87A-430D-808C-68FE5CBA98F6}"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336350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A8DFE-F87A-430D-808C-68FE5CBA98F6}"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411392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7A8DFE-F87A-430D-808C-68FE5CBA98F6}"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102448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7A8DFE-F87A-430D-808C-68FE5CBA98F6}"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386484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7A8DFE-F87A-430D-808C-68FE5CBA98F6}" type="datetimeFigureOut">
              <a:rPr lang="en-US" smtClean="0"/>
              <a:t>8/5/2018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255045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7A8DFE-F87A-430D-808C-68FE5CBA98F6}" type="datetimeFigureOut">
              <a:rPr lang="en-US" smtClean="0"/>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420193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A8DFE-F87A-430D-808C-68FE5CBA98F6}" type="datetimeFigureOut">
              <a:rPr lang="en-US" smtClean="0"/>
              <a:t>8/5/2018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187502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7A8DFE-F87A-430D-808C-68FE5CBA98F6}"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255770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7A8DFE-F87A-430D-808C-68FE5CBA98F6}"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62FFB-B668-4F6A-B306-493FC9BE7875}" type="slidenum">
              <a:rPr lang="en-US" smtClean="0"/>
              <a:t>‹#›</a:t>
            </a:fld>
            <a:endParaRPr lang="en-US"/>
          </a:p>
        </p:txBody>
      </p:sp>
    </p:spTree>
    <p:extLst>
      <p:ext uri="{BB962C8B-B14F-4D97-AF65-F5344CB8AC3E}">
        <p14:creationId xmlns:p14="http://schemas.microsoft.com/office/powerpoint/2010/main" val="164030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A8DFE-F87A-430D-808C-68FE5CBA98F6}" type="datetimeFigureOut">
              <a:rPr lang="en-US" smtClean="0"/>
              <a:t>8/5/2018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62FFB-B668-4F6A-B306-493FC9BE7875}" type="slidenum">
              <a:rPr lang="en-US" smtClean="0"/>
              <a:t>‹#›</a:t>
            </a:fld>
            <a:endParaRPr lang="en-US"/>
          </a:p>
        </p:txBody>
      </p:sp>
    </p:spTree>
    <p:extLst>
      <p:ext uri="{BB962C8B-B14F-4D97-AF65-F5344CB8AC3E}">
        <p14:creationId xmlns:p14="http://schemas.microsoft.com/office/powerpoint/2010/main" val="3761257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C05A6D-DDF8-4FD9-976B-C6EA1BF2C408}"/>
              </a:ext>
            </a:extLst>
          </p:cNvPr>
          <p:cNvPicPr>
            <a:picLocks noChangeAspect="1"/>
          </p:cNvPicPr>
          <p:nvPr/>
        </p:nvPicPr>
        <p:blipFill rotWithShape="1">
          <a:blip r:embed="rId2">
            <a:extLst>
              <a:ext uri="{28A0092B-C50C-407E-A947-70E740481C1C}">
                <a14:useLocalDpi xmlns:a14="http://schemas.microsoft.com/office/drawing/2010/main" val="0"/>
              </a:ext>
            </a:extLst>
          </a:blip>
          <a:srcRect l="9411" r="9100"/>
          <a:stretch/>
        </p:blipFill>
        <p:spPr>
          <a:xfrm>
            <a:off x="0" y="265318"/>
            <a:ext cx="9144000" cy="6311863"/>
          </a:xfrm>
          <a:prstGeom prst="rect">
            <a:avLst/>
          </a:prstGeom>
        </p:spPr>
      </p:pic>
    </p:spTree>
    <p:extLst>
      <p:ext uri="{BB962C8B-B14F-4D97-AF65-F5344CB8AC3E}">
        <p14:creationId xmlns:p14="http://schemas.microsoft.com/office/powerpoint/2010/main" val="384476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4647426"/>
          </a:xfrm>
          <a:prstGeom prst="rect">
            <a:avLst/>
          </a:prstGeom>
        </p:spPr>
        <p:txBody>
          <a:bodyPr wrap="square">
            <a:spAutoFit/>
          </a:bodyPr>
          <a:lstStyle/>
          <a:p>
            <a:r>
              <a:rPr lang="en-US" sz="3200" b="1" dirty="0">
                <a:solidFill>
                  <a:schemeClr val="bg1"/>
                </a:solidFill>
                <a:latin typeface="Arial Narrow" panose="020B0606020202030204" pitchFamily="34" charset="0"/>
              </a:rPr>
              <a:t>Hosea 14:1-3</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a:t>
            </a:r>
            <a:r>
              <a:rPr lang="en-US" sz="3200" dirty="0">
                <a:solidFill>
                  <a:schemeClr val="bg1"/>
                </a:solidFill>
                <a:latin typeface="Arial Narrow" panose="020B0606020202030204" pitchFamily="34" charset="0"/>
              </a:rPr>
              <a:t> Return, O Israel, to the Lord your God, for you have stumbled because of your iniquity. </a:t>
            </a:r>
            <a:r>
              <a:rPr lang="en-US" sz="3200" baseline="30000" dirty="0">
                <a:solidFill>
                  <a:schemeClr val="bg1"/>
                </a:solidFill>
                <a:latin typeface="Arial Narrow" panose="020B0606020202030204" pitchFamily="34" charset="0"/>
              </a:rPr>
              <a:t>2</a:t>
            </a:r>
            <a:r>
              <a:rPr lang="en-US" sz="3200" dirty="0">
                <a:solidFill>
                  <a:schemeClr val="bg1"/>
                </a:solidFill>
                <a:latin typeface="Arial Narrow" panose="020B0606020202030204" pitchFamily="34" charset="0"/>
              </a:rPr>
              <a:t> Take with you words and return to the Lord; say to him, “Take away all iniquity; accept what is good, and we will pay with bulls the vows of our lips. </a:t>
            </a:r>
            <a:r>
              <a:rPr lang="en-US" sz="3200" baseline="30000" dirty="0">
                <a:solidFill>
                  <a:schemeClr val="bg1"/>
                </a:solidFill>
                <a:latin typeface="Arial Narrow" panose="020B0606020202030204" pitchFamily="34" charset="0"/>
              </a:rPr>
              <a:t>3</a:t>
            </a:r>
            <a:r>
              <a:rPr lang="en-US" sz="3200" dirty="0">
                <a:solidFill>
                  <a:schemeClr val="bg1"/>
                </a:solidFill>
                <a:latin typeface="Arial Narrow" panose="020B0606020202030204" pitchFamily="34" charset="0"/>
              </a:rPr>
              <a:t> Assyria shall not save us; we will not ride on horses; and we will say no more, ‘Our God,’ to the work of our hands.</a:t>
            </a:r>
          </a:p>
          <a:p>
            <a:r>
              <a:rPr lang="en-US" sz="3200" dirty="0">
                <a:solidFill>
                  <a:schemeClr val="bg1"/>
                </a:solidFill>
                <a:latin typeface="Arial Narrow" panose="020B0606020202030204" pitchFamily="34" charset="0"/>
              </a:rPr>
              <a:t>In you the orphan finds mercy.”</a:t>
            </a:r>
          </a:p>
        </p:txBody>
      </p:sp>
    </p:spTree>
    <p:extLst>
      <p:ext uri="{BB962C8B-B14F-4D97-AF65-F5344CB8AC3E}">
        <p14:creationId xmlns:p14="http://schemas.microsoft.com/office/powerpoint/2010/main" val="191249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5139869"/>
          </a:xfrm>
          <a:prstGeom prst="rect">
            <a:avLst/>
          </a:prstGeom>
        </p:spPr>
        <p:txBody>
          <a:bodyPr wrap="square">
            <a:spAutoFit/>
          </a:bodyPr>
          <a:lstStyle/>
          <a:p>
            <a:r>
              <a:rPr lang="en-US" sz="3200" b="1" dirty="0">
                <a:solidFill>
                  <a:schemeClr val="bg1"/>
                </a:solidFill>
                <a:latin typeface="Arial Narrow" panose="020B0606020202030204" pitchFamily="34" charset="0"/>
              </a:rPr>
              <a:t>Hosea 14:4-7</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4</a:t>
            </a:r>
            <a:r>
              <a:rPr lang="en-US" sz="3200" dirty="0">
                <a:solidFill>
                  <a:schemeClr val="bg1"/>
                </a:solidFill>
                <a:latin typeface="Arial Narrow" panose="020B0606020202030204" pitchFamily="34" charset="0"/>
              </a:rPr>
              <a:t> I will heal their apostasy; I will love them freely, for my anger has turned from them. </a:t>
            </a:r>
            <a:r>
              <a:rPr lang="en-US" sz="3200" baseline="30000" dirty="0">
                <a:solidFill>
                  <a:schemeClr val="bg1"/>
                </a:solidFill>
                <a:latin typeface="Arial Narrow" panose="020B0606020202030204" pitchFamily="34" charset="0"/>
              </a:rPr>
              <a:t>5</a:t>
            </a:r>
            <a:r>
              <a:rPr lang="en-US" sz="3200" dirty="0">
                <a:solidFill>
                  <a:schemeClr val="bg1"/>
                </a:solidFill>
                <a:latin typeface="Arial Narrow" panose="020B0606020202030204" pitchFamily="34" charset="0"/>
              </a:rPr>
              <a:t> I will be like the dew to Israel; he shall blossom like the lily; he shall take root like the trees of Lebanon; </a:t>
            </a:r>
            <a:r>
              <a:rPr lang="en-US" sz="3200" baseline="30000" dirty="0">
                <a:solidFill>
                  <a:schemeClr val="bg1"/>
                </a:solidFill>
                <a:latin typeface="Arial Narrow" panose="020B0606020202030204" pitchFamily="34" charset="0"/>
              </a:rPr>
              <a:t>6</a:t>
            </a:r>
            <a:r>
              <a:rPr lang="en-US" sz="3200" dirty="0">
                <a:solidFill>
                  <a:schemeClr val="bg1"/>
                </a:solidFill>
                <a:latin typeface="Arial Narrow" panose="020B0606020202030204" pitchFamily="34" charset="0"/>
              </a:rPr>
              <a:t> his shoots shall spread out; his beauty shall be like the olive, and his fragrance like Lebanon. </a:t>
            </a:r>
            <a:r>
              <a:rPr lang="en-US" sz="3200" baseline="30000" dirty="0">
                <a:solidFill>
                  <a:schemeClr val="bg1"/>
                </a:solidFill>
                <a:latin typeface="Arial Narrow" panose="020B0606020202030204" pitchFamily="34" charset="0"/>
              </a:rPr>
              <a:t>7</a:t>
            </a:r>
            <a:r>
              <a:rPr lang="en-US" sz="3200" dirty="0">
                <a:solidFill>
                  <a:schemeClr val="bg1"/>
                </a:solidFill>
                <a:latin typeface="Arial Narrow" panose="020B0606020202030204" pitchFamily="34" charset="0"/>
              </a:rPr>
              <a:t> They shall return and dwell beneath my shadow; they shall flourish like the grain; they shall blossom like the vine; their fame shall be like the wine of Lebanon.</a:t>
            </a:r>
          </a:p>
        </p:txBody>
      </p:sp>
    </p:spTree>
    <p:extLst>
      <p:ext uri="{BB962C8B-B14F-4D97-AF65-F5344CB8AC3E}">
        <p14:creationId xmlns:p14="http://schemas.microsoft.com/office/powerpoint/2010/main" val="234983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2677656"/>
          </a:xfrm>
          <a:prstGeom prst="rect">
            <a:avLst/>
          </a:prstGeom>
        </p:spPr>
        <p:txBody>
          <a:bodyPr wrap="square">
            <a:spAutoFit/>
          </a:bodyPr>
          <a:lstStyle/>
          <a:p>
            <a:r>
              <a:rPr lang="en-US" sz="3200" b="1" dirty="0">
                <a:solidFill>
                  <a:schemeClr val="bg1"/>
                </a:solidFill>
                <a:latin typeface="Arial Narrow" panose="020B0606020202030204" pitchFamily="34" charset="0"/>
              </a:rPr>
              <a:t>Hosea 3:1</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a:t>
            </a:r>
            <a:r>
              <a:rPr lang="en-US" sz="3200" dirty="0">
                <a:solidFill>
                  <a:schemeClr val="bg1"/>
                </a:solidFill>
                <a:latin typeface="Arial Narrow" panose="020B0606020202030204" pitchFamily="34" charset="0"/>
              </a:rPr>
              <a:t> And the Lord said to me, “Go again, love a woman who is loved by another man and is an adulteress, even as the Lord loves the children of Israel, though they turn to other gods and love cakes of raisins.”</a:t>
            </a:r>
          </a:p>
        </p:txBody>
      </p:sp>
    </p:spTree>
    <p:extLst>
      <p:ext uri="{BB962C8B-B14F-4D97-AF65-F5344CB8AC3E}">
        <p14:creationId xmlns:p14="http://schemas.microsoft.com/office/powerpoint/2010/main" val="192685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2677656"/>
          </a:xfrm>
          <a:prstGeom prst="rect">
            <a:avLst/>
          </a:prstGeom>
        </p:spPr>
        <p:txBody>
          <a:bodyPr wrap="square">
            <a:spAutoFit/>
          </a:bodyPr>
          <a:lstStyle/>
          <a:p>
            <a:r>
              <a:rPr lang="en-US" sz="3200" b="1" dirty="0">
                <a:solidFill>
                  <a:schemeClr val="bg1"/>
                </a:solidFill>
                <a:latin typeface="Arial Narrow" panose="020B0606020202030204" pitchFamily="34" charset="0"/>
              </a:rPr>
              <a:t>Hosea 3:1-2</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a:t>
            </a:r>
            <a:r>
              <a:rPr lang="en-US" sz="3200" dirty="0">
                <a:solidFill>
                  <a:schemeClr val="bg1"/>
                </a:solidFill>
                <a:latin typeface="Arial Narrow" panose="020B0606020202030204" pitchFamily="34" charset="0"/>
              </a:rPr>
              <a:t> And the Lord said to me, “Go again, love a woman who is loved by another man and is an adulteress, even as the Lord loves the children of Israel, though they turn to other gods and love cakes of raisins.”</a:t>
            </a:r>
          </a:p>
        </p:txBody>
      </p:sp>
      <p:sp>
        <p:nvSpPr>
          <p:cNvPr id="2" name="Rectangle 1">
            <a:extLst>
              <a:ext uri="{FF2B5EF4-FFF2-40B4-BE49-F238E27FC236}">
                <a16:creationId xmlns:a16="http://schemas.microsoft.com/office/drawing/2014/main" id="{8E986F54-1341-41D6-B4D1-C8912E881AB1}"/>
              </a:ext>
            </a:extLst>
          </p:cNvPr>
          <p:cNvSpPr/>
          <p:nvPr/>
        </p:nvSpPr>
        <p:spPr>
          <a:xfrm>
            <a:off x="609601" y="3316850"/>
            <a:ext cx="7924799" cy="1077218"/>
          </a:xfrm>
          <a:prstGeom prst="rect">
            <a:avLst/>
          </a:prstGeom>
        </p:spPr>
        <p:txBody>
          <a:bodyPr wrap="square">
            <a:spAutoFit/>
          </a:bodyPr>
          <a:lstStyle/>
          <a:p>
            <a:r>
              <a:rPr lang="en-US" sz="3200" baseline="30000" dirty="0">
                <a:solidFill>
                  <a:schemeClr val="bg1"/>
                </a:solidFill>
                <a:latin typeface="Arial Narrow" panose="020B0606020202030204" pitchFamily="34" charset="0"/>
              </a:rPr>
              <a:t>2</a:t>
            </a:r>
            <a:r>
              <a:rPr lang="en-US" sz="3200" dirty="0">
                <a:solidFill>
                  <a:schemeClr val="bg1"/>
                </a:solidFill>
                <a:latin typeface="Arial Narrow" panose="020B0606020202030204" pitchFamily="34" charset="0"/>
              </a:rPr>
              <a:t> So I bought her for fifteen shekels of silver and a homer and a </a:t>
            </a:r>
            <a:r>
              <a:rPr lang="en-US" sz="3200" dirty="0" err="1">
                <a:solidFill>
                  <a:schemeClr val="bg1"/>
                </a:solidFill>
                <a:latin typeface="Arial Narrow" panose="020B0606020202030204" pitchFamily="34" charset="0"/>
              </a:rPr>
              <a:t>lethech</a:t>
            </a:r>
            <a:r>
              <a:rPr lang="en-US" sz="3200" dirty="0">
                <a:solidFill>
                  <a:schemeClr val="bg1"/>
                </a:solidFill>
                <a:latin typeface="Arial Narrow" panose="020B0606020202030204" pitchFamily="34" charset="0"/>
              </a:rPr>
              <a:t> of barley.</a:t>
            </a:r>
          </a:p>
        </p:txBody>
      </p:sp>
    </p:spTree>
    <p:extLst>
      <p:ext uri="{BB962C8B-B14F-4D97-AF65-F5344CB8AC3E}">
        <p14:creationId xmlns:p14="http://schemas.microsoft.com/office/powerpoint/2010/main" val="254982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5139869"/>
          </a:xfrm>
          <a:prstGeom prst="rect">
            <a:avLst/>
          </a:prstGeom>
        </p:spPr>
        <p:txBody>
          <a:bodyPr wrap="square">
            <a:spAutoFit/>
          </a:bodyPr>
          <a:lstStyle/>
          <a:p>
            <a:r>
              <a:rPr lang="en-US" sz="3200" b="1" dirty="0">
                <a:solidFill>
                  <a:schemeClr val="bg1"/>
                </a:solidFill>
                <a:latin typeface="Arial Narrow" panose="020B0606020202030204" pitchFamily="34" charset="0"/>
              </a:rPr>
              <a:t>Hosea 3:3-5</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3</a:t>
            </a:r>
            <a:r>
              <a:rPr lang="en-US" sz="3200" dirty="0">
                <a:solidFill>
                  <a:schemeClr val="bg1"/>
                </a:solidFill>
                <a:latin typeface="Arial Narrow" panose="020B0606020202030204" pitchFamily="34" charset="0"/>
              </a:rPr>
              <a:t> And I said to her, “You must dwell as mine for many days. You shall not play the whore, or belong to another man; so will I also be to you.” </a:t>
            </a:r>
            <a:r>
              <a:rPr lang="en-US" sz="3200" baseline="30000" dirty="0">
                <a:solidFill>
                  <a:schemeClr val="bg1"/>
                </a:solidFill>
                <a:latin typeface="Arial Narrow" panose="020B0606020202030204" pitchFamily="34" charset="0"/>
              </a:rPr>
              <a:t>4</a:t>
            </a:r>
            <a:r>
              <a:rPr lang="en-US" sz="3200" dirty="0">
                <a:solidFill>
                  <a:schemeClr val="bg1"/>
                </a:solidFill>
                <a:latin typeface="Arial Narrow" panose="020B0606020202030204" pitchFamily="34" charset="0"/>
              </a:rPr>
              <a:t> For the children of Israel shall dwell many days without king or prince, without sacrifice or pillar, without ephod or household gods. </a:t>
            </a:r>
            <a:r>
              <a:rPr lang="en-US" sz="3200" baseline="30000" dirty="0">
                <a:solidFill>
                  <a:schemeClr val="bg1"/>
                </a:solidFill>
                <a:latin typeface="Arial Narrow" panose="020B0606020202030204" pitchFamily="34" charset="0"/>
              </a:rPr>
              <a:t>5</a:t>
            </a:r>
            <a:r>
              <a:rPr lang="en-US" sz="3200" dirty="0">
                <a:solidFill>
                  <a:schemeClr val="bg1"/>
                </a:solidFill>
                <a:latin typeface="Arial Narrow" panose="020B0606020202030204" pitchFamily="34" charset="0"/>
              </a:rPr>
              <a:t> Afterward the children of Israel shall return and seek the Lord their God, and David their king, and they shall come in fear to the Lord and to his goodness in the latter days.</a:t>
            </a:r>
          </a:p>
        </p:txBody>
      </p:sp>
    </p:spTree>
    <p:extLst>
      <p:ext uri="{BB962C8B-B14F-4D97-AF65-F5344CB8AC3E}">
        <p14:creationId xmlns:p14="http://schemas.microsoft.com/office/powerpoint/2010/main" val="210235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C05A6D-DDF8-4FD9-976B-C6EA1BF2C408}"/>
              </a:ext>
            </a:extLst>
          </p:cNvPr>
          <p:cNvPicPr>
            <a:picLocks noChangeAspect="1"/>
          </p:cNvPicPr>
          <p:nvPr/>
        </p:nvPicPr>
        <p:blipFill rotWithShape="1">
          <a:blip r:embed="rId2">
            <a:extLst>
              <a:ext uri="{28A0092B-C50C-407E-A947-70E740481C1C}">
                <a14:useLocalDpi xmlns:a14="http://schemas.microsoft.com/office/drawing/2010/main" val="0"/>
              </a:ext>
            </a:extLst>
          </a:blip>
          <a:srcRect l="9411" r="9100"/>
          <a:stretch/>
        </p:blipFill>
        <p:spPr>
          <a:xfrm>
            <a:off x="0" y="265318"/>
            <a:ext cx="9144000" cy="6311863"/>
          </a:xfrm>
          <a:prstGeom prst="rect">
            <a:avLst/>
          </a:prstGeom>
        </p:spPr>
      </p:pic>
    </p:spTree>
    <p:extLst>
      <p:ext uri="{BB962C8B-B14F-4D97-AF65-F5344CB8AC3E}">
        <p14:creationId xmlns:p14="http://schemas.microsoft.com/office/powerpoint/2010/main" val="10092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1692771"/>
          </a:xfrm>
          <a:prstGeom prst="rect">
            <a:avLst/>
          </a:prstGeom>
        </p:spPr>
        <p:txBody>
          <a:bodyPr wrap="square">
            <a:spAutoFit/>
          </a:bodyPr>
          <a:lstStyle/>
          <a:p>
            <a:r>
              <a:rPr lang="en-US" sz="3200" b="1" dirty="0">
                <a:solidFill>
                  <a:schemeClr val="bg1"/>
                </a:solidFill>
                <a:latin typeface="Arial Narrow" panose="020B0606020202030204" pitchFamily="34" charset="0"/>
              </a:rPr>
              <a:t>Hosea 1:2</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2</a:t>
            </a:r>
            <a:r>
              <a:rPr lang="en-US" sz="3200" b="1" baseline="30000" dirty="0">
                <a:solidFill>
                  <a:schemeClr val="bg1"/>
                </a:solidFill>
                <a:latin typeface="Arial Narrow" panose="020B0606020202030204" pitchFamily="34" charset="0"/>
              </a:rPr>
              <a:t> </a:t>
            </a:r>
            <a:r>
              <a:rPr lang="en-US" sz="3200" dirty="0">
                <a:solidFill>
                  <a:schemeClr val="bg1"/>
                </a:solidFill>
                <a:latin typeface="Arial Narrow" panose="020B0606020202030204" pitchFamily="34" charset="0"/>
              </a:rPr>
              <a:t>When the </a:t>
            </a:r>
            <a:r>
              <a:rPr lang="en-US" sz="3200" cap="small" dirty="0">
                <a:solidFill>
                  <a:schemeClr val="bg1"/>
                </a:solidFill>
                <a:latin typeface="Arial Narrow" panose="020B0606020202030204" pitchFamily="34" charset="0"/>
              </a:rPr>
              <a:t>Lord</a:t>
            </a:r>
            <a:r>
              <a:rPr lang="en-US" sz="3200" dirty="0">
                <a:solidFill>
                  <a:schemeClr val="bg1"/>
                </a:solidFill>
                <a:latin typeface="Arial Narrow" panose="020B0606020202030204" pitchFamily="34" charset="0"/>
              </a:rPr>
              <a:t> first spoke through Hosea, the </a:t>
            </a:r>
            <a:r>
              <a:rPr lang="en-US" sz="3200" cap="small" dirty="0">
                <a:solidFill>
                  <a:schemeClr val="bg1"/>
                </a:solidFill>
                <a:latin typeface="Arial Narrow" panose="020B0606020202030204" pitchFamily="34" charset="0"/>
              </a:rPr>
              <a:t>Lord</a:t>
            </a:r>
            <a:r>
              <a:rPr lang="en-US" sz="3200" dirty="0">
                <a:solidFill>
                  <a:schemeClr val="bg1"/>
                </a:solidFill>
                <a:latin typeface="Arial Narrow" panose="020B0606020202030204" pitchFamily="34" charset="0"/>
              </a:rPr>
              <a:t> said to Hosea, “Go, take to yourself a wife</a:t>
            </a:r>
          </a:p>
        </p:txBody>
      </p:sp>
      <p:sp>
        <p:nvSpPr>
          <p:cNvPr id="7" name="Rectangle 6">
            <a:extLst>
              <a:ext uri="{FF2B5EF4-FFF2-40B4-BE49-F238E27FC236}">
                <a16:creationId xmlns:a16="http://schemas.microsoft.com/office/drawing/2014/main" id="{C5EDD6ED-B12C-44E5-B26A-1FC715A8CCB3}"/>
              </a:ext>
            </a:extLst>
          </p:cNvPr>
          <p:cNvSpPr/>
          <p:nvPr/>
        </p:nvSpPr>
        <p:spPr>
          <a:xfrm>
            <a:off x="609600" y="2302592"/>
            <a:ext cx="7924800" cy="1569660"/>
          </a:xfrm>
          <a:prstGeom prst="rect">
            <a:avLst/>
          </a:prstGeom>
        </p:spPr>
        <p:txBody>
          <a:bodyPr wrap="square">
            <a:spAutoFit/>
          </a:bodyPr>
          <a:lstStyle/>
          <a:p>
            <a:r>
              <a:rPr lang="en-US" sz="3200" dirty="0">
                <a:solidFill>
                  <a:schemeClr val="bg1"/>
                </a:solidFill>
                <a:latin typeface="Arial Narrow" panose="020B0606020202030204" pitchFamily="34" charset="0"/>
              </a:rPr>
              <a:t>of whoredom and have children of whoredom, for the land commits great whoredom by forsaking the </a:t>
            </a:r>
            <a:r>
              <a:rPr lang="en-US" sz="3200" cap="small" dirty="0">
                <a:solidFill>
                  <a:schemeClr val="bg1"/>
                </a:solidFill>
                <a:latin typeface="Arial Narrow" panose="020B0606020202030204" pitchFamily="34" charset="0"/>
              </a:rPr>
              <a:t>Lord</a:t>
            </a:r>
            <a:r>
              <a:rPr lang="en-US" sz="3200" dirty="0">
                <a:solidFill>
                  <a:schemeClr val="bg1"/>
                </a:solidFill>
                <a:latin typeface="Arial Narrow" panose="020B0606020202030204" pitchFamily="34" charset="0"/>
              </a:rPr>
              <a:t>.”</a:t>
            </a:r>
          </a:p>
        </p:txBody>
      </p:sp>
    </p:spTree>
    <p:extLst>
      <p:ext uri="{BB962C8B-B14F-4D97-AF65-F5344CB8AC3E}">
        <p14:creationId xmlns:p14="http://schemas.microsoft.com/office/powerpoint/2010/main" val="412534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1692771"/>
          </a:xfrm>
          <a:prstGeom prst="rect">
            <a:avLst/>
          </a:prstGeom>
        </p:spPr>
        <p:txBody>
          <a:bodyPr wrap="square">
            <a:spAutoFit/>
          </a:bodyPr>
          <a:lstStyle/>
          <a:p>
            <a:r>
              <a:rPr lang="en-US" sz="3200" b="1" dirty="0">
                <a:solidFill>
                  <a:schemeClr val="bg1"/>
                </a:solidFill>
                <a:latin typeface="Arial Narrow" panose="020B0606020202030204" pitchFamily="34" charset="0"/>
              </a:rPr>
              <a:t>Hosea 1:3</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3</a:t>
            </a:r>
            <a:r>
              <a:rPr lang="en-US" sz="3200" dirty="0">
                <a:solidFill>
                  <a:schemeClr val="bg1"/>
                </a:solidFill>
                <a:latin typeface="Arial Narrow" panose="020B0606020202030204" pitchFamily="34" charset="0"/>
              </a:rPr>
              <a:t> So he went and took Gomer, the daughter of </a:t>
            </a:r>
            <a:r>
              <a:rPr lang="en-US" sz="3200" dirty="0" err="1">
                <a:solidFill>
                  <a:schemeClr val="bg1"/>
                </a:solidFill>
                <a:latin typeface="Arial Narrow" panose="020B0606020202030204" pitchFamily="34" charset="0"/>
              </a:rPr>
              <a:t>Diblaim</a:t>
            </a:r>
            <a:r>
              <a:rPr lang="en-US" sz="3200" dirty="0">
                <a:solidFill>
                  <a:schemeClr val="bg1"/>
                </a:solidFill>
                <a:latin typeface="Arial Narrow" panose="020B0606020202030204" pitchFamily="34" charset="0"/>
              </a:rPr>
              <a:t>, and she conceived and bore him a son.</a:t>
            </a:r>
          </a:p>
        </p:txBody>
      </p:sp>
    </p:spTree>
    <p:extLst>
      <p:ext uri="{BB962C8B-B14F-4D97-AF65-F5344CB8AC3E}">
        <p14:creationId xmlns:p14="http://schemas.microsoft.com/office/powerpoint/2010/main" val="41494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2677656"/>
          </a:xfrm>
          <a:prstGeom prst="rect">
            <a:avLst/>
          </a:prstGeom>
        </p:spPr>
        <p:txBody>
          <a:bodyPr wrap="square">
            <a:spAutoFit/>
          </a:bodyPr>
          <a:lstStyle/>
          <a:p>
            <a:r>
              <a:rPr lang="en-US" sz="3200" b="1" dirty="0">
                <a:solidFill>
                  <a:schemeClr val="bg1"/>
                </a:solidFill>
                <a:latin typeface="Arial Narrow" panose="020B0606020202030204" pitchFamily="34" charset="0"/>
              </a:rPr>
              <a:t>Hosea 1:6</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6</a:t>
            </a:r>
            <a:r>
              <a:rPr lang="en-US" sz="3200" dirty="0">
                <a:solidFill>
                  <a:schemeClr val="bg1"/>
                </a:solidFill>
                <a:latin typeface="Arial Narrow" panose="020B0606020202030204" pitchFamily="34" charset="0"/>
              </a:rPr>
              <a:t> She conceived again and bore a daughter. And the Lord said to him, “Call her name No Mercy, for I will no more have mercy on the house of Israel, to forgive them at all. </a:t>
            </a:r>
          </a:p>
        </p:txBody>
      </p:sp>
    </p:spTree>
    <p:extLst>
      <p:ext uri="{BB962C8B-B14F-4D97-AF65-F5344CB8AC3E}">
        <p14:creationId xmlns:p14="http://schemas.microsoft.com/office/powerpoint/2010/main" val="348986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2677656"/>
          </a:xfrm>
          <a:prstGeom prst="rect">
            <a:avLst/>
          </a:prstGeom>
        </p:spPr>
        <p:txBody>
          <a:bodyPr wrap="square">
            <a:spAutoFit/>
          </a:bodyPr>
          <a:lstStyle/>
          <a:p>
            <a:r>
              <a:rPr lang="en-US" sz="3200" b="1" dirty="0">
                <a:solidFill>
                  <a:schemeClr val="bg1"/>
                </a:solidFill>
                <a:latin typeface="Arial Narrow" panose="020B0606020202030204" pitchFamily="34" charset="0"/>
              </a:rPr>
              <a:t>Hosea 1:8</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8</a:t>
            </a:r>
            <a:r>
              <a:rPr lang="en-US" sz="3200" dirty="0">
                <a:solidFill>
                  <a:schemeClr val="bg1"/>
                </a:solidFill>
                <a:latin typeface="Arial Narrow" panose="020B0606020202030204" pitchFamily="34" charset="0"/>
              </a:rPr>
              <a:t> When she had weaned No Mercy, she conceived and bore a son. 9 And the Lord said, “Call his name Not My People, for you are not my people, and I am not your God.”</a:t>
            </a:r>
          </a:p>
        </p:txBody>
      </p:sp>
    </p:spTree>
    <p:extLst>
      <p:ext uri="{BB962C8B-B14F-4D97-AF65-F5344CB8AC3E}">
        <p14:creationId xmlns:p14="http://schemas.microsoft.com/office/powerpoint/2010/main" val="42559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3170099"/>
          </a:xfrm>
          <a:prstGeom prst="rect">
            <a:avLst/>
          </a:prstGeom>
        </p:spPr>
        <p:txBody>
          <a:bodyPr wrap="square">
            <a:spAutoFit/>
          </a:bodyPr>
          <a:lstStyle/>
          <a:p>
            <a:r>
              <a:rPr lang="en-US" sz="3200" b="1" dirty="0">
                <a:solidFill>
                  <a:schemeClr val="bg1"/>
                </a:solidFill>
                <a:latin typeface="Arial Narrow" panose="020B0606020202030204" pitchFamily="34" charset="0"/>
              </a:rPr>
              <a:t>Hosea 2:5</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5</a:t>
            </a:r>
            <a:r>
              <a:rPr lang="en-US" sz="3200" dirty="0">
                <a:solidFill>
                  <a:schemeClr val="bg1"/>
                </a:solidFill>
                <a:latin typeface="Arial Narrow" panose="020B0606020202030204" pitchFamily="34" charset="0"/>
              </a:rPr>
              <a:t> For their mother has played the whore;</a:t>
            </a:r>
          </a:p>
          <a:p>
            <a:r>
              <a:rPr lang="en-US" sz="3200" dirty="0">
                <a:solidFill>
                  <a:schemeClr val="bg1"/>
                </a:solidFill>
                <a:latin typeface="Arial Narrow" panose="020B0606020202030204" pitchFamily="34" charset="0"/>
              </a:rPr>
              <a:t>    she who conceived them has acted shamefully.</a:t>
            </a:r>
          </a:p>
          <a:p>
            <a:r>
              <a:rPr lang="en-US" sz="3200" dirty="0">
                <a:solidFill>
                  <a:schemeClr val="bg1"/>
                </a:solidFill>
                <a:latin typeface="Arial Narrow" panose="020B0606020202030204" pitchFamily="34" charset="0"/>
              </a:rPr>
              <a:t>For she said, ‘I will go after my lovers,</a:t>
            </a:r>
          </a:p>
          <a:p>
            <a:r>
              <a:rPr lang="en-US" sz="3200" dirty="0">
                <a:solidFill>
                  <a:schemeClr val="bg1"/>
                </a:solidFill>
                <a:latin typeface="Arial Narrow" panose="020B0606020202030204" pitchFamily="34" charset="0"/>
              </a:rPr>
              <a:t>    who give me my bread and my water,</a:t>
            </a:r>
          </a:p>
          <a:p>
            <a:r>
              <a:rPr lang="en-US" sz="3200" dirty="0">
                <a:solidFill>
                  <a:schemeClr val="bg1"/>
                </a:solidFill>
                <a:latin typeface="Arial Narrow" panose="020B0606020202030204" pitchFamily="34" charset="0"/>
              </a:rPr>
              <a:t>    my wool and my flax, my oil and my drink.’</a:t>
            </a:r>
          </a:p>
        </p:txBody>
      </p:sp>
    </p:spTree>
    <p:extLst>
      <p:ext uri="{BB962C8B-B14F-4D97-AF65-F5344CB8AC3E}">
        <p14:creationId xmlns:p14="http://schemas.microsoft.com/office/powerpoint/2010/main" val="70873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2185214"/>
          </a:xfrm>
          <a:prstGeom prst="rect">
            <a:avLst/>
          </a:prstGeom>
        </p:spPr>
        <p:txBody>
          <a:bodyPr wrap="square">
            <a:spAutoFit/>
          </a:bodyPr>
          <a:lstStyle/>
          <a:p>
            <a:r>
              <a:rPr lang="en-US" sz="3200" b="1" dirty="0">
                <a:solidFill>
                  <a:schemeClr val="bg1"/>
                </a:solidFill>
                <a:latin typeface="Arial Narrow" panose="020B0606020202030204" pitchFamily="34" charset="0"/>
              </a:rPr>
              <a:t>Hosea 2:11</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11</a:t>
            </a:r>
            <a:r>
              <a:rPr lang="en-US" sz="3200" dirty="0">
                <a:solidFill>
                  <a:schemeClr val="bg1"/>
                </a:solidFill>
                <a:latin typeface="Arial Narrow" panose="020B0606020202030204" pitchFamily="34" charset="0"/>
              </a:rPr>
              <a:t> And I will put an end to all her mirth,</a:t>
            </a:r>
          </a:p>
          <a:p>
            <a:r>
              <a:rPr lang="en-US" sz="3200" dirty="0">
                <a:solidFill>
                  <a:schemeClr val="bg1"/>
                </a:solidFill>
                <a:latin typeface="Arial Narrow" panose="020B0606020202030204" pitchFamily="34" charset="0"/>
              </a:rPr>
              <a:t>    her feasts, her new moons, her Sabbaths,</a:t>
            </a:r>
          </a:p>
          <a:p>
            <a:r>
              <a:rPr lang="en-US" sz="3200" dirty="0">
                <a:solidFill>
                  <a:schemeClr val="bg1"/>
                </a:solidFill>
                <a:latin typeface="Arial Narrow" panose="020B0606020202030204" pitchFamily="34" charset="0"/>
              </a:rPr>
              <a:t>    and all her appointed feasts.</a:t>
            </a:r>
          </a:p>
        </p:txBody>
      </p:sp>
    </p:spTree>
    <p:extLst>
      <p:ext uri="{BB962C8B-B14F-4D97-AF65-F5344CB8AC3E}">
        <p14:creationId xmlns:p14="http://schemas.microsoft.com/office/powerpoint/2010/main" val="126148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732134"/>
            <a:ext cx="7924800" cy="3477875"/>
          </a:xfrm>
          <a:prstGeom prst="rect">
            <a:avLst/>
          </a:prstGeom>
        </p:spPr>
        <p:txBody>
          <a:bodyPr wrap="square">
            <a:spAutoFit/>
          </a:bodyPr>
          <a:lstStyle/>
          <a:p>
            <a:r>
              <a:rPr lang="en-US" sz="3600" b="1" dirty="0">
                <a:solidFill>
                  <a:schemeClr val="bg1"/>
                </a:solidFill>
                <a:latin typeface="Arial Narrow" panose="020B0606020202030204" pitchFamily="34" charset="0"/>
              </a:rPr>
              <a:t>ACCUSATIONS AGAINST ISRAEL</a:t>
            </a:r>
          </a:p>
          <a:p>
            <a:endParaRPr lang="en-US" sz="3200" b="1" dirty="0">
              <a:solidFill>
                <a:schemeClr val="bg1"/>
              </a:solidFill>
              <a:latin typeface="Arial Narrow" panose="020B0606020202030204" pitchFamily="34" charset="0"/>
            </a:endParaRPr>
          </a:p>
          <a:p>
            <a:pPr marL="514350" indent="-514350">
              <a:buFont typeface="+mj-lt"/>
              <a:buAutoNum type="arabicPeriod"/>
            </a:pPr>
            <a:r>
              <a:rPr lang="en-US" sz="3200" b="1" dirty="0">
                <a:solidFill>
                  <a:schemeClr val="bg1"/>
                </a:solidFill>
                <a:latin typeface="Arial Narrow" panose="020B0606020202030204" pitchFamily="34" charset="0"/>
              </a:rPr>
              <a:t>Spiritually hypocritical (4:12-13; 6:6)</a:t>
            </a:r>
          </a:p>
          <a:p>
            <a:pPr marL="514350" indent="-514350">
              <a:buFont typeface="+mj-lt"/>
              <a:buAutoNum type="arabicPeriod"/>
            </a:pPr>
            <a:endParaRPr lang="en-US" sz="1200" b="1" dirty="0">
              <a:solidFill>
                <a:schemeClr val="bg1"/>
              </a:solidFill>
              <a:latin typeface="Arial Narrow" panose="020B0606020202030204" pitchFamily="34" charset="0"/>
            </a:endParaRPr>
          </a:p>
          <a:p>
            <a:pPr marL="514350" indent="-514350">
              <a:buFont typeface="+mj-lt"/>
              <a:buAutoNum type="arabicPeriod"/>
            </a:pPr>
            <a:r>
              <a:rPr lang="en-US" sz="3200" b="1" dirty="0">
                <a:solidFill>
                  <a:schemeClr val="bg1"/>
                </a:solidFill>
                <a:latin typeface="Arial Narrow" panose="020B0606020202030204" pitchFamily="34" charset="0"/>
              </a:rPr>
              <a:t>Trusted in other nations (7:11; 12:1)</a:t>
            </a:r>
          </a:p>
          <a:p>
            <a:pPr marL="514350" indent="-514350">
              <a:buFont typeface="+mj-lt"/>
              <a:buAutoNum type="arabicPeriod"/>
            </a:pPr>
            <a:endParaRPr lang="en-US" sz="1200" b="1" dirty="0">
              <a:solidFill>
                <a:schemeClr val="bg1"/>
              </a:solidFill>
              <a:latin typeface="Arial Narrow" panose="020B0606020202030204" pitchFamily="34" charset="0"/>
            </a:endParaRPr>
          </a:p>
          <a:p>
            <a:pPr marL="514350" indent="-514350">
              <a:buFont typeface="+mj-lt"/>
              <a:buAutoNum type="arabicPeriod"/>
            </a:pPr>
            <a:r>
              <a:rPr lang="en-US" sz="3200" b="1" dirty="0">
                <a:solidFill>
                  <a:schemeClr val="bg1"/>
                </a:solidFill>
                <a:latin typeface="Arial Narrow" panose="020B0606020202030204" pitchFamily="34" charset="0"/>
              </a:rPr>
              <a:t>Did not know God (4:1, 6, 14; 5:4, 6:6)</a:t>
            </a:r>
          </a:p>
          <a:p>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44460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1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1500"/>
                                        <p:tgtEl>
                                          <p:spTgt spid="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animEffect transition="in" filter="fade">
                                      <p:cBhvr>
                                        <p:cTn id="20" dur="1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8E4C89-79D4-4BE3-8BE5-8C07D126E5CF}"/>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6" name="Rectangle 5">
            <a:extLst>
              <a:ext uri="{FF2B5EF4-FFF2-40B4-BE49-F238E27FC236}">
                <a16:creationId xmlns:a16="http://schemas.microsoft.com/office/drawing/2014/main" id="{01C76871-8590-43AD-B27F-0A24BDFB342E}"/>
              </a:ext>
            </a:extLst>
          </p:cNvPr>
          <p:cNvSpPr/>
          <p:nvPr/>
        </p:nvSpPr>
        <p:spPr>
          <a:xfrm>
            <a:off x="609600" y="612844"/>
            <a:ext cx="7924800" cy="5632311"/>
          </a:xfrm>
          <a:prstGeom prst="rect">
            <a:avLst/>
          </a:prstGeom>
        </p:spPr>
        <p:txBody>
          <a:bodyPr wrap="square">
            <a:spAutoFit/>
          </a:bodyPr>
          <a:lstStyle/>
          <a:p>
            <a:r>
              <a:rPr lang="en-US" sz="3200" b="1" dirty="0">
                <a:solidFill>
                  <a:schemeClr val="bg1"/>
                </a:solidFill>
                <a:latin typeface="Arial Narrow" panose="020B0606020202030204" pitchFamily="34" charset="0"/>
              </a:rPr>
              <a:t>Hosea 5:11-14</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11 </a:t>
            </a:r>
            <a:r>
              <a:rPr lang="en-US" sz="3200" dirty="0">
                <a:solidFill>
                  <a:schemeClr val="bg1"/>
                </a:solidFill>
                <a:latin typeface="Arial Narrow" panose="020B0606020202030204" pitchFamily="34" charset="0"/>
              </a:rPr>
              <a:t>Ephraim is oppressed, crushed in judgment,</a:t>
            </a:r>
          </a:p>
          <a:p>
            <a:r>
              <a:rPr lang="en-US" sz="3200" dirty="0">
                <a:solidFill>
                  <a:schemeClr val="bg1"/>
                </a:solidFill>
                <a:latin typeface="Arial Narrow" panose="020B0606020202030204" pitchFamily="34" charset="0"/>
              </a:rPr>
              <a:t>because he was determined to go after filth. </a:t>
            </a:r>
            <a:r>
              <a:rPr lang="en-US" sz="3200" baseline="30000" dirty="0">
                <a:solidFill>
                  <a:schemeClr val="bg1"/>
                </a:solidFill>
                <a:latin typeface="Arial Narrow" panose="020B0606020202030204" pitchFamily="34" charset="0"/>
              </a:rPr>
              <a:t>12</a:t>
            </a:r>
            <a:r>
              <a:rPr lang="en-US" sz="3200" dirty="0">
                <a:solidFill>
                  <a:schemeClr val="bg1"/>
                </a:solidFill>
                <a:latin typeface="Arial Narrow" panose="020B0606020202030204" pitchFamily="34" charset="0"/>
              </a:rPr>
              <a:t> But I am like a moth to Ephraim, and like dry rot to the house of Judah.</a:t>
            </a:r>
            <a:r>
              <a:rPr lang="en-US" sz="800" dirty="0">
                <a:solidFill>
                  <a:schemeClr val="bg1"/>
                </a:solidFill>
                <a:latin typeface="Arial Narrow" panose="020B0606020202030204" pitchFamily="34" charset="0"/>
              </a:rPr>
              <a:t> </a:t>
            </a:r>
            <a:r>
              <a:rPr lang="en-US" sz="3200" baseline="30000" dirty="0">
                <a:solidFill>
                  <a:schemeClr val="bg1"/>
                </a:solidFill>
                <a:latin typeface="Arial Narrow" panose="020B0606020202030204" pitchFamily="34" charset="0"/>
              </a:rPr>
              <a:t>13</a:t>
            </a:r>
            <a:r>
              <a:rPr lang="en-US" sz="3200" dirty="0">
                <a:solidFill>
                  <a:schemeClr val="bg1"/>
                </a:solidFill>
                <a:latin typeface="Arial Narrow" panose="020B0606020202030204" pitchFamily="34" charset="0"/>
              </a:rPr>
              <a:t> When Ephraim saw his sickness, and Judah his wound, then Ephraim went to Assyria, and sent to the great king. But he is not able to cure you or heal your wound. </a:t>
            </a:r>
            <a:r>
              <a:rPr lang="en-US" sz="3200" baseline="30000" dirty="0">
                <a:solidFill>
                  <a:schemeClr val="bg1"/>
                </a:solidFill>
                <a:latin typeface="Arial Narrow" panose="020B0606020202030204" pitchFamily="34" charset="0"/>
              </a:rPr>
              <a:t>14</a:t>
            </a:r>
            <a:r>
              <a:rPr lang="en-US" sz="3200" dirty="0">
                <a:solidFill>
                  <a:schemeClr val="bg1"/>
                </a:solidFill>
                <a:latin typeface="Arial Narrow" panose="020B0606020202030204" pitchFamily="34" charset="0"/>
              </a:rPr>
              <a:t> For I will be like a lion to Ephraim, and like a young lion to the house of Judah. I, even I, will tear and go away; </a:t>
            </a:r>
          </a:p>
          <a:p>
            <a:r>
              <a:rPr lang="en-US" sz="3200" dirty="0">
                <a:solidFill>
                  <a:schemeClr val="bg1"/>
                </a:solidFill>
                <a:latin typeface="Arial Narrow" panose="020B0606020202030204" pitchFamily="34" charset="0"/>
              </a:rPr>
              <a:t>I will carry off, and no one shall rescue.</a:t>
            </a:r>
          </a:p>
        </p:txBody>
      </p:sp>
    </p:spTree>
    <p:extLst>
      <p:ext uri="{BB962C8B-B14F-4D97-AF65-F5344CB8AC3E}">
        <p14:creationId xmlns:p14="http://schemas.microsoft.com/office/powerpoint/2010/main" val="112124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791</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7</cp:revision>
  <dcterms:created xsi:type="dcterms:W3CDTF">2018-08-04T22:31:22Z</dcterms:created>
  <dcterms:modified xsi:type="dcterms:W3CDTF">2018-08-05T13:08:27Z</dcterms:modified>
</cp:coreProperties>
</file>