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9" r:id="rId5"/>
    <p:sldId id="260" r:id="rId6"/>
    <p:sldId id="261" r:id="rId7"/>
    <p:sldId id="269" r:id="rId8"/>
    <p:sldId id="263" r:id="rId9"/>
    <p:sldId id="264" r:id="rId10"/>
    <p:sldId id="262" r:id="rId11"/>
    <p:sldId id="270" r:id="rId12"/>
    <p:sldId id="265" r:id="rId13"/>
    <p:sldId id="266"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68" d="100"/>
          <a:sy n="68" d="100"/>
        </p:scale>
        <p:origin x="45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205418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21922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2294129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424308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172530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427192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316545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377150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122214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286231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63974F-85BF-47C5-A1DE-498AD49A163C}" type="datetimeFigureOut">
              <a:rPr lang="en-US" smtClean="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F8437-7540-45EF-982E-ADED524E2092}" type="slidenum">
              <a:rPr lang="en-US" smtClean="0"/>
              <a:t>‹#›</a:t>
            </a:fld>
            <a:endParaRPr lang="en-US" dirty="0"/>
          </a:p>
        </p:txBody>
      </p:sp>
    </p:spTree>
    <p:extLst>
      <p:ext uri="{BB962C8B-B14F-4D97-AF65-F5344CB8AC3E}">
        <p14:creationId xmlns:p14="http://schemas.microsoft.com/office/powerpoint/2010/main" val="226650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3974F-85BF-47C5-A1DE-498AD49A163C}" type="datetimeFigureOut">
              <a:rPr lang="en-US" smtClean="0"/>
              <a:t>8/12/2018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F8437-7540-45EF-982E-ADED524E2092}" type="slidenum">
              <a:rPr lang="en-US" smtClean="0"/>
              <a:t>‹#›</a:t>
            </a:fld>
            <a:endParaRPr lang="en-US" dirty="0"/>
          </a:p>
        </p:txBody>
      </p:sp>
    </p:spTree>
    <p:extLst>
      <p:ext uri="{BB962C8B-B14F-4D97-AF65-F5344CB8AC3E}">
        <p14:creationId xmlns:p14="http://schemas.microsoft.com/office/powerpoint/2010/main" val="322079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222158-A80A-4DC7-955F-7F191D2DE8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387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5878532"/>
          </a:xfrm>
          <a:prstGeom prst="rect">
            <a:avLst/>
          </a:prstGeom>
          <a:noFill/>
        </p:spPr>
        <p:txBody>
          <a:bodyPr wrap="square" rtlCol="0">
            <a:spAutoFit/>
          </a:bodyPr>
          <a:lstStyle/>
          <a:p>
            <a:r>
              <a:rPr lang="en-US" sz="3000" b="1" dirty="0">
                <a:solidFill>
                  <a:srgbClr val="FFFFFF"/>
                </a:solidFill>
                <a:latin typeface="Arial Narrow" panose="020B0606020202030204" pitchFamily="34" charset="0"/>
              </a:rPr>
              <a:t>Daniel 1:5</a:t>
            </a:r>
          </a:p>
          <a:p>
            <a:endParaRPr lang="en-US" sz="800" b="1" dirty="0">
              <a:solidFill>
                <a:srgbClr val="FFFFFF"/>
              </a:solidFill>
              <a:latin typeface="Arial Narrow" panose="020B0606020202030204" pitchFamily="34" charset="0"/>
            </a:endParaRP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king appointed for them a daily ration from the king’s choice food and from the wine which he drank…</a:t>
            </a:r>
          </a:p>
          <a:p>
            <a:endPar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1"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Daniel 1:8</a:t>
            </a:r>
          </a:p>
          <a:p>
            <a:endParaRPr lang="en-US" sz="800" b="1" dirty="0">
              <a:solidFill>
                <a:srgbClr val="FF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But Daniel made up his mind that he would not defile himself with the king’s choice food or with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wine which he drank; so he sought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permission from the commander of the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officials that he might not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defile himself.</a:t>
            </a:r>
          </a:p>
          <a:p>
            <a:endParaRPr lang="en-US" sz="3000" dirty="0"/>
          </a:p>
        </p:txBody>
      </p:sp>
    </p:spTree>
    <p:extLst>
      <p:ext uri="{BB962C8B-B14F-4D97-AF65-F5344CB8AC3E}">
        <p14:creationId xmlns:p14="http://schemas.microsoft.com/office/powerpoint/2010/main" val="41338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3724096"/>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Reliable filter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Boldness/Courage</a:t>
            </a:r>
          </a:p>
          <a:p>
            <a:pPr lvl="2"/>
            <a:r>
              <a:rPr lang="en-US" sz="3200" dirty="0">
                <a:solidFill>
                  <a:srgbClr val="FFFFFF"/>
                </a:solidFill>
                <a:latin typeface="Arial Narrow" panose="020B0606020202030204" pitchFamily="34" charset="0"/>
              </a:rPr>
              <a:t>   - Dan. 1:5, 8; 3:8-30; 6:10-28</a:t>
            </a:r>
            <a:endParaRPr lang="en-US" sz="800"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227689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1500"/>
                                        <p:tgtEl>
                                          <p:spTgt spid="6">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1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4832092"/>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Reliable filter</a:t>
            </a:r>
          </a:p>
          <a:p>
            <a:pPr lvl="1"/>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Boldness/Courage</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friends</a:t>
            </a:r>
          </a:p>
          <a:p>
            <a:pPr lvl="2"/>
            <a:r>
              <a:rPr lang="en-US" sz="3200" dirty="0">
                <a:solidFill>
                  <a:srgbClr val="FFFFFF"/>
                </a:solidFill>
                <a:latin typeface="Arial Narrow" panose="020B0606020202030204" pitchFamily="34" charset="0"/>
              </a:rPr>
              <a:t>   - 1 Cor. 15:33; Pr. 13:20; </a:t>
            </a:r>
          </a:p>
          <a:p>
            <a:pPr lvl="2"/>
            <a:r>
              <a:rPr lang="en-US" sz="3200" dirty="0">
                <a:solidFill>
                  <a:srgbClr val="FFFFFF"/>
                </a:solidFill>
                <a:latin typeface="Arial Narrow" panose="020B0606020202030204" pitchFamily="34" charset="0"/>
              </a:rPr>
              <a:t>	18:24; 22:24-25 </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266164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Effect transition="in" filter="fade">
                                      <p:cBhvr>
                                        <p:cTn id="7" dur="1500"/>
                                        <p:tgtEl>
                                          <p:spTgt spid="6">
                                            <p:txEl>
                                              <p:pRg st="8" end="8"/>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9" end="9"/>
                                            </p:txEl>
                                          </p:spTgt>
                                        </p:tgtEl>
                                        <p:attrNameLst>
                                          <p:attrName>style.visibility</p:attrName>
                                        </p:attrNameLst>
                                      </p:cBhvr>
                                      <p:to>
                                        <p:strVal val="visible"/>
                                      </p:to>
                                    </p:set>
                                    <p:animEffect transition="in" filter="fade">
                                      <p:cBhvr>
                                        <p:cTn id="10" dur="1500"/>
                                        <p:tgtEl>
                                          <p:spTgt spid="6">
                                            <p:txEl>
                                              <p:pRg st="9" end="9"/>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0" end="10"/>
                                            </p:txEl>
                                          </p:spTgt>
                                        </p:tgtEl>
                                        <p:attrNameLst>
                                          <p:attrName>style.visibility</p:attrName>
                                        </p:attrNameLst>
                                      </p:cBhvr>
                                      <p:to>
                                        <p:strVal val="visible"/>
                                      </p:to>
                                    </p:set>
                                    <p:animEffect transition="in" filter="fade">
                                      <p:cBhvr>
                                        <p:cTn id="13" dur="1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5447645"/>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Reliable filter</a:t>
            </a:r>
          </a:p>
          <a:p>
            <a:pPr lvl="1"/>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Boldness/Courage</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friends</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Confidence in God’s </a:t>
            </a:r>
          </a:p>
          <a:p>
            <a:pPr lvl="1"/>
            <a:r>
              <a:rPr lang="en-US" sz="3200" b="1" dirty="0">
                <a:solidFill>
                  <a:srgbClr val="FFFFFF"/>
                </a:solidFill>
                <a:latin typeface="Arial Narrow" panose="020B0606020202030204" pitchFamily="34" charset="0"/>
              </a:rPr>
              <a:t>	   Sovereignty</a:t>
            </a:r>
          </a:p>
          <a:p>
            <a:pPr lvl="1"/>
            <a:r>
              <a:rPr lang="en-US" sz="3200" b="1" dirty="0">
                <a:solidFill>
                  <a:srgbClr val="FFFFFF"/>
                </a:solidFill>
                <a:latin typeface="Arial Narrow" panose="020B0606020202030204" pitchFamily="34" charset="0"/>
              </a:rPr>
              <a:t>	   </a:t>
            </a:r>
            <a:r>
              <a:rPr lang="en-US" sz="3200" dirty="0">
                <a:solidFill>
                  <a:srgbClr val="FFFFFF"/>
                </a:solidFill>
                <a:latin typeface="Arial Narrow" panose="020B0606020202030204" pitchFamily="34" charset="0"/>
              </a:rPr>
              <a:t>-</a:t>
            </a:r>
            <a:r>
              <a:rPr lang="en-US" sz="3200" b="1" dirty="0">
                <a:solidFill>
                  <a:srgbClr val="FFFFFF"/>
                </a:solidFill>
                <a:latin typeface="Arial Narrow" panose="020B0606020202030204" pitchFamily="34" charset="0"/>
              </a:rPr>
              <a:t> </a:t>
            </a:r>
            <a:r>
              <a:rPr lang="en-US" sz="3200" dirty="0">
                <a:solidFill>
                  <a:srgbClr val="FFFFFF"/>
                </a:solidFill>
                <a:latin typeface="Arial Narrow" panose="020B0606020202030204" pitchFamily="34" charset="0"/>
              </a:rPr>
              <a:t>Dan.1:2; 4:34-35; Is. 45-6-7</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2404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10" end="10"/>
                                            </p:txEl>
                                          </p:spTgt>
                                        </p:tgtEl>
                                        <p:attrNameLst>
                                          <p:attrName>style.visibility</p:attrName>
                                        </p:attrNameLst>
                                      </p:cBhvr>
                                      <p:to>
                                        <p:strVal val="visible"/>
                                      </p:to>
                                    </p:set>
                                    <p:animEffect transition="in" filter="fade">
                                      <p:cBhvr>
                                        <p:cTn id="7" dur="1500"/>
                                        <p:tgtEl>
                                          <p:spTgt spid="6">
                                            <p:txEl>
                                              <p:pRg st="10" end="1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1" end="11"/>
                                            </p:txEl>
                                          </p:spTgt>
                                        </p:tgtEl>
                                        <p:attrNameLst>
                                          <p:attrName>style.visibility</p:attrName>
                                        </p:attrNameLst>
                                      </p:cBhvr>
                                      <p:to>
                                        <p:strVal val="visible"/>
                                      </p:to>
                                    </p:set>
                                    <p:animEffect transition="in" filter="fade">
                                      <p:cBhvr>
                                        <p:cTn id="10" dur="1500"/>
                                        <p:tgtEl>
                                          <p:spTgt spid="6">
                                            <p:txEl>
                                              <p:pRg st="11" end="1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2" end="12"/>
                                            </p:txEl>
                                          </p:spTgt>
                                        </p:tgtEl>
                                        <p:attrNameLst>
                                          <p:attrName>style.visibility</p:attrName>
                                        </p:attrNameLst>
                                      </p:cBhvr>
                                      <p:to>
                                        <p:strVal val="visible"/>
                                      </p:to>
                                    </p:set>
                                    <p:animEffect transition="in" filter="fade">
                                      <p:cBhvr>
                                        <p:cTn id="13" dur="1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222158-A80A-4DC7-955F-7F191D2DE8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4663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6032421"/>
          </a:xfrm>
          <a:prstGeom prst="rect">
            <a:avLst/>
          </a:prstGeom>
          <a:noFill/>
        </p:spPr>
        <p:txBody>
          <a:bodyPr wrap="square" rtlCol="0">
            <a:spAutoFit/>
          </a:bodyPr>
          <a:lstStyle/>
          <a:p>
            <a:r>
              <a:rPr lang="en-US" sz="3000" b="1" dirty="0">
                <a:solidFill>
                  <a:srgbClr val="FFFFFF"/>
                </a:solidFill>
                <a:latin typeface="Arial Narrow" panose="020B0606020202030204" pitchFamily="34" charset="0"/>
              </a:rPr>
              <a:t>Daniel 1:1-3</a:t>
            </a:r>
          </a:p>
          <a:p>
            <a:endParaRPr lang="en-US" sz="800" b="1" dirty="0">
              <a:solidFill>
                <a:srgbClr val="FFFFFF"/>
              </a:solidFill>
              <a:latin typeface="Arial Narrow" panose="020B0606020202030204" pitchFamily="34" charset="0"/>
            </a:endParaRPr>
          </a:p>
          <a:p>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1</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In the third year of the reign of Jehoiakim king of Judah, Nebuchadnezzar king of Babylon came to Jerusalem and besieged it. </a:t>
            </a:r>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2</a:t>
            </a:r>
            <a:r>
              <a:rPr lang="en-US" sz="3000" b="1"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Lord gave Jehoiakim king of Judah into his hand, along with some of the vessels of the house of God; and he brought them to the land of Shinar, to the house of his god, and he brought the vessels into the treasury of his god. </a:t>
            </a:r>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3</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Then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king ordered Ashpenaz, the chief of his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officials, to bring in some of the sons of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Israel, including some of the royal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family and of the nobles, </a:t>
            </a:r>
          </a:p>
          <a:p>
            <a:endParaRPr lang="en-US" dirty="0"/>
          </a:p>
        </p:txBody>
      </p:sp>
    </p:spTree>
    <p:extLst>
      <p:ext uri="{BB962C8B-B14F-4D97-AF65-F5344CB8AC3E}">
        <p14:creationId xmlns:p14="http://schemas.microsoft.com/office/powerpoint/2010/main" val="291636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5755422"/>
          </a:xfrm>
          <a:prstGeom prst="rect">
            <a:avLst/>
          </a:prstGeom>
          <a:noFill/>
        </p:spPr>
        <p:txBody>
          <a:bodyPr wrap="square" rtlCol="0">
            <a:spAutoFit/>
          </a:bodyPr>
          <a:lstStyle/>
          <a:p>
            <a:r>
              <a:rPr lang="en-US" sz="3000" b="1" dirty="0">
                <a:solidFill>
                  <a:srgbClr val="FFFFFF"/>
                </a:solidFill>
                <a:latin typeface="Arial Narrow" panose="020B0606020202030204" pitchFamily="34" charset="0"/>
              </a:rPr>
              <a:t>Daniel 1:4-5</a:t>
            </a:r>
          </a:p>
          <a:p>
            <a:endParaRPr lang="en-US" sz="800" b="1" dirty="0">
              <a:solidFill>
                <a:srgbClr val="FFFFFF"/>
              </a:solidFill>
              <a:latin typeface="Arial Narrow" panose="020B0606020202030204" pitchFamily="34" charset="0"/>
            </a:endParaRPr>
          </a:p>
          <a:p>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4</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youths in whom was no defect, who were good-looking, showing intelligence in every branch of wisdom, endowed with understanding and discerning knowledge, and who had ability for serving in the king’s court; and he ordered him to teach them the literature and language of the Chaldeans. </a:t>
            </a:r>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5</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The king appointed for them a daily ration from the king’s choice food and from the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wine which he drank, and appointed that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they should be educated three years, at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end of which they were to enter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the king’s personal service.</a:t>
            </a:r>
            <a:endParaRPr lang="en-US" sz="3000" dirty="0"/>
          </a:p>
        </p:txBody>
      </p:sp>
    </p:spTree>
    <p:extLst>
      <p:ext uri="{BB962C8B-B14F-4D97-AF65-F5344CB8AC3E}">
        <p14:creationId xmlns:p14="http://schemas.microsoft.com/office/powerpoint/2010/main" val="321472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2985433"/>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lvl="2"/>
            <a:r>
              <a:rPr lang="en-US" sz="3200" dirty="0">
                <a:solidFill>
                  <a:srgbClr val="FFFFFF"/>
                </a:solidFill>
                <a:latin typeface="Arial Narrow" panose="020B0606020202030204" pitchFamily="34" charset="0"/>
              </a:rPr>
              <a:t>    - Dan. 1:17-21; Col. 3:23; Eccl. 9:10; </a:t>
            </a:r>
          </a:p>
          <a:p>
            <a:pPr lvl="2"/>
            <a:r>
              <a:rPr lang="en-US" sz="3200" dirty="0">
                <a:solidFill>
                  <a:srgbClr val="FFFFFF"/>
                </a:solidFill>
                <a:latin typeface="Arial Narrow" panose="020B0606020202030204" pitchFamily="34" charset="0"/>
              </a:rPr>
              <a:t>	 Pr. 12:24; 22:9 </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67300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5293757"/>
          </a:xfrm>
          <a:prstGeom prst="rect">
            <a:avLst/>
          </a:prstGeom>
          <a:noFill/>
        </p:spPr>
        <p:txBody>
          <a:bodyPr wrap="square" rtlCol="0">
            <a:spAutoFit/>
          </a:bodyPr>
          <a:lstStyle/>
          <a:p>
            <a:r>
              <a:rPr lang="en-US" sz="3000" b="1" dirty="0">
                <a:solidFill>
                  <a:srgbClr val="FFFFFF"/>
                </a:solidFill>
                <a:latin typeface="Arial Narrow" panose="020B0606020202030204" pitchFamily="34" charset="0"/>
              </a:rPr>
              <a:t>Daniel 1:17-19</a:t>
            </a:r>
          </a:p>
          <a:p>
            <a:endParaRPr lang="en-US" sz="800" b="1" dirty="0">
              <a:solidFill>
                <a:srgbClr val="FFFFFF"/>
              </a:solidFill>
              <a:latin typeface="Arial Narrow" panose="020B0606020202030204" pitchFamily="34" charset="0"/>
            </a:endParaRPr>
          </a:p>
          <a:p>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17</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As for these four youths, God gave them knowledge and intelligence in every branch of literature and wisdom; Daniel even understood all kinds of visions and dreams.</a:t>
            </a:r>
          </a:p>
          <a:p>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18</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Then at the end of the days which the king had specified for presenting them, the commander of the officials presented them before Nebuchadnezzar. </a:t>
            </a:r>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19</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The king talked with them, and out of them all not one was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found like Daniel, Hananiah, Mishael and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Azariah; so they entered the king’s </a:t>
            </a:r>
          </a:p>
          <a:p>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personal service. </a:t>
            </a:r>
            <a:endParaRPr lang="en-US" sz="3000" dirty="0"/>
          </a:p>
        </p:txBody>
      </p:sp>
    </p:spTree>
    <p:extLst>
      <p:ext uri="{BB962C8B-B14F-4D97-AF65-F5344CB8AC3E}">
        <p14:creationId xmlns:p14="http://schemas.microsoft.com/office/powerpoint/2010/main" val="145294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2985433"/>
          </a:xfrm>
          <a:prstGeom prst="rect">
            <a:avLst/>
          </a:prstGeom>
          <a:noFill/>
        </p:spPr>
        <p:txBody>
          <a:bodyPr wrap="square" rtlCol="0">
            <a:spAutoFit/>
          </a:bodyPr>
          <a:lstStyle/>
          <a:p>
            <a:r>
              <a:rPr lang="en-US" sz="3000" b="1" dirty="0">
                <a:solidFill>
                  <a:srgbClr val="FFFFFF"/>
                </a:solidFill>
                <a:latin typeface="Arial Narrow" panose="020B0606020202030204" pitchFamily="34" charset="0"/>
              </a:rPr>
              <a:t>Daniel 1:20-21</a:t>
            </a:r>
          </a:p>
          <a:p>
            <a:endParaRPr lang="en-US" sz="800" b="1" dirty="0">
              <a:solidFill>
                <a:srgbClr val="FFFFFF"/>
              </a:solidFill>
              <a:latin typeface="Arial Narrow" panose="020B0606020202030204" pitchFamily="34" charset="0"/>
            </a:endParaRPr>
          </a:p>
          <a:p>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20</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As for every matter of wisdom and understanding about which the king consulted them, he found them ten times better than all the magicians and conjurers who were in all his realm. </a:t>
            </a:r>
            <a:r>
              <a:rPr lang="en-US" sz="3000" baseline="30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21</a:t>
            </a:r>
            <a:r>
              <a:rPr lang="en-US" sz="3000"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And Daniel continued until the first year of Cyrus the king.</a:t>
            </a:r>
            <a:endParaRPr lang="en-US" sz="3000" dirty="0"/>
          </a:p>
        </p:txBody>
      </p:sp>
    </p:spTree>
    <p:extLst>
      <p:ext uri="{BB962C8B-B14F-4D97-AF65-F5344CB8AC3E}">
        <p14:creationId xmlns:p14="http://schemas.microsoft.com/office/powerpoint/2010/main" val="3683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2985433"/>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lvl="2"/>
            <a:r>
              <a:rPr lang="en-US" sz="3200" dirty="0">
                <a:solidFill>
                  <a:srgbClr val="FFFFFF"/>
                </a:solidFill>
                <a:latin typeface="Arial Narrow" panose="020B0606020202030204" pitchFamily="34" charset="0"/>
              </a:rPr>
              <a:t>    - Dan. 1:17-21; Col. 3:23; Eccl. 9:10; </a:t>
            </a:r>
          </a:p>
          <a:p>
            <a:pPr lvl="2"/>
            <a:r>
              <a:rPr lang="en-US" sz="3200" dirty="0">
                <a:solidFill>
                  <a:srgbClr val="FFFFFF"/>
                </a:solidFill>
                <a:latin typeface="Arial Narrow" panose="020B0606020202030204" pitchFamily="34" charset="0"/>
              </a:rPr>
              <a:t>	 Pr. 12:24; 22:9 </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89221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91316" cy="3600986"/>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Reliable filter</a:t>
            </a:r>
          </a:p>
          <a:p>
            <a:pPr lvl="2"/>
            <a:r>
              <a:rPr lang="en-US" sz="3200" b="1" dirty="0">
                <a:solidFill>
                  <a:srgbClr val="FFFFFF"/>
                </a:solidFill>
                <a:latin typeface="Arial Narrow" panose="020B0606020202030204" pitchFamily="34" charset="0"/>
              </a:rPr>
              <a:t>   </a:t>
            </a:r>
            <a:r>
              <a:rPr lang="en-US" sz="3200" dirty="0">
                <a:solidFill>
                  <a:srgbClr val="FFFFFF"/>
                </a:solidFill>
                <a:latin typeface="Arial Narrow" panose="020B0606020202030204" pitchFamily="34" charset="0"/>
              </a:rPr>
              <a:t>- Jn. 17:17; 2 Tim. 3:16-17; Is. 40:8; </a:t>
            </a:r>
          </a:p>
          <a:p>
            <a:pPr lvl="2"/>
            <a:r>
              <a:rPr lang="en-US" sz="3200" dirty="0">
                <a:solidFill>
                  <a:srgbClr val="FFFFFF"/>
                </a:solidFill>
                <a:latin typeface="Arial Narrow" panose="020B0606020202030204" pitchFamily="34" charset="0"/>
              </a:rPr>
              <a:t>     Ps. 119:105 </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152835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500"/>
                                        <p:tgtEl>
                                          <p:spTgt spid="6">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fade">
                                      <p:cBhvr>
                                        <p:cTn id="10" dur="1500"/>
                                        <p:tgtEl>
                                          <p:spTgt spid="6">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Effect transition="in" filter="fade">
                                      <p:cBhvr>
                                        <p:cTn id="13" dur="1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731242-5AB1-4A46-B1AF-F555FEA53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965AA8B6-E5B2-412D-ACAC-9BA1A526F25C}"/>
              </a:ext>
            </a:extLst>
          </p:cNvPr>
          <p:cNvSpPr txBox="1"/>
          <p:nvPr/>
        </p:nvSpPr>
        <p:spPr>
          <a:xfrm>
            <a:off x="371330" y="283139"/>
            <a:ext cx="8401340" cy="3724096"/>
          </a:xfrm>
          <a:prstGeom prst="rect">
            <a:avLst/>
          </a:prstGeom>
          <a:noFill/>
        </p:spPr>
        <p:txBody>
          <a:bodyPr wrap="square" rtlCol="0">
            <a:spAutoFit/>
          </a:bodyPr>
          <a:lstStyle/>
          <a:p>
            <a:r>
              <a:rPr lang="en-US" sz="3600" b="1" dirty="0">
                <a:solidFill>
                  <a:srgbClr val="FFFFFF"/>
                </a:solidFill>
                <a:latin typeface="Arial Narrow" panose="020B0606020202030204" pitchFamily="34" charset="0"/>
              </a:rPr>
              <a:t>Back to School Supply List</a:t>
            </a:r>
          </a:p>
          <a:p>
            <a:endParaRPr lang="en-US" sz="16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Good character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Reliable filter</a:t>
            </a:r>
          </a:p>
          <a:p>
            <a:pPr marL="1028700" lvl="1" indent="-571500">
              <a:buFont typeface="Wingdings" panose="05000000000000000000" pitchFamily="2" charset="2"/>
              <a:buChar char="ü"/>
            </a:pPr>
            <a:endParaRPr lang="en-US" sz="800" b="1" dirty="0">
              <a:solidFill>
                <a:srgbClr val="FFFFFF"/>
              </a:solidFill>
              <a:latin typeface="Arial Narrow" panose="020B0606020202030204" pitchFamily="34" charset="0"/>
            </a:endParaRPr>
          </a:p>
          <a:p>
            <a:pPr marL="1028700" lvl="1" indent="-571500">
              <a:buFont typeface="Wingdings" panose="05000000000000000000" pitchFamily="2" charset="2"/>
              <a:buChar char="ü"/>
            </a:pPr>
            <a:r>
              <a:rPr lang="en-US" sz="3200" b="1" dirty="0">
                <a:solidFill>
                  <a:srgbClr val="FFFFFF"/>
                </a:solidFill>
                <a:latin typeface="Arial Narrow" panose="020B0606020202030204" pitchFamily="34" charset="0"/>
              </a:rPr>
              <a:t>  Boldness/Courage</a:t>
            </a:r>
          </a:p>
          <a:p>
            <a:pPr lvl="2"/>
            <a:r>
              <a:rPr lang="en-US" sz="3200" dirty="0">
                <a:solidFill>
                  <a:srgbClr val="FFFFFF"/>
                </a:solidFill>
                <a:latin typeface="Arial Narrow" panose="020B0606020202030204" pitchFamily="34" charset="0"/>
              </a:rPr>
              <a:t>   - Dan. 1:5, 8; 3:8-30; 6:10-28</a:t>
            </a:r>
            <a:endParaRPr lang="en-US" sz="800" dirty="0">
              <a:solidFill>
                <a:srgbClr val="FFFFFF"/>
              </a:solidFill>
              <a:latin typeface="Arial Narrow" panose="020B0606020202030204" pitchFamily="34" charset="0"/>
            </a:endParaRPr>
          </a:p>
          <a:p>
            <a:pPr marL="1028700" lvl="1" indent="-571500">
              <a:buFont typeface="Wingdings" panose="05000000000000000000" pitchFamily="2" charset="2"/>
              <a:buChar char="ü"/>
            </a:pPr>
            <a:endParaRPr lang="en-US" sz="3200" dirty="0">
              <a:latin typeface="Arial Narrow" panose="020B0606020202030204" pitchFamily="34" charset="0"/>
            </a:endParaRPr>
          </a:p>
        </p:txBody>
      </p:sp>
    </p:spTree>
    <p:extLst>
      <p:ext uri="{BB962C8B-B14F-4D97-AF65-F5344CB8AC3E}">
        <p14:creationId xmlns:p14="http://schemas.microsoft.com/office/powerpoint/2010/main" val="57643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1500"/>
                                        <p:tgtEl>
                                          <p:spTgt spid="6">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1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1176</TotalTime>
  <Words>499</Words>
  <Application>Microsoft Office PowerPoint</Application>
  <PresentationFormat>On-screen Show (4:3)</PresentationFormat>
  <Paragraphs>92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2018-08-07T19:01:28Z</dcterms:created>
  <dcterms:modified xsi:type="dcterms:W3CDTF">2018-08-12T13:21:28Z</dcterms:modified>
</cp:coreProperties>
</file>