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F1"/>
    <a:srgbClr val="FFB3E6"/>
    <a:srgbClr val="FF89D8"/>
    <a:srgbClr val="8A4FFF"/>
    <a:srgbClr val="B28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8" autoAdjust="0"/>
    <p:restoredTop sz="94660"/>
  </p:normalViewPr>
  <p:slideViewPr>
    <p:cSldViewPr snapToGrid="0">
      <p:cViewPr varScale="1">
        <p:scale>
          <a:sx n="91" d="100"/>
          <a:sy n="91" d="100"/>
        </p:scale>
        <p:origin x="94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8D107B-4B64-4320-82AA-A21AB7507D09}" type="datetimeFigureOut">
              <a:rPr lang="en-US" smtClean="0"/>
              <a:pPr/>
              <a:t>7/7/18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A1731-8677-4B06-AC7B-63274651BD9A}" type="slidenum">
              <a:rPr lang="en-US" smtClean="0"/>
              <a:pPr/>
              <a:t>‹#›</a:t>
            </a:fld>
            <a:endParaRPr lang="en-US"/>
          </a:p>
        </p:txBody>
      </p:sp>
    </p:spTree>
    <p:extLst>
      <p:ext uri="{BB962C8B-B14F-4D97-AF65-F5344CB8AC3E}">
        <p14:creationId xmlns:p14="http://schemas.microsoft.com/office/powerpoint/2010/main" val="3518151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8D107B-4B64-4320-82AA-A21AB7507D09}" type="datetimeFigureOut">
              <a:rPr lang="en-US" smtClean="0"/>
              <a:pPr/>
              <a:t>7/7/18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A1731-8677-4B06-AC7B-63274651BD9A}" type="slidenum">
              <a:rPr lang="en-US" smtClean="0"/>
              <a:pPr/>
              <a:t>‹#›</a:t>
            </a:fld>
            <a:endParaRPr lang="en-US"/>
          </a:p>
        </p:txBody>
      </p:sp>
    </p:spTree>
    <p:extLst>
      <p:ext uri="{BB962C8B-B14F-4D97-AF65-F5344CB8AC3E}">
        <p14:creationId xmlns:p14="http://schemas.microsoft.com/office/powerpoint/2010/main" val="2289057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8D107B-4B64-4320-82AA-A21AB7507D09}" type="datetimeFigureOut">
              <a:rPr lang="en-US" smtClean="0"/>
              <a:pPr/>
              <a:t>7/7/18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A1731-8677-4B06-AC7B-63274651BD9A}" type="slidenum">
              <a:rPr lang="en-US" smtClean="0"/>
              <a:pPr/>
              <a:t>‹#›</a:t>
            </a:fld>
            <a:endParaRPr lang="en-US"/>
          </a:p>
        </p:txBody>
      </p:sp>
    </p:spTree>
    <p:extLst>
      <p:ext uri="{BB962C8B-B14F-4D97-AF65-F5344CB8AC3E}">
        <p14:creationId xmlns:p14="http://schemas.microsoft.com/office/powerpoint/2010/main" val="3142583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8D107B-4B64-4320-82AA-A21AB7507D09}" type="datetimeFigureOut">
              <a:rPr lang="en-US" smtClean="0"/>
              <a:pPr/>
              <a:t>7/7/18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A1731-8677-4B06-AC7B-63274651BD9A}" type="slidenum">
              <a:rPr lang="en-US" smtClean="0"/>
              <a:pPr/>
              <a:t>‹#›</a:t>
            </a:fld>
            <a:endParaRPr lang="en-US"/>
          </a:p>
        </p:txBody>
      </p:sp>
    </p:spTree>
    <p:extLst>
      <p:ext uri="{BB962C8B-B14F-4D97-AF65-F5344CB8AC3E}">
        <p14:creationId xmlns:p14="http://schemas.microsoft.com/office/powerpoint/2010/main" val="221931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8D107B-4B64-4320-82AA-A21AB7507D09}" type="datetimeFigureOut">
              <a:rPr lang="en-US" smtClean="0"/>
              <a:pPr/>
              <a:t>7/7/18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A1731-8677-4B06-AC7B-63274651BD9A}" type="slidenum">
              <a:rPr lang="en-US" smtClean="0"/>
              <a:pPr/>
              <a:t>‹#›</a:t>
            </a:fld>
            <a:endParaRPr lang="en-US"/>
          </a:p>
        </p:txBody>
      </p:sp>
    </p:spTree>
    <p:extLst>
      <p:ext uri="{BB962C8B-B14F-4D97-AF65-F5344CB8AC3E}">
        <p14:creationId xmlns:p14="http://schemas.microsoft.com/office/powerpoint/2010/main" val="1900597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8D107B-4B64-4320-82AA-A21AB7507D09}" type="datetimeFigureOut">
              <a:rPr lang="en-US" smtClean="0"/>
              <a:pPr/>
              <a:t>7/7/18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A1731-8677-4B06-AC7B-63274651BD9A}" type="slidenum">
              <a:rPr lang="en-US" smtClean="0"/>
              <a:pPr/>
              <a:t>‹#›</a:t>
            </a:fld>
            <a:endParaRPr lang="en-US"/>
          </a:p>
        </p:txBody>
      </p:sp>
    </p:spTree>
    <p:extLst>
      <p:ext uri="{BB962C8B-B14F-4D97-AF65-F5344CB8AC3E}">
        <p14:creationId xmlns:p14="http://schemas.microsoft.com/office/powerpoint/2010/main" val="2373539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8D107B-4B64-4320-82AA-A21AB7507D09}" type="datetimeFigureOut">
              <a:rPr lang="en-US" smtClean="0"/>
              <a:pPr/>
              <a:t>7/7/18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2A1731-8677-4B06-AC7B-63274651BD9A}" type="slidenum">
              <a:rPr lang="en-US" smtClean="0"/>
              <a:pPr/>
              <a:t>‹#›</a:t>
            </a:fld>
            <a:endParaRPr lang="en-US"/>
          </a:p>
        </p:txBody>
      </p:sp>
    </p:spTree>
    <p:extLst>
      <p:ext uri="{BB962C8B-B14F-4D97-AF65-F5344CB8AC3E}">
        <p14:creationId xmlns:p14="http://schemas.microsoft.com/office/powerpoint/2010/main" val="2712520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8D107B-4B64-4320-82AA-A21AB7507D09}" type="datetimeFigureOut">
              <a:rPr lang="en-US" smtClean="0"/>
              <a:pPr/>
              <a:t>7/7/18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2A1731-8677-4B06-AC7B-63274651BD9A}" type="slidenum">
              <a:rPr lang="en-US" smtClean="0"/>
              <a:pPr/>
              <a:t>‹#›</a:t>
            </a:fld>
            <a:endParaRPr lang="en-US"/>
          </a:p>
        </p:txBody>
      </p:sp>
    </p:spTree>
    <p:extLst>
      <p:ext uri="{BB962C8B-B14F-4D97-AF65-F5344CB8AC3E}">
        <p14:creationId xmlns:p14="http://schemas.microsoft.com/office/powerpoint/2010/main" val="643308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D107B-4B64-4320-82AA-A21AB7507D09}" type="datetimeFigureOut">
              <a:rPr lang="en-US" smtClean="0"/>
              <a:pPr/>
              <a:t>7/7/18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2A1731-8677-4B06-AC7B-63274651BD9A}" type="slidenum">
              <a:rPr lang="en-US" smtClean="0"/>
              <a:pPr/>
              <a:t>‹#›</a:t>
            </a:fld>
            <a:endParaRPr lang="en-US"/>
          </a:p>
        </p:txBody>
      </p:sp>
    </p:spTree>
    <p:extLst>
      <p:ext uri="{BB962C8B-B14F-4D97-AF65-F5344CB8AC3E}">
        <p14:creationId xmlns:p14="http://schemas.microsoft.com/office/powerpoint/2010/main" val="326712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8D107B-4B64-4320-82AA-A21AB7507D09}" type="datetimeFigureOut">
              <a:rPr lang="en-US" smtClean="0"/>
              <a:pPr/>
              <a:t>7/7/18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A1731-8677-4B06-AC7B-63274651BD9A}" type="slidenum">
              <a:rPr lang="en-US" smtClean="0"/>
              <a:pPr/>
              <a:t>‹#›</a:t>
            </a:fld>
            <a:endParaRPr lang="en-US"/>
          </a:p>
        </p:txBody>
      </p:sp>
    </p:spTree>
    <p:extLst>
      <p:ext uri="{BB962C8B-B14F-4D97-AF65-F5344CB8AC3E}">
        <p14:creationId xmlns:p14="http://schemas.microsoft.com/office/powerpoint/2010/main" val="2610722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8D107B-4B64-4320-82AA-A21AB7507D09}" type="datetimeFigureOut">
              <a:rPr lang="en-US" smtClean="0"/>
              <a:pPr/>
              <a:t>7/7/18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A1731-8677-4B06-AC7B-63274651BD9A}" type="slidenum">
              <a:rPr lang="en-US" smtClean="0"/>
              <a:pPr/>
              <a:t>‹#›</a:t>
            </a:fld>
            <a:endParaRPr lang="en-US"/>
          </a:p>
        </p:txBody>
      </p:sp>
    </p:spTree>
    <p:extLst>
      <p:ext uri="{BB962C8B-B14F-4D97-AF65-F5344CB8AC3E}">
        <p14:creationId xmlns:p14="http://schemas.microsoft.com/office/powerpoint/2010/main" val="12271870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D107B-4B64-4320-82AA-A21AB7507D09}" type="datetimeFigureOut">
              <a:rPr lang="en-US" smtClean="0"/>
              <a:pPr/>
              <a:t>7/7/18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A1731-8677-4B06-AC7B-63274651BD9A}" type="slidenum">
              <a:rPr lang="en-US" smtClean="0"/>
              <a:pPr/>
              <a:t>‹#›</a:t>
            </a:fld>
            <a:endParaRPr lang="en-US"/>
          </a:p>
        </p:txBody>
      </p:sp>
    </p:spTree>
    <p:extLst>
      <p:ext uri="{BB962C8B-B14F-4D97-AF65-F5344CB8AC3E}">
        <p14:creationId xmlns:p14="http://schemas.microsoft.com/office/powerpoint/2010/main" val="3775020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2" name="Title 1"/>
          <p:cNvSpPr>
            <a:spLocks noGrp="1"/>
          </p:cNvSpPr>
          <p:nvPr>
            <p:ph type="ctrTitle"/>
          </p:nvPr>
        </p:nvSpPr>
        <p:spPr>
          <a:xfrm>
            <a:off x="-714703" y="3867058"/>
            <a:ext cx="5391807" cy="2103820"/>
          </a:xfrm>
        </p:spPr>
        <p:txBody>
          <a:bodyPr>
            <a:noAutofit/>
          </a:bodyPr>
          <a:lstStyle/>
          <a:p>
            <a:pPr>
              <a:lnSpc>
                <a:spcPts val="4500"/>
              </a:lnSpc>
            </a:pPr>
            <a:r>
              <a:rPr lang="en-US" sz="4800" b="1" dirty="0" smtClean="0">
                <a:solidFill>
                  <a:schemeClr val="bg1"/>
                </a:solidFill>
                <a:effectLst>
                  <a:outerShdw blurRad="38100" dist="38100" dir="2700000" algn="tl">
                    <a:srgbClr val="000000">
                      <a:alpha val="43137"/>
                    </a:srgbClr>
                  </a:outerShdw>
                </a:effectLst>
                <a:latin typeface="Berlin Sans FB Demi" panose="020E0802020502020306" pitchFamily="34" charset="0"/>
                <a:cs typeface="Aharoni" panose="02010803020104030203" pitchFamily="2" charset="-79"/>
              </a:rPr>
              <a:t>Facing </a:t>
            </a:r>
            <a:br>
              <a:rPr lang="en-US" sz="4800" b="1" dirty="0" smtClean="0">
                <a:solidFill>
                  <a:schemeClr val="bg1"/>
                </a:solidFill>
                <a:effectLst>
                  <a:outerShdw blurRad="38100" dist="38100" dir="2700000" algn="tl">
                    <a:srgbClr val="000000">
                      <a:alpha val="43137"/>
                    </a:srgbClr>
                  </a:outerShdw>
                </a:effectLst>
                <a:latin typeface="Berlin Sans FB Demi" panose="020E0802020502020306" pitchFamily="34" charset="0"/>
                <a:cs typeface="Aharoni" panose="02010803020104030203" pitchFamily="2" charset="-79"/>
              </a:rPr>
            </a:br>
            <a:r>
              <a:rPr lang="en-US" sz="4800" b="1" dirty="0" smtClean="0">
                <a:solidFill>
                  <a:schemeClr val="bg1"/>
                </a:solidFill>
                <a:effectLst>
                  <a:outerShdw blurRad="38100" dist="38100" dir="2700000" algn="tl">
                    <a:srgbClr val="000000">
                      <a:alpha val="43137"/>
                    </a:srgbClr>
                  </a:outerShdw>
                </a:effectLst>
                <a:latin typeface="Berlin Sans FB Demi" panose="020E0802020502020306" pitchFamily="34" charset="0"/>
                <a:cs typeface="Aharoni" panose="02010803020104030203" pitchFamily="2" charset="-79"/>
              </a:rPr>
              <a:t>Temptation</a:t>
            </a:r>
            <a:br>
              <a:rPr lang="en-US" sz="4800" b="1" dirty="0" smtClean="0">
                <a:solidFill>
                  <a:schemeClr val="bg1"/>
                </a:solidFill>
                <a:effectLst>
                  <a:outerShdw blurRad="38100" dist="38100" dir="2700000" algn="tl">
                    <a:srgbClr val="000000">
                      <a:alpha val="43137"/>
                    </a:srgbClr>
                  </a:outerShdw>
                </a:effectLst>
                <a:latin typeface="Berlin Sans FB Demi" panose="020E0802020502020306" pitchFamily="34" charset="0"/>
                <a:cs typeface="Aharoni" panose="02010803020104030203" pitchFamily="2" charset="-79"/>
              </a:rPr>
            </a:br>
            <a:r>
              <a:rPr lang="en-US" sz="3200" b="1" i="1" dirty="0" smtClean="0">
                <a:solidFill>
                  <a:schemeClr val="bg1"/>
                </a:solidFill>
                <a:effectLst>
                  <a:outerShdw blurRad="38100" dist="38100" dir="2700000" algn="tl">
                    <a:srgbClr val="000000">
                      <a:alpha val="43137"/>
                    </a:srgbClr>
                  </a:outerShdw>
                </a:effectLst>
                <a:latin typeface="Berlin Sans FB Demi" panose="020E0802020502020306" pitchFamily="34" charset="0"/>
                <a:cs typeface="Aharoni" panose="02010803020104030203" pitchFamily="2" charset="-79"/>
              </a:rPr>
              <a:t>Part 1 of 2</a:t>
            </a:r>
            <a:endParaRPr lang="en-US" sz="4400" b="1" i="1" dirty="0">
              <a:solidFill>
                <a:schemeClr val="bg1"/>
              </a:solidFill>
              <a:effectLst>
                <a:outerShdw blurRad="38100" dist="38100" dir="2700000" algn="tl">
                  <a:srgbClr val="000000">
                    <a:alpha val="43137"/>
                  </a:srgbClr>
                </a:outerShdw>
              </a:effectLst>
              <a:latin typeface="Berlin Sans FB Demi" panose="020E0802020502020306" pitchFamily="34" charset="0"/>
              <a:cs typeface="Aharoni" panose="02010803020104030203" pitchFamily="2" charset="-79"/>
            </a:endParaRPr>
          </a:p>
        </p:txBody>
      </p:sp>
      <p:sp>
        <p:nvSpPr>
          <p:cNvPr id="3" name="Subtitle 2"/>
          <p:cNvSpPr>
            <a:spLocks noGrp="1"/>
          </p:cNvSpPr>
          <p:nvPr>
            <p:ph type="subTitle" idx="1"/>
          </p:nvPr>
        </p:nvSpPr>
        <p:spPr>
          <a:xfrm>
            <a:off x="94637" y="6109512"/>
            <a:ext cx="3773125" cy="714957"/>
          </a:xfrm>
        </p:spPr>
        <p:txBody>
          <a:bodyPr/>
          <a:lstStyle/>
          <a:p>
            <a:pPr>
              <a:lnSpc>
                <a:spcPts val="1500"/>
              </a:lnSpc>
            </a:pPr>
            <a:r>
              <a:rPr lang="en-US"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1 Corinthians 10:13;</a:t>
            </a:r>
          </a:p>
          <a:p>
            <a:pPr>
              <a:lnSpc>
                <a:spcPts val="1500"/>
              </a:lnSpc>
            </a:pPr>
            <a:r>
              <a:rPr lang="en-US"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James 1:13-15</a:t>
            </a:r>
            <a:endParaRPr lang="en-US"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12" name="Subtitle 2"/>
          <p:cNvSpPr txBox="1">
            <a:spLocks/>
          </p:cNvSpPr>
          <p:nvPr/>
        </p:nvSpPr>
        <p:spPr>
          <a:xfrm>
            <a:off x="5980386" y="4023208"/>
            <a:ext cx="3079531" cy="256677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chemeClr val="bg1"/>
                </a:solidFill>
                <a:effectLst>
                  <a:outerShdw blurRad="38100" dist="38100" dir="2700000" algn="tl">
                    <a:srgbClr val="000000">
                      <a:alpha val="43137"/>
                    </a:srgbClr>
                  </a:outerShdw>
                </a:effectLst>
                <a:cs typeface="Aharoni" panose="02010803020104030203" pitchFamily="2" charset="-79"/>
              </a:rPr>
              <a:t>1 Cor. 10:13, </a:t>
            </a:r>
            <a:r>
              <a:rPr lang="en-US" b="1" i="1" dirty="0">
                <a:solidFill>
                  <a:schemeClr val="bg1"/>
                </a:solidFill>
                <a:effectLst>
                  <a:outerShdw blurRad="38100" dist="38100" dir="2700000" algn="tl">
                    <a:srgbClr val="000000">
                      <a:alpha val="43137"/>
                    </a:srgbClr>
                  </a:outerShdw>
                </a:effectLst>
                <a:cs typeface="Aharoni" panose="02010803020104030203" pitchFamily="2" charset="-79"/>
              </a:rPr>
              <a:t>No temptation has overtaken you that is not common to man. God is faithful, and he will not let you be tempted beyond your ability, but with the temptation he will also provide the way of escape, that you may be able to endure it.</a:t>
            </a:r>
          </a:p>
        </p:txBody>
      </p:sp>
    </p:spTree>
    <p:extLst>
      <p:ext uri="{BB962C8B-B14F-4D97-AF65-F5344CB8AC3E}">
        <p14:creationId xmlns:p14="http://schemas.microsoft.com/office/powerpoint/2010/main" val="1820470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75303" y="365126"/>
            <a:ext cx="8647979" cy="1325563"/>
          </a:xfrm>
        </p:spPr>
        <p:txBody>
          <a:bodyPr>
            <a:normAutofit/>
          </a:bodyPr>
          <a:lstStyle/>
          <a:p>
            <a:r>
              <a:rPr lang="en-US" sz="40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James 1:13-15</a:t>
            </a:r>
            <a:endParaRPr lang="en-US" sz="40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4" name="Content Placeholder 3"/>
          <p:cNvSpPr>
            <a:spLocks noGrp="1"/>
          </p:cNvSpPr>
          <p:nvPr>
            <p:ph idx="1"/>
          </p:nvPr>
        </p:nvSpPr>
        <p:spPr>
          <a:xfrm>
            <a:off x="2554013" y="1524000"/>
            <a:ext cx="6369269" cy="5065987"/>
          </a:xfrm>
          <a:noFill/>
        </p:spPr>
        <p:txBody>
          <a:bodyPr>
            <a:normAutofit/>
          </a:bodyPr>
          <a:lstStyle/>
          <a:p>
            <a:pPr marL="0" indent="0">
              <a:buNone/>
            </a:pPr>
            <a:r>
              <a:rPr lang="en-US" b="1" dirty="0" smtClean="0">
                <a:solidFill>
                  <a:schemeClr val="bg1"/>
                </a:solidFill>
                <a:effectLst>
                  <a:outerShdw blurRad="38100" dist="38100" dir="2700000" algn="tl">
                    <a:srgbClr val="000000">
                      <a:alpha val="43137"/>
                    </a:srgbClr>
                  </a:outerShdw>
                </a:effectLst>
                <a:cs typeface="Aharoni" panose="02010803020104030203" pitchFamily="2" charset="-79"/>
              </a:rPr>
              <a:t>James </a:t>
            </a:r>
            <a:r>
              <a:rPr lang="en-US" b="1" dirty="0">
                <a:solidFill>
                  <a:schemeClr val="bg1"/>
                </a:solidFill>
                <a:effectLst>
                  <a:outerShdw blurRad="38100" dist="38100" dir="2700000" algn="tl">
                    <a:srgbClr val="000000">
                      <a:alpha val="43137"/>
                    </a:srgbClr>
                  </a:outerShdw>
                </a:effectLst>
                <a:cs typeface="Aharoni" panose="02010803020104030203" pitchFamily="2" charset="-79"/>
              </a:rPr>
              <a:t>1:13-15, </a:t>
            </a:r>
            <a:r>
              <a:rPr lang="en-US" b="1" i="1" dirty="0" smtClean="0">
                <a:solidFill>
                  <a:schemeClr val="bg1"/>
                </a:solidFill>
                <a:effectLst>
                  <a:outerShdw blurRad="38100" dist="38100" dir="2700000" algn="tl">
                    <a:srgbClr val="000000">
                      <a:alpha val="43137"/>
                    </a:srgbClr>
                  </a:outerShdw>
                </a:effectLst>
                <a:cs typeface="Aharoni" panose="02010803020104030203" pitchFamily="2" charset="-79"/>
              </a:rPr>
              <a:t>Let </a:t>
            </a:r>
            <a:r>
              <a:rPr lang="en-US" b="1" i="1" dirty="0">
                <a:solidFill>
                  <a:schemeClr val="bg1"/>
                </a:solidFill>
                <a:effectLst>
                  <a:outerShdw blurRad="38100" dist="38100" dir="2700000" algn="tl">
                    <a:srgbClr val="000000">
                      <a:alpha val="43137"/>
                    </a:srgbClr>
                  </a:outerShdw>
                </a:effectLst>
                <a:cs typeface="Aharoni" panose="02010803020104030203" pitchFamily="2" charset="-79"/>
              </a:rPr>
              <a:t>no one say when he is tempted, “I am being tempted by God,” for God cannot be tempted with evil, and he himself tempts no one. 14 But each person is tempted when he is lured and enticed by his own desire. 15 Then desire when it has conceived gives birth to sin, and sin when it is fully grown brings forth death.</a:t>
            </a:r>
          </a:p>
        </p:txBody>
      </p:sp>
      <p:sp>
        <p:nvSpPr>
          <p:cNvPr id="17" name="Title 1"/>
          <p:cNvSpPr txBox="1">
            <a:spLocks/>
          </p:cNvSpPr>
          <p:nvPr/>
        </p:nvSpPr>
        <p:spPr>
          <a:xfrm>
            <a:off x="73572" y="5820102"/>
            <a:ext cx="1555531" cy="1037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2000"/>
              </a:lnSpc>
            </a:pPr>
            <a:r>
              <a:rPr lang="en-US" sz="20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Facing </a:t>
            </a:r>
            <a:br>
              <a:rPr lang="en-US" sz="20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n-US" sz="20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Temptation</a:t>
            </a:r>
            <a:endParaRPr lang="en-US" sz="20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51553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75303" y="365126"/>
            <a:ext cx="8647979" cy="1325563"/>
          </a:xfrm>
        </p:spPr>
        <p:txBody>
          <a:bodyPr>
            <a:normAutofit/>
          </a:bodyPr>
          <a:lstStyle/>
          <a:p>
            <a:r>
              <a:rPr lang="en-US" sz="40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Truth About Temptation</a:t>
            </a:r>
            <a:endParaRPr lang="en-US" sz="40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4" name="Content Placeholder 3"/>
          <p:cNvSpPr>
            <a:spLocks noGrp="1"/>
          </p:cNvSpPr>
          <p:nvPr>
            <p:ph idx="1"/>
          </p:nvPr>
        </p:nvSpPr>
        <p:spPr>
          <a:xfrm>
            <a:off x="2554013" y="1524000"/>
            <a:ext cx="6369269" cy="5065987"/>
          </a:xfrm>
          <a:noFill/>
        </p:spPr>
        <p:txBody>
          <a:bodyPr>
            <a:normAutofit fontScale="92500" lnSpcReduction="20000"/>
          </a:bodyPr>
          <a:lstStyle/>
          <a:p>
            <a:r>
              <a:rPr lang="en-US" b="1" dirty="0" smtClean="0">
                <a:solidFill>
                  <a:schemeClr val="bg1"/>
                </a:solidFill>
                <a:effectLst>
                  <a:outerShdw blurRad="38100" dist="38100" dir="2700000" algn="tl">
                    <a:srgbClr val="000000">
                      <a:alpha val="43137"/>
                    </a:srgbClr>
                  </a:outerShdw>
                </a:effectLst>
                <a:cs typeface="Aharoni" panose="02010803020104030203" pitchFamily="2" charset="-79"/>
              </a:rPr>
              <a:t>Temptation is inevitable. We are all tempted in some way(s).</a:t>
            </a:r>
          </a:p>
          <a:p>
            <a:r>
              <a:rPr lang="en-US" b="1" dirty="0" smtClean="0">
                <a:solidFill>
                  <a:schemeClr val="bg1"/>
                </a:solidFill>
                <a:effectLst>
                  <a:outerShdw blurRad="38100" dist="38100" dir="2700000" algn="tl">
                    <a:srgbClr val="000000">
                      <a:alpha val="43137"/>
                    </a:srgbClr>
                  </a:outerShdw>
                </a:effectLst>
                <a:cs typeface="Aharoni" panose="02010803020104030203" pitchFamily="2" charset="-79"/>
              </a:rPr>
              <a:t>Temptation is a part of the cause of sin, but is not itself sin.</a:t>
            </a:r>
          </a:p>
          <a:p>
            <a:r>
              <a:rPr lang="en-US" b="1" dirty="0" smtClean="0">
                <a:solidFill>
                  <a:schemeClr val="bg1"/>
                </a:solidFill>
                <a:effectLst>
                  <a:outerShdw blurRad="38100" dist="38100" dir="2700000" algn="tl">
                    <a:srgbClr val="000000">
                      <a:alpha val="43137"/>
                    </a:srgbClr>
                  </a:outerShdw>
                </a:effectLst>
                <a:cs typeface="Aharoni" panose="02010803020104030203" pitchFamily="2" charset="-79"/>
              </a:rPr>
              <a:t>Temptation </a:t>
            </a:r>
            <a:r>
              <a:rPr lang="en-US" b="1" dirty="0" smtClean="0">
                <a:solidFill>
                  <a:schemeClr val="bg1"/>
                </a:solidFill>
                <a:effectLst>
                  <a:outerShdw blurRad="38100" dist="38100" dir="2700000" algn="tl">
                    <a:srgbClr val="000000">
                      <a:alpha val="43137"/>
                    </a:srgbClr>
                  </a:outerShdw>
                </a:effectLst>
                <a:cs typeface="Aharoni" panose="02010803020104030203" pitchFamily="2" charset="-79"/>
              </a:rPr>
              <a:t>is an enticement to do evil. There is a difference in </a:t>
            </a:r>
            <a:r>
              <a:rPr lang="en-US" b="1" dirty="0" smtClean="0">
                <a:solidFill>
                  <a:schemeClr val="bg1"/>
                </a:solidFill>
                <a:effectLst>
                  <a:outerShdw blurRad="38100" dist="38100" dir="2700000" algn="tl">
                    <a:srgbClr val="000000">
                      <a:alpha val="43137"/>
                    </a:srgbClr>
                  </a:outerShdw>
                </a:effectLst>
                <a:cs typeface="Aharoni" panose="02010803020104030203" pitchFamily="2" charset="-79"/>
              </a:rPr>
              <a:t>being tested and being tempted</a:t>
            </a:r>
            <a:r>
              <a:rPr lang="en-US" b="1" dirty="0" smtClean="0">
                <a:solidFill>
                  <a:schemeClr val="bg1"/>
                </a:solidFill>
                <a:effectLst>
                  <a:outerShdw blurRad="38100" dist="38100" dir="2700000" algn="tl">
                    <a:srgbClr val="000000">
                      <a:alpha val="43137"/>
                    </a:srgbClr>
                  </a:outerShdw>
                </a:effectLst>
                <a:cs typeface="Aharoni" panose="02010803020104030203" pitchFamily="2" charset="-79"/>
              </a:rPr>
              <a:t>.</a:t>
            </a:r>
          </a:p>
          <a:p>
            <a:r>
              <a:rPr lang="en-US" b="1" dirty="0" smtClean="0">
                <a:solidFill>
                  <a:schemeClr val="bg1"/>
                </a:solidFill>
                <a:effectLst>
                  <a:outerShdw blurRad="38100" dist="38100" dir="2700000" algn="tl">
                    <a:srgbClr val="000000">
                      <a:alpha val="43137"/>
                    </a:srgbClr>
                  </a:outerShdw>
                </a:effectLst>
                <a:cs typeface="Aharoni" panose="02010803020104030203" pitchFamily="2" charset="-79"/>
              </a:rPr>
              <a:t>If you don’t learn to face temptation, you will not make it!</a:t>
            </a:r>
          </a:p>
          <a:p>
            <a:r>
              <a:rPr lang="en-US" b="1" dirty="0" smtClean="0">
                <a:solidFill>
                  <a:schemeClr val="bg1"/>
                </a:solidFill>
                <a:effectLst>
                  <a:outerShdw blurRad="38100" dist="38100" dir="2700000" algn="tl">
                    <a:srgbClr val="000000">
                      <a:alpha val="43137"/>
                    </a:srgbClr>
                  </a:outerShdw>
                </a:effectLst>
                <a:cs typeface="Aharoni" panose="02010803020104030203" pitchFamily="2" charset="-79"/>
              </a:rPr>
              <a:t>Strong </a:t>
            </a:r>
            <a:r>
              <a:rPr lang="en-US" b="1" dirty="0" smtClean="0">
                <a:solidFill>
                  <a:schemeClr val="bg1"/>
                </a:solidFill>
                <a:effectLst>
                  <a:outerShdw blurRad="38100" dist="38100" dir="2700000" algn="tl">
                    <a:srgbClr val="000000">
                      <a:alpha val="43137"/>
                    </a:srgbClr>
                  </a:outerShdw>
                </a:effectLst>
                <a:cs typeface="Aharoni" panose="02010803020104030203" pitchFamily="2" charset="-79"/>
              </a:rPr>
              <a:t>desire is not sin. Sin is the transgression of God’s law. It is the result of acting on one’s evil desires.</a:t>
            </a:r>
          </a:p>
          <a:p>
            <a:r>
              <a:rPr lang="en-US" b="1" dirty="0" smtClean="0">
                <a:solidFill>
                  <a:schemeClr val="bg1"/>
                </a:solidFill>
                <a:effectLst>
                  <a:outerShdw blurRad="38100" dist="38100" dir="2700000" algn="tl">
                    <a:srgbClr val="000000">
                      <a:alpha val="43137"/>
                    </a:srgbClr>
                  </a:outerShdw>
                </a:effectLst>
                <a:cs typeface="Aharoni" panose="02010803020104030203" pitchFamily="2" charset="-79"/>
              </a:rPr>
              <a:t>Satan is behind this, not God! However, no one is to blame for my sin but me! </a:t>
            </a:r>
          </a:p>
          <a:p>
            <a:endParaRPr lang="en-US" b="1" dirty="0" smtClean="0">
              <a:solidFill>
                <a:schemeClr val="bg1"/>
              </a:solidFill>
              <a:effectLst>
                <a:outerShdw blurRad="38100" dist="38100" dir="2700000" algn="tl">
                  <a:srgbClr val="000000">
                    <a:alpha val="43137"/>
                  </a:srgbClr>
                </a:outerShdw>
              </a:effectLst>
              <a:cs typeface="Aharoni" panose="02010803020104030203" pitchFamily="2" charset="-79"/>
            </a:endParaRPr>
          </a:p>
        </p:txBody>
      </p:sp>
      <p:sp>
        <p:nvSpPr>
          <p:cNvPr id="17" name="Title 1"/>
          <p:cNvSpPr txBox="1">
            <a:spLocks/>
          </p:cNvSpPr>
          <p:nvPr/>
        </p:nvSpPr>
        <p:spPr>
          <a:xfrm>
            <a:off x="73572" y="5820102"/>
            <a:ext cx="1555531" cy="1037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2000"/>
              </a:lnSpc>
            </a:pPr>
            <a:r>
              <a:rPr lang="en-US" sz="20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Facing </a:t>
            </a:r>
            <a:br>
              <a:rPr lang="en-US" sz="20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n-US" sz="20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Temptation</a:t>
            </a:r>
            <a:endParaRPr lang="en-US" sz="20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69103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75303" y="365126"/>
            <a:ext cx="8647979" cy="1325563"/>
          </a:xfrm>
        </p:spPr>
        <p:txBody>
          <a:bodyPr>
            <a:normAutofit/>
          </a:bodyPr>
          <a:lstStyle/>
          <a:p>
            <a:r>
              <a:rPr lang="en-US" sz="40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Facing Temptation Requires Taking Steps to Overcome It…</a:t>
            </a:r>
            <a:endParaRPr lang="en-US" sz="40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4" name="Content Placeholder 3"/>
          <p:cNvSpPr>
            <a:spLocks noGrp="1"/>
          </p:cNvSpPr>
          <p:nvPr>
            <p:ph idx="1"/>
          </p:nvPr>
        </p:nvSpPr>
        <p:spPr>
          <a:xfrm>
            <a:off x="2554013" y="1690689"/>
            <a:ext cx="6369269" cy="4899298"/>
          </a:xfrm>
          <a:noFill/>
        </p:spPr>
        <p:txBody>
          <a:bodyPr>
            <a:normAutofit/>
          </a:bodyPr>
          <a:lstStyle/>
          <a:p>
            <a:pPr marL="514350" indent="-514350">
              <a:buAutoNum type="arabicPeriod"/>
            </a:pPr>
            <a:r>
              <a:rPr lang="en-US" sz="3200" b="1" dirty="0" smtClean="0">
                <a:solidFill>
                  <a:schemeClr val="bg1"/>
                </a:solidFill>
                <a:effectLst>
                  <a:outerShdw blurRad="38100" dist="38100" dir="2700000" algn="tl">
                    <a:srgbClr val="000000">
                      <a:alpha val="43137"/>
                    </a:srgbClr>
                  </a:outerShdw>
                </a:effectLst>
                <a:cs typeface="Aharoni" panose="02010803020104030203" pitchFamily="2" charset="-79"/>
              </a:rPr>
              <a:t>Study God’s Word so you are not fooled. </a:t>
            </a:r>
            <a:r>
              <a:rPr lang="en-US" b="1" i="1" dirty="0" smtClean="0">
                <a:solidFill>
                  <a:schemeClr val="bg1"/>
                </a:solidFill>
                <a:effectLst>
                  <a:outerShdw blurRad="38100" dist="38100" dir="2700000" algn="tl">
                    <a:srgbClr val="000000">
                      <a:alpha val="43137"/>
                    </a:srgbClr>
                  </a:outerShdw>
                </a:effectLst>
                <a:cs typeface="Aharoni" panose="02010803020104030203" pitchFamily="2" charset="-79"/>
              </a:rPr>
              <a:t>(1 Tim. 2:14; Matt. 4:1-11)</a:t>
            </a:r>
            <a:endParaRPr lang="en-US" sz="3200" b="1" i="1" dirty="0" smtClean="0">
              <a:solidFill>
                <a:schemeClr val="bg1"/>
              </a:solidFill>
              <a:effectLst>
                <a:outerShdw blurRad="38100" dist="38100" dir="2700000" algn="tl">
                  <a:srgbClr val="000000">
                    <a:alpha val="43137"/>
                  </a:srgbClr>
                </a:outerShdw>
              </a:effectLst>
              <a:cs typeface="Aharoni" panose="02010803020104030203" pitchFamily="2" charset="-79"/>
            </a:endParaRPr>
          </a:p>
          <a:p>
            <a:pPr marL="514350" indent="-514350">
              <a:buAutoNum type="arabicPeriod"/>
            </a:pPr>
            <a:r>
              <a:rPr lang="en-US" sz="3200" b="1" dirty="0" smtClean="0">
                <a:solidFill>
                  <a:schemeClr val="bg1"/>
                </a:solidFill>
                <a:effectLst>
                  <a:outerShdw blurRad="38100" dist="38100" dir="2700000" algn="tl">
                    <a:srgbClr val="000000">
                      <a:alpha val="43137"/>
                    </a:srgbClr>
                  </a:outerShdw>
                </a:effectLst>
                <a:cs typeface="Aharoni" panose="02010803020104030203" pitchFamily="2" charset="-79"/>
              </a:rPr>
              <a:t>Stop providing for the flesh. </a:t>
            </a:r>
            <a:r>
              <a:rPr lang="en-US" b="1" i="1" dirty="0" smtClean="0">
                <a:solidFill>
                  <a:schemeClr val="bg1"/>
                </a:solidFill>
                <a:effectLst>
                  <a:outerShdw blurRad="38100" dist="38100" dir="2700000" algn="tl">
                    <a:srgbClr val="000000">
                      <a:alpha val="43137"/>
                    </a:srgbClr>
                  </a:outerShdw>
                </a:effectLst>
                <a:cs typeface="Aharoni" panose="02010803020104030203" pitchFamily="2" charset="-79"/>
              </a:rPr>
              <a:t>(Rom. 13:14)</a:t>
            </a:r>
            <a:endParaRPr lang="en-US" sz="3200" b="1" i="1" dirty="0" smtClean="0">
              <a:solidFill>
                <a:schemeClr val="bg1"/>
              </a:solidFill>
              <a:effectLst>
                <a:outerShdw blurRad="38100" dist="38100" dir="2700000" algn="tl">
                  <a:srgbClr val="000000">
                    <a:alpha val="43137"/>
                  </a:srgbClr>
                </a:outerShdw>
              </a:effectLst>
              <a:cs typeface="Aharoni" panose="02010803020104030203" pitchFamily="2" charset="-79"/>
            </a:endParaRPr>
          </a:p>
          <a:p>
            <a:pPr marL="514350" indent="-514350">
              <a:buAutoNum type="arabicPeriod"/>
            </a:pPr>
            <a:r>
              <a:rPr lang="en-US" sz="3200" b="1" dirty="0" smtClean="0">
                <a:solidFill>
                  <a:schemeClr val="bg1"/>
                </a:solidFill>
                <a:effectLst>
                  <a:outerShdw blurRad="38100" dist="38100" dir="2700000" algn="tl">
                    <a:srgbClr val="000000">
                      <a:alpha val="43137"/>
                    </a:srgbClr>
                  </a:outerShdw>
                </a:effectLst>
                <a:cs typeface="Aharoni" panose="02010803020104030203" pitchFamily="2" charset="-79"/>
              </a:rPr>
              <a:t>Make up your mind ahead of time before temptation comes. </a:t>
            </a:r>
            <a:r>
              <a:rPr lang="en-US" b="1" i="1" dirty="0" smtClean="0">
                <a:solidFill>
                  <a:schemeClr val="bg1"/>
                </a:solidFill>
                <a:effectLst>
                  <a:outerShdw blurRad="38100" dist="38100" dir="2700000" algn="tl">
                    <a:srgbClr val="000000">
                      <a:alpha val="43137"/>
                    </a:srgbClr>
                  </a:outerShdw>
                </a:effectLst>
                <a:cs typeface="Aharoni" panose="02010803020104030203" pitchFamily="2" charset="-79"/>
              </a:rPr>
              <a:t>(Dan. 1:8)</a:t>
            </a:r>
            <a:endParaRPr lang="en-US" sz="3200" b="1" i="1" dirty="0" smtClean="0">
              <a:solidFill>
                <a:schemeClr val="bg1"/>
              </a:solidFill>
              <a:effectLst>
                <a:outerShdw blurRad="38100" dist="38100" dir="2700000" algn="tl">
                  <a:srgbClr val="000000">
                    <a:alpha val="43137"/>
                  </a:srgbClr>
                </a:outerShdw>
              </a:effectLst>
              <a:cs typeface="Aharoni" panose="02010803020104030203" pitchFamily="2" charset="-79"/>
            </a:endParaRPr>
          </a:p>
          <a:p>
            <a:pPr marL="514350" indent="-514350">
              <a:buAutoNum type="arabicPeriod"/>
            </a:pPr>
            <a:r>
              <a:rPr lang="en-US" sz="3200" b="1" dirty="0" smtClean="0">
                <a:solidFill>
                  <a:schemeClr val="bg1"/>
                </a:solidFill>
                <a:effectLst>
                  <a:outerShdw blurRad="38100" dist="38100" dir="2700000" algn="tl">
                    <a:srgbClr val="000000">
                      <a:alpha val="43137"/>
                    </a:srgbClr>
                  </a:outerShdw>
                </a:effectLst>
                <a:cs typeface="Aharoni" panose="02010803020104030203" pitchFamily="2" charset="-79"/>
              </a:rPr>
              <a:t>Understand that God expects you to stand. </a:t>
            </a:r>
            <a:r>
              <a:rPr lang="en-US" b="1" i="1" dirty="0" smtClean="0">
                <a:solidFill>
                  <a:schemeClr val="bg1"/>
                </a:solidFill>
                <a:effectLst>
                  <a:outerShdw blurRad="38100" dist="38100" dir="2700000" algn="tl">
                    <a:srgbClr val="000000">
                      <a:alpha val="43137"/>
                    </a:srgbClr>
                  </a:outerShdw>
                </a:effectLst>
                <a:cs typeface="Aharoni" panose="02010803020104030203" pitchFamily="2" charset="-79"/>
              </a:rPr>
              <a:t>(1 Cor. 10:13)</a:t>
            </a:r>
            <a:endParaRPr lang="en-US" sz="3200" b="1" i="1" dirty="0" smtClean="0">
              <a:solidFill>
                <a:schemeClr val="bg1"/>
              </a:solidFill>
              <a:effectLst>
                <a:outerShdw blurRad="38100" dist="38100" dir="2700000" algn="tl">
                  <a:srgbClr val="000000">
                    <a:alpha val="43137"/>
                  </a:srgbClr>
                </a:outerShdw>
              </a:effectLst>
              <a:cs typeface="Aharoni" panose="02010803020104030203" pitchFamily="2" charset="-79"/>
            </a:endParaRPr>
          </a:p>
          <a:p>
            <a:pPr marL="514350" indent="-514350">
              <a:buAutoNum type="arabicPeriod"/>
            </a:pPr>
            <a:r>
              <a:rPr lang="en-US" sz="3200" b="1" dirty="0" smtClean="0">
                <a:solidFill>
                  <a:schemeClr val="bg1"/>
                </a:solidFill>
                <a:effectLst>
                  <a:outerShdw blurRad="38100" dist="38100" dir="2700000" algn="tl">
                    <a:srgbClr val="000000">
                      <a:alpha val="43137"/>
                    </a:srgbClr>
                  </a:outerShdw>
                </a:effectLst>
                <a:cs typeface="Aharoni" panose="02010803020104030203" pitchFamily="2" charset="-79"/>
              </a:rPr>
              <a:t>Look for the escape. </a:t>
            </a:r>
            <a:r>
              <a:rPr lang="en-US" b="1" i="1" dirty="0" smtClean="0">
                <a:solidFill>
                  <a:schemeClr val="bg1"/>
                </a:solidFill>
                <a:effectLst>
                  <a:outerShdw blurRad="38100" dist="38100" dir="2700000" algn="tl">
                    <a:srgbClr val="000000">
                      <a:alpha val="43137"/>
                    </a:srgbClr>
                  </a:outerShdw>
                </a:effectLst>
                <a:cs typeface="Aharoni" panose="02010803020104030203" pitchFamily="2" charset="-79"/>
              </a:rPr>
              <a:t>(1 Cor. 10:13)</a:t>
            </a:r>
            <a:endParaRPr lang="en-US" sz="3200" b="1" i="1" dirty="0" smtClean="0">
              <a:solidFill>
                <a:schemeClr val="bg1"/>
              </a:solidFill>
              <a:effectLst>
                <a:outerShdw blurRad="38100" dist="38100" dir="2700000" algn="tl">
                  <a:srgbClr val="000000">
                    <a:alpha val="43137"/>
                  </a:srgbClr>
                </a:outerShdw>
              </a:effectLst>
              <a:cs typeface="Aharoni" panose="02010803020104030203" pitchFamily="2" charset="-79"/>
            </a:endParaRPr>
          </a:p>
        </p:txBody>
      </p:sp>
      <p:sp>
        <p:nvSpPr>
          <p:cNvPr id="17" name="Title 1"/>
          <p:cNvSpPr txBox="1">
            <a:spLocks/>
          </p:cNvSpPr>
          <p:nvPr/>
        </p:nvSpPr>
        <p:spPr>
          <a:xfrm>
            <a:off x="73572" y="5820102"/>
            <a:ext cx="1555531" cy="1037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2000"/>
              </a:lnSpc>
            </a:pPr>
            <a:r>
              <a:rPr lang="en-US" sz="20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Facing </a:t>
            </a:r>
            <a:br>
              <a:rPr lang="en-US" sz="20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n-US" sz="20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Temptation</a:t>
            </a:r>
            <a:endParaRPr lang="en-US" sz="20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6560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2" name="Title 1"/>
          <p:cNvSpPr>
            <a:spLocks noGrp="1"/>
          </p:cNvSpPr>
          <p:nvPr>
            <p:ph type="ctrTitle"/>
          </p:nvPr>
        </p:nvSpPr>
        <p:spPr>
          <a:xfrm>
            <a:off x="-714703" y="3867058"/>
            <a:ext cx="5391807" cy="2103820"/>
          </a:xfrm>
        </p:spPr>
        <p:txBody>
          <a:bodyPr>
            <a:noAutofit/>
          </a:bodyPr>
          <a:lstStyle/>
          <a:p>
            <a:pPr>
              <a:lnSpc>
                <a:spcPts val="4500"/>
              </a:lnSpc>
            </a:pPr>
            <a:r>
              <a:rPr lang="en-US" sz="4800" b="1" dirty="0" smtClean="0">
                <a:solidFill>
                  <a:schemeClr val="bg1"/>
                </a:solidFill>
                <a:effectLst>
                  <a:outerShdw blurRad="38100" dist="38100" dir="2700000" algn="tl">
                    <a:srgbClr val="000000">
                      <a:alpha val="43137"/>
                    </a:srgbClr>
                  </a:outerShdw>
                </a:effectLst>
                <a:latin typeface="Berlin Sans FB Demi" panose="020E0802020502020306" pitchFamily="34" charset="0"/>
                <a:cs typeface="Aharoni" panose="02010803020104030203" pitchFamily="2" charset="-79"/>
              </a:rPr>
              <a:t>Facing </a:t>
            </a:r>
            <a:br>
              <a:rPr lang="en-US" sz="4800" b="1" dirty="0" smtClean="0">
                <a:solidFill>
                  <a:schemeClr val="bg1"/>
                </a:solidFill>
                <a:effectLst>
                  <a:outerShdw blurRad="38100" dist="38100" dir="2700000" algn="tl">
                    <a:srgbClr val="000000">
                      <a:alpha val="43137"/>
                    </a:srgbClr>
                  </a:outerShdw>
                </a:effectLst>
                <a:latin typeface="Berlin Sans FB Demi" panose="020E0802020502020306" pitchFamily="34" charset="0"/>
                <a:cs typeface="Aharoni" panose="02010803020104030203" pitchFamily="2" charset="-79"/>
              </a:rPr>
            </a:br>
            <a:r>
              <a:rPr lang="en-US" sz="4800" b="1" dirty="0" smtClean="0">
                <a:solidFill>
                  <a:schemeClr val="bg1"/>
                </a:solidFill>
                <a:effectLst>
                  <a:outerShdw blurRad="38100" dist="38100" dir="2700000" algn="tl">
                    <a:srgbClr val="000000">
                      <a:alpha val="43137"/>
                    </a:srgbClr>
                  </a:outerShdw>
                </a:effectLst>
                <a:latin typeface="Berlin Sans FB Demi" panose="020E0802020502020306" pitchFamily="34" charset="0"/>
                <a:cs typeface="Aharoni" panose="02010803020104030203" pitchFamily="2" charset="-79"/>
              </a:rPr>
              <a:t>Temptation</a:t>
            </a:r>
            <a:br>
              <a:rPr lang="en-US" sz="4800" b="1" dirty="0" smtClean="0">
                <a:solidFill>
                  <a:schemeClr val="bg1"/>
                </a:solidFill>
                <a:effectLst>
                  <a:outerShdw blurRad="38100" dist="38100" dir="2700000" algn="tl">
                    <a:srgbClr val="000000">
                      <a:alpha val="43137"/>
                    </a:srgbClr>
                  </a:outerShdw>
                </a:effectLst>
                <a:latin typeface="Berlin Sans FB Demi" panose="020E0802020502020306" pitchFamily="34" charset="0"/>
                <a:cs typeface="Aharoni" panose="02010803020104030203" pitchFamily="2" charset="-79"/>
              </a:rPr>
            </a:br>
            <a:r>
              <a:rPr lang="en-US" sz="3200" b="1" i="1" dirty="0" smtClean="0">
                <a:solidFill>
                  <a:schemeClr val="bg1"/>
                </a:solidFill>
                <a:effectLst>
                  <a:outerShdw blurRad="38100" dist="38100" dir="2700000" algn="tl">
                    <a:srgbClr val="000000">
                      <a:alpha val="43137"/>
                    </a:srgbClr>
                  </a:outerShdw>
                </a:effectLst>
                <a:latin typeface="Berlin Sans FB Demi" panose="020E0802020502020306" pitchFamily="34" charset="0"/>
                <a:cs typeface="Aharoni" panose="02010803020104030203" pitchFamily="2" charset="-79"/>
              </a:rPr>
              <a:t>Part 2 of 2</a:t>
            </a:r>
            <a:endParaRPr lang="en-US" sz="4400" b="1" i="1" dirty="0">
              <a:solidFill>
                <a:schemeClr val="bg1"/>
              </a:solidFill>
              <a:effectLst>
                <a:outerShdw blurRad="38100" dist="38100" dir="2700000" algn="tl">
                  <a:srgbClr val="000000">
                    <a:alpha val="43137"/>
                  </a:srgbClr>
                </a:outerShdw>
              </a:effectLst>
              <a:latin typeface="Berlin Sans FB Demi" panose="020E0802020502020306" pitchFamily="34" charset="0"/>
              <a:cs typeface="Aharoni" panose="02010803020104030203" pitchFamily="2" charset="-79"/>
            </a:endParaRPr>
          </a:p>
        </p:txBody>
      </p:sp>
      <p:sp>
        <p:nvSpPr>
          <p:cNvPr id="3" name="Subtitle 2"/>
          <p:cNvSpPr>
            <a:spLocks noGrp="1"/>
          </p:cNvSpPr>
          <p:nvPr>
            <p:ph type="subTitle" idx="1"/>
          </p:nvPr>
        </p:nvSpPr>
        <p:spPr>
          <a:xfrm>
            <a:off x="94637" y="6109512"/>
            <a:ext cx="3773125" cy="714957"/>
          </a:xfrm>
        </p:spPr>
        <p:txBody>
          <a:bodyPr/>
          <a:lstStyle/>
          <a:p>
            <a:pPr>
              <a:lnSpc>
                <a:spcPts val="1500"/>
              </a:lnSpc>
            </a:pPr>
            <a:r>
              <a:rPr lang="en-US"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1 Corinthians 10:13;</a:t>
            </a:r>
          </a:p>
          <a:p>
            <a:pPr>
              <a:lnSpc>
                <a:spcPts val="1500"/>
              </a:lnSpc>
            </a:pPr>
            <a:r>
              <a:rPr lang="en-US"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James 1:13-15</a:t>
            </a:r>
            <a:endParaRPr lang="en-US"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12" name="Subtitle 2"/>
          <p:cNvSpPr txBox="1">
            <a:spLocks/>
          </p:cNvSpPr>
          <p:nvPr/>
        </p:nvSpPr>
        <p:spPr>
          <a:xfrm>
            <a:off x="5980386" y="4023208"/>
            <a:ext cx="3079531" cy="256677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chemeClr val="bg1"/>
                </a:solidFill>
                <a:effectLst>
                  <a:outerShdw blurRad="38100" dist="38100" dir="2700000" algn="tl">
                    <a:srgbClr val="000000">
                      <a:alpha val="43137"/>
                    </a:srgbClr>
                  </a:outerShdw>
                </a:effectLst>
                <a:cs typeface="Aharoni" panose="02010803020104030203" pitchFamily="2" charset="-79"/>
              </a:rPr>
              <a:t>1 Cor. 10:13, </a:t>
            </a:r>
            <a:r>
              <a:rPr lang="en-US" b="1" i="1" dirty="0">
                <a:solidFill>
                  <a:schemeClr val="bg1"/>
                </a:solidFill>
                <a:effectLst>
                  <a:outerShdw blurRad="38100" dist="38100" dir="2700000" algn="tl">
                    <a:srgbClr val="000000">
                      <a:alpha val="43137"/>
                    </a:srgbClr>
                  </a:outerShdw>
                </a:effectLst>
                <a:cs typeface="Aharoni" panose="02010803020104030203" pitchFamily="2" charset="-79"/>
              </a:rPr>
              <a:t>No temptation has overtaken you that is not common to man. God is faithful, and he will not let you be tempted beyond your ability, but with the temptation he will also provide the way of escape, that you may be able to endure it.</a:t>
            </a:r>
          </a:p>
        </p:txBody>
      </p:sp>
    </p:spTree>
    <p:extLst>
      <p:ext uri="{BB962C8B-B14F-4D97-AF65-F5344CB8AC3E}">
        <p14:creationId xmlns:p14="http://schemas.microsoft.com/office/powerpoint/2010/main" val="1820470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75303" y="365126"/>
            <a:ext cx="8647979" cy="1325563"/>
          </a:xfrm>
        </p:spPr>
        <p:txBody>
          <a:bodyPr>
            <a:normAutofit/>
          </a:bodyPr>
          <a:lstStyle/>
          <a:p>
            <a:r>
              <a:rPr lang="en-US" sz="40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Facing Temptation Requires Taking Steps to Overcome It…</a:t>
            </a:r>
            <a:endParaRPr lang="en-US" sz="40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4" name="Content Placeholder 3"/>
          <p:cNvSpPr>
            <a:spLocks noGrp="1"/>
          </p:cNvSpPr>
          <p:nvPr>
            <p:ph idx="1"/>
          </p:nvPr>
        </p:nvSpPr>
        <p:spPr>
          <a:xfrm>
            <a:off x="2554013" y="1690689"/>
            <a:ext cx="6369269" cy="4899298"/>
          </a:xfrm>
          <a:noFill/>
        </p:spPr>
        <p:txBody>
          <a:bodyPr>
            <a:normAutofit lnSpcReduction="10000"/>
          </a:bodyPr>
          <a:lstStyle/>
          <a:p>
            <a:pPr marL="514350" indent="-514350">
              <a:buAutoNum type="arabicPeriod" startAt="6"/>
            </a:pPr>
            <a:r>
              <a:rPr lang="en-US" sz="3200" b="1" dirty="0" smtClean="0">
                <a:solidFill>
                  <a:schemeClr val="bg1"/>
                </a:solidFill>
                <a:effectLst>
                  <a:outerShdw blurRad="38100" dist="38100" dir="2700000" algn="tl">
                    <a:srgbClr val="000000">
                      <a:alpha val="43137"/>
                    </a:srgbClr>
                  </a:outerShdw>
                </a:effectLst>
                <a:cs typeface="Aharoni" panose="02010803020104030203" pitchFamily="2" charset="-79"/>
              </a:rPr>
              <a:t>Resist Satan. </a:t>
            </a:r>
            <a:r>
              <a:rPr lang="en-US" b="1" i="1" dirty="0" smtClean="0">
                <a:solidFill>
                  <a:schemeClr val="bg1"/>
                </a:solidFill>
                <a:effectLst>
                  <a:outerShdw blurRad="38100" dist="38100" dir="2700000" algn="tl">
                    <a:srgbClr val="000000">
                      <a:alpha val="43137"/>
                    </a:srgbClr>
                  </a:outerShdw>
                </a:effectLst>
                <a:cs typeface="Aharoni" panose="02010803020104030203" pitchFamily="2" charset="-79"/>
              </a:rPr>
              <a:t>(Tit. 2:11-12; James 4:7)</a:t>
            </a:r>
            <a:endParaRPr lang="en-US" sz="3200" b="1" i="1" dirty="0" smtClean="0">
              <a:solidFill>
                <a:schemeClr val="bg1"/>
              </a:solidFill>
              <a:effectLst>
                <a:outerShdw blurRad="38100" dist="38100" dir="2700000" algn="tl">
                  <a:srgbClr val="000000">
                    <a:alpha val="43137"/>
                  </a:srgbClr>
                </a:outerShdw>
              </a:effectLst>
              <a:cs typeface="Aharoni" panose="02010803020104030203" pitchFamily="2" charset="-79"/>
            </a:endParaRPr>
          </a:p>
          <a:p>
            <a:pPr marL="514350" indent="-514350">
              <a:buAutoNum type="arabicPeriod" startAt="6"/>
            </a:pPr>
            <a:r>
              <a:rPr lang="en-US" sz="3200" b="1" dirty="0" smtClean="0">
                <a:solidFill>
                  <a:schemeClr val="bg1"/>
                </a:solidFill>
                <a:effectLst>
                  <a:outerShdw blurRad="38100" dist="38100" dir="2700000" algn="tl">
                    <a:srgbClr val="000000">
                      <a:alpha val="43137"/>
                    </a:srgbClr>
                  </a:outerShdw>
                </a:effectLst>
                <a:cs typeface="Aharoni" panose="02010803020104030203" pitchFamily="2" charset="-79"/>
              </a:rPr>
              <a:t>Compensate for your times of vulnerability. </a:t>
            </a:r>
            <a:r>
              <a:rPr lang="en-US" b="1" i="1" dirty="0" smtClean="0">
                <a:solidFill>
                  <a:schemeClr val="bg1"/>
                </a:solidFill>
                <a:effectLst>
                  <a:outerShdw blurRad="38100" dist="38100" dir="2700000" algn="tl">
                    <a:srgbClr val="000000">
                      <a:alpha val="43137"/>
                    </a:srgbClr>
                  </a:outerShdw>
                </a:effectLst>
                <a:cs typeface="Aharoni" panose="02010803020104030203" pitchFamily="2" charset="-79"/>
              </a:rPr>
              <a:t>(1 Kings 18-19)</a:t>
            </a:r>
            <a:endParaRPr lang="en-US" sz="3200" b="1" i="1" dirty="0" smtClean="0">
              <a:solidFill>
                <a:schemeClr val="bg1"/>
              </a:solidFill>
              <a:effectLst>
                <a:outerShdw blurRad="38100" dist="38100" dir="2700000" algn="tl">
                  <a:srgbClr val="000000">
                    <a:alpha val="43137"/>
                  </a:srgbClr>
                </a:outerShdw>
              </a:effectLst>
              <a:cs typeface="Aharoni" panose="02010803020104030203" pitchFamily="2" charset="-79"/>
            </a:endParaRPr>
          </a:p>
          <a:p>
            <a:pPr marL="514350" indent="-514350">
              <a:buAutoNum type="arabicPeriod" startAt="6"/>
            </a:pPr>
            <a:r>
              <a:rPr lang="en-US" sz="3200" b="1" dirty="0" smtClean="0">
                <a:solidFill>
                  <a:schemeClr val="bg1"/>
                </a:solidFill>
                <a:effectLst>
                  <a:outerShdw blurRad="38100" dist="38100" dir="2700000" algn="tl">
                    <a:srgbClr val="000000">
                      <a:alpha val="43137"/>
                    </a:srgbClr>
                  </a:outerShdw>
                </a:effectLst>
                <a:cs typeface="Aharoni" panose="02010803020104030203" pitchFamily="2" charset="-79"/>
              </a:rPr>
              <a:t>Confess your sins. </a:t>
            </a:r>
            <a:r>
              <a:rPr lang="en-US" b="1" i="1" dirty="0" smtClean="0">
                <a:solidFill>
                  <a:schemeClr val="bg1"/>
                </a:solidFill>
                <a:effectLst>
                  <a:outerShdw blurRad="38100" dist="38100" dir="2700000" algn="tl">
                    <a:srgbClr val="000000">
                      <a:alpha val="43137"/>
                    </a:srgbClr>
                  </a:outerShdw>
                </a:effectLst>
                <a:cs typeface="Aharoni" panose="02010803020104030203" pitchFamily="2" charset="-79"/>
              </a:rPr>
              <a:t>(James 5:16)</a:t>
            </a:r>
            <a:endParaRPr lang="en-US" sz="3200" b="1" i="1" dirty="0" smtClean="0">
              <a:solidFill>
                <a:schemeClr val="bg1"/>
              </a:solidFill>
              <a:effectLst>
                <a:outerShdw blurRad="38100" dist="38100" dir="2700000" algn="tl">
                  <a:srgbClr val="000000">
                    <a:alpha val="43137"/>
                  </a:srgbClr>
                </a:outerShdw>
              </a:effectLst>
              <a:cs typeface="Aharoni" panose="02010803020104030203" pitchFamily="2" charset="-79"/>
            </a:endParaRPr>
          </a:p>
          <a:p>
            <a:pPr marL="514350" indent="-514350">
              <a:buAutoNum type="arabicPeriod" startAt="6"/>
            </a:pPr>
            <a:r>
              <a:rPr lang="en-US" sz="3200" b="1" dirty="0" smtClean="0">
                <a:solidFill>
                  <a:schemeClr val="bg1"/>
                </a:solidFill>
                <a:effectLst>
                  <a:outerShdw blurRad="38100" dist="38100" dir="2700000" algn="tl">
                    <a:srgbClr val="000000">
                      <a:alpha val="43137"/>
                    </a:srgbClr>
                  </a:outerShdw>
                </a:effectLst>
                <a:cs typeface="Aharoni" panose="02010803020104030203" pitchFamily="2" charset="-79"/>
              </a:rPr>
              <a:t>Make a plan for accountability. </a:t>
            </a:r>
            <a:r>
              <a:rPr lang="en-US" b="1" i="1" dirty="0" smtClean="0">
                <a:solidFill>
                  <a:schemeClr val="bg1"/>
                </a:solidFill>
                <a:effectLst>
                  <a:outerShdw blurRad="38100" dist="38100" dir="2700000" algn="tl">
                    <a:srgbClr val="000000">
                      <a:alpha val="43137"/>
                    </a:srgbClr>
                  </a:outerShdw>
                </a:effectLst>
                <a:cs typeface="Aharoni" panose="02010803020104030203" pitchFamily="2" charset="-79"/>
              </a:rPr>
              <a:t>(Eccl. 4:9-10; Matt. 18:20)</a:t>
            </a:r>
            <a:endParaRPr lang="en-US" sz="3200" b="1" i="1" dirty="0" smtClean="0">
              <a:solidFill>
                <a:schemeClr val="bg1"/>
              </a:solidFill>
              <a:effectLst>
                <a:outerShdw blurRad="38100" dist="38100" dir="2700000" algn="tl">
                  <a:srgbClr val="000000">
                    <a:alpha val="43137"/>
                  </a:srgbClr>
                </a:outerShdw>
              </a:effectLst>
              <a:cs typeface="Aharoni" panose="02010803020104030203" pitchFamily="2" charset="-79"/>
            </a:endParaRPr>
          </a:p>
          <a:p>
            <a:pPr marL="514350" indent="-514350">
              <a:buAutoNum type="arabicPeriod" startAt="6"/>
            </a:pPr>
            <a:r>
              <a:rPr lang="en-US" sz="3200" b="1" dirty="0" smtClean="0">
                <a:solidFill>
                  <a:schemeClr val="bg1"/>
                </a:solidFill>
                <a:effectLst>
                  <a:outerShdw blurRad="38100" dist="38100" dir="2700000" algn="tl">
                    <a:srgbClr val="000000">
                      <a:alpha val="43137"/>
                    </a:srgbClr>
                  </a:outerShdw>
                </a:effectLst>
                <a:cs typeface="Aharoni" panose="02010803020104030203" pitchFamily="2" charset="-79"/>
              </a:rPr>
              <a:t>Review often the price of sin. </a:t>
            </a:r>
            <a:r>
              <a:rPr lang="en-US" b="1" i="1" dirty="0" smtClean="0">
                <a:solidFill>
                  <a:schemeClr val="bg1"/>
                </a:solidFill>
                <a:effectLst>
                  <a:outerShdw blurRad="38100" dist="38100" dir="2700000" algn="tl">
                    <a:srgbClr val="000000">
                      <a:alpha val="43137"/>
                    </a:srgbClr>
                  </a:outerShdw>
                </a:effectLst>
                <a:cs typeface="Aharoni" panose="02010803020104030203" pitchFamily="2" charset="-79"/>
              </a:rPr>
              <a:t>(Rom. 3:23; 6:23)</a:t>
            </a:r>
          </a:p>
          <a:p>
            <a:pPr marL="514350" indent="-514350">
              <a:buAutoNum type="arabicPeriod" startAt="6"/>
            </a:pPr>
            <a:r>
              <a:rPr lang="en-US" sz="3200" b="1" dirty="0" smtClean="0">
                <a:solidFill>
                  <a:schemeClr val="bg1"/>
                </a:solidFill>
                <a:effectLst>
                  <a:outerShdw blurRad="38100" dist="38100" dir="2700000" algn="tl">
                    <a:srgbClr val="000000">
                      <a:alpha val="43137"/>
                    </a:srgbClr>
                  </a:outerShdw>
                </a:effectLst>
                <a:cs typeface="Aharoni" panose="02010803020104030203" pitchFamily="2" charset="-79"/>
              </a:rPr>
              <a:t>Determine to walk by the Spirit</a:t>
            </a:r>
            <a:r>
              <a:rPr lang="en-US" sz="3200" b="1" i="1" dirty="0" smtClean="0">
                <a:solidFill>
                  <a:schemeClr val="bg1"/>
                </a:solidFill>
                <a:effectLst>
                  <a:outerShdw blurRad="38100" dist="38100" dir="2700000" algn="tl">
                    <a:srgbClr val="000000">
                      <a:alpha val="43137"/>
                    </a:srgbClr>
                  </a:outerShdw>
                </a:effectLst>
                <a:cs typeface="Aharoni" panose="02010803020104030203" pitchFamily="2" charset="-79"/>
              </a:rPr>
              <a:t>. (Gal. 5:16)</a:t>
            </a:r>
          </a:p>
        </p:txBody>
      </p:sp>
      <p:sp>
        <p:nvSpPr>
          <p:cNvPr id="17" name="Title 1"/>
          <p:cNvSpPr txBox="1">
            <a:spLocks/>
          </p:cNvSpPr>
          <p:nvPr/>
        </p:nvSpPr>
        <p:spPr>
          <a:xfrm>
            <a:off x="73572" y="5820102"/>
            <a:ext cx="1555531" cy="1037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2000"/>
              </a:lnSpc>
            </a:pPr>
            <a:r>
              <a:rPr lang="en-US" sz="20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Facing </a:t>
            </a:r>
            <a:br>
              <a:rPr lang="en-US" sz="20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n-US" sz="2000"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Temptation</a:t>
            </a:r>
            <a:endParaRPr lang="en-US" sz="20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6560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4428</TotalTime>
  <Words>477</Words>
  <Application>Microsoft Macintosh PowerPoint</Application>
  <PresentationFormat>On-screen Show (4:3)</PresentationFormat>
  <Paragraphs>34</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Aharoni</vt:lpstr>
      <vt:lpstr>Berlin Sans FB Demi</vt:lpstr>
      <vt:lpstr>Calibri</vt:lpstr>
      <vt:lpstr>Calibri Light</vt:lpstr>
      <vt:lpstr>Arial</vt:lpstr>
      <vt:lpstr>Office Theme</vt:lpstr>
      <vt:lpstr>Facing  Temptation Part 1 of 2</vt:lpstr>
      <vt:lpstr>James 1:13-15</vt:lpstr>
      <vt:lpstr>The Truth About Temptation</vt:lpstr>
      <vt:lpstr>Facing Temptation Requires Taking Steps to Overcome It…</vt:lpstr>
      <vt:lpstr>Facing  Temptation Part 2 of 2</vt:lpstr>
      <vt:lpstr>Facing Temptation Requires Taking Steps to Overcome It…</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Overcoming Temptation</dc:title>
  <dc:creator>david thacker</dc:creator>
  <cp:lastModifiedBy>thackeremily23@gmail.com</cp:lastModifiedBy>
  <cp:revision>28</cp:revision>
  <dcterms:created xsi:type="dcterms:W3CDTF">2018-07-04T15:58:46Z</dcterms:created>
  <dcterms:modified xsi:type="dcterms:W3CDTF">2018-07-08T12:03:55Z</dcterms:modified>
</cp:coreProperties>
</file>