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61" r:id="rId5"/>
    <p:sldId id="260" r:id="rId6"/>
    <p:sldId id="259" r:id="rId7"/>
    <p:sldId id="267"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5A4EB-30A0-482C-B1AB-743F8D56059E}" type="datetimeFigureOut">
              <a:rPr lang="en-US" smtClean="0"/>
              <a:t>7/19/2018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11F21-688B-4BC1-9BA3-B801F3D4D3B6}" type="slidenum">
              <a:rPr lang="en-US" smtClean="0"/>
              <a:t>‹#›</a:t>
            </a:fld>
            <a:endParaRPr lang="en-US" dirty="0"/>
          </a:p>
        </p:txBody>
      </p:sp>
    </p:spTree>
    <p:extLst>
      <p:ext uri="{BB962C8B-B14F-4D97-AF65-F5344CB8AC3E}">
        <p14:creationId xmlns:p14="http://schemas.microsoft.com/office/powerpoint/2010/main" val="11162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1</a:t>
            </a:fld>
            <a:endParaRPr lang="en-US" dirty="0"/>
          </a:p>
        </p:txBody>
      </p:sp>
    </p:spTree>
    <p:extLst>
      <p:ext uri="{BB962C8B-B14F-4D97-AF65-F5344CB8AC3E}">
        <p14:creationId xmlns:p14="http://schemas.microsoft.com/office/powerpoint/2010/main" val="22482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10</a:t>
            </a:fld>
            <a:endParaRPr lang="en-US" dirty="0"/>
          </a:p>
        </p:txBody>
      </p:sp>
    </p:spTree>
    <p:extLst>
      <p:ext uri="{BB962C8B-B14F-4D97-AF65-F5344CB8AC3E}">
        <p14:creationId xmlns:p14="http://schemas.microsoft.com/office/powerpoint/2010/main" val="504362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11</a:t>
            </a:fld>
            <a:endParaRPr lang="en-US" dirty="0"/>
          </a:p>
        </p:txBody>
      </p:sp>
    </p:spTree>
    <p:extLst>
      <p:ext uri="{BB962C8B-B14F-4D97-AF65-F5344CB8AC3E}">
        <p14:creationId xmlns:p14="http://schemas.microsoft.com/office/powerpoint/2010/main" val="209426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2</a:t>
            </a:fld>
            <a:endParaRPr lang="en-US" dirty="0"/>
          </a:p>
        </p:txBody>
      </p:sp>
    </p:spTree>
    <p:extLst>
      <p:ext uri="{BB962C8B-B14F-4D97-AF65-F5344CB8AC3E}">
        <p14:creationId xmlns:p14="http://schemas.microsoft.com/office/powerpoint/2010/main" val="148707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3</a:t>
            </a:fld>
            <a:endParaRPr lang="en-US" dirty="0"/>
          </a:p>
        </p:txBody>
      </p:sp>
    </p:spTree>
    <p:extLst>
      <p:ext uri="{BB962C8B-B14F-4D97-AF65-F5344CB8AC3E}">
        <p14:creationId xmlns:p14="http://schemas.microsoft.com/office/powerpoint/2010/main" val="264035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4</a:t>
            </a:fld>
            <a:endParaRPr lang="en-US" dirty="0"/>
          </a:p>
        </p:txBody>
      </p:sp>
    </p:spTree>
    <p:extLst>
      <p:ext uri="{BB962C8B-B14F-4D97-AF65-F5344CB8AC3E}">
        <p14:creationId xmlns:p14="http://schemas.microsoft.com/office/powerpoint/2010/main" val="1962326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5</a:t>
            </a:fld>
            <a:endParaRPr lang="en-US" dirty="0"/>
          </a:p>
        </p:txBody>
      </p:sp>
    </p:spTree>
    <p:extLst>
      <p:ext uri="{BB962C8B-B14F-4D97-AF65-F5344CB8AC3E}">
        <p14:creationId xmlns:p14="http://schemas.microsoft.com/office/powerpoint/2010/main" val="157847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6</a:t>
            </a:fld>
            <a:endParaRPr lang="en-US" dirty="0"/>
          </a:p>
        </p:txBody>
      </p:sp>
    </p:spTree>
    <p:extLst>
      <p:ext uri="{BB962C8B-B14F-4D97-AF65-F5344CB8AC3E}">
        <p14:creationId xmlns:p14="http://schemas.microsoft.com/office/powerpoint/2010/main" val="11115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7</a:t>
            </a:fld>
            <a:endParaRPr lang="en-US" dirty="0"/>
          </a:p>
        </p:txBody>
      </p:sp>
    </p:spTree>
    <p:extLst>
      <p:ext uri="{BB962C8B-B14F-4D97-AF65-F5344CB8AC3E}">
        <p14:creationId xmlns:p14="http://schemas.microsoft.com/office/powerpoint/2010/main" val="111158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8</a:t>
            </a:fld>
            <a:endParaRPr lang="en-US" dirty="0"/>
          </a:p>
        </p:txBody>
      </p:sp>
    </p:spTree>
    <p:extLst>
      <p:ext uri="{BB962C8B-B14F-4D97-AF65-F5344CB8AC3E}">
        <p14:creationId xmlns:p14="http://schemas.microsoft.com/office/powerpoint/2010/main" val="2837781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E11F21-688B-4BC1-9BA3-B801F3D4D3B6}" type="slidenum">
              <a:rPr lang="en-US" smtClean="0"/>
              <a:t>9</a:t>
            </a:fld>
            <a:endParaRPr lang="en-US" dirty="0"/>
          </a:p>
        </p:txBody>
      </p:sp>
    </p:spTree>
    <p:extLst>
      <p:ext uri="{BB962C8B-B14F-4D97-AF65-F5344CB8AC3E}">
        <p14:creationId xmlns:p14="http://schemas.microsoft.com/office/powerpoint/2010/main" val="426066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155996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2054807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290908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264241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155340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9659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332953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406836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346420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284272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96FD0-576D-4396-A511-D91798BFBF53}" type="datetimeFigureOut">
              <a:rPr lang="en-US" smtClean="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5C3F5-B1D1-4141-9786-34FC3D8EA20A}" type="slidenum">
              <a:rPr lang="en-US" smtClean="0"/>
              <a:t>‹#›</a:t>
            </a:fld>
            <a:endParaRPr lang="en-US" dirty="0"/>
          </a:p>
        </p:txBody>
      </p:sp>
    </p:spTree>
    <p:extLst>
      <p:ext uri="{BB962C8B-B14F-4D97-AF65-F5344CB8AC3E}">
        <p14:creationId xmlns:p14="http://schemas.microsoft.com/office/powerpoint/2010/main" val="88672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96FD0-576D-4396-A511-D91798BFBF53}" type="datetimeFigureOut">
              <a:rPr lang="en-US" smtClean="0"/>
              <a:t>7/19/2018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5C3F5-B1D1-4141-9786-34FC3D8EA20A}" type="slidenum">
              <a:rPr lang="en-US" smtClean="0"/>
              <a:t>‹#›</a:t>
            </a:fld>
            <a:endParaRPr lang="en-US" dirty="0"/>
          </a:p>
        </p:txBody>
      </p:sp>
    </p:spTree>
    <p:extLst>
      <p:ext uri="{BB962C8B-B14F-4D97-AF65-F5344CB8AC3E}">
        <p14:creationId xmlns:p14="http://schemas.microsoft.com/office/powerpoint/2010/main" val="397911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0" y="1"/>
            <a:ext cx="8789533" cy="5319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609600" y="1"/>
            <a:ext cx="7772400" cy="12953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smtClean="0">
                <a:effectLst>
                  <a:outerShdw blurRad="60007" dist="310007" dir="7680000" sy="30000" kx="1300200" algn="ctr" rotWithShape="0">
                    <a:prstClr val="black">
                      <a:alpha val="32000"/>
                    </a:prstClr>
                  </a:outerShdw>
                </a:effectLst>
                <a:latin typeface="AR DARLING" panose="02000000000000000000" pitchFamily="2" charset="0"/>
              </a:rPr>
              <a:t>Procrastination </a:t>
            </a:r>
            <a:endParaRPr lang="en-US" sz="6600" b="1" dirty="0">
              <a:effectLst>
                <a:outerShdw blurRad="60007" dist="310007" dir="7680000" sy="30000" kx="1300200" algn="ctr" rotWithShape="0">
                  <a:prstClr val="black">
                    <a:alpha val="32000"/>
                  </a:prstClr>
                </a:outerShdw>
              </a:effectLst>
              <a:latin typeface="AR DARLING" panose="02000000000000000000" pitchFamily="2" charset="0"/>
            </a:endParaRPr>
          </a:p>
        </p:txBody>
      </p:sp>
      <p:sp>
        <p:nvSpPr>
          <p:cNvPr id="13" name="Subtitle 2"/>
          <p:cNvSpPr txBox="1">
            <a:spLocks/>
          </p:cNvSpPr>
          <p:nvPr/>
        </p:nvSpPr>
        <p:spPr>
          <a:xfrm rot="2692151">
            <a:off x="3622768" y="1889842"/>
            <a:ext cx="8991600" cy="953733"/>
          </a:xfrm>
          <a:prstGeom prst="rect">
            <a:avLst/>
          </a:prstGeom>
        </p:spPr>
        <p:txBody>
          <a:bodyPr vert="horz" lIns="91440" tIns="45720" rIns="91440" bIns="45720" rtlCol="0">
            <a:prstTxWarp prst="textArchDown">
              <a:avLst>
                <a:gd name="adj" fmla="val 18044080"/>
              </a:avLst>
            </a:prstTxWarp>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4800" b="1" dirty="0" smtClean="0">
                <a:ln>
                  <a:solidFill>
                    <a:sysClr val="windowText" lastClr="000000"/>
                  </a:solidFill>
                </a:ln>
                <a:solidFill>
                  <a:schemeClr val="tx1"/>
                </a:solidFill>
                <a:effectLst>
                  <a:outerShdw blurRad="38100" dist="38100" dir="2700000" algn="tl">
                    <a:srgbClr val="000000">
                      <a:alpha val="43137"/>
                    </a:srgbClr>
                  </a:outerShdw>
                </a:effectLst>
                <a:latin typeface="Bell MT" panose="02020503060305020303" pitchFamily="18" charset="0"/>
              </a:rPr>
              <a:t>“I’ll Do It</a:t>
            </a:r>
          </a:p>
          <a:p>
            <a:r>
              <a:rPr lang="en-US" sz="4800" b="1" dirty="0" smtClean="0">
                <a:ln>
                  <a:solidFill>
                    <a:sysClr val="windowText" lastClr="000000"/>
                  </a:solidFill>
                </a:ln>
                <a:solidFill>
                  <a:schemeClr val="tx1"/>
                </a:solidFill>
                <a:effectLst>
                  <a:outerShdw blurRad="38100" dist="38100" dir="2700000" algn="tl">
                    <a:srgbClr val="000000">
                      <a:alpha val="43137"/>
                    </a:srgbClr>
                  </a:outerShdw>
                </a:effectLst>
                <a:latin typeface="Bell MT" panose="02020503060305020303" pitchFamily="18" charset="0"/>
              </a:rPr>
              <a:t> Tomorrow”</a:t>
            </a:r>
          </a:p>
          <a:p>
            <a:endParaRPr lang="en-US" b="1" dirty="0" smtClean="0">
              <a:solidFill>
                <a:schemeClr val="tx1"/>
              </a:solidFill>
              <a:effectLst>
                <a:outerShdw blurRad="38100" dist="38100" dir="2700000" algn="tl">
                  <a:srgbClr val="000000">
                    <a:alpha val="43137"/>
                  </a:srgbClr>
                </a:outerShdw>
              </a:effectLst>
              <a:latin typeface="+mj-lt"/>
            </a:endParaRPr>
          </a:p>
          <a:p>
            <a:endParaRPr lang="en-US" b="1" dirty="0" smtClean="0">
              <a:solidFill>
                <a:schemeClr val="tx1"/>
              </a:solidFill>
              <a:effectLst>
                <a:outerShdw blurRad="38100" dist="38100" dir="2700000" algn="tl">
                  <a:srgbClr val="000000">
                    <a:alpha val="43137"/>
                  </a:srgbClr>
                </a:outerShdw>
              </a:effectLst>
              <a:latin typeface="+mj-lt"/>
            </a:endParaRPr>
          </a:p>
          <a:p>
            <a:endParaRPr lang="en-US" b="1" dirty="0" smtClean="0">
              <a:solidFill>
                <a:schemeClr val="tx1"/>
              </a:solidFill>
              <a:effectLst>
                <a:outerShdw blurRad="38100" dist="38100" dir="2700000" algn="tl">
                  <a:srgbClr val="000000">
                    <a:alpha val="43137"/>
                  </a:srgbClr>
                </a:outerShdw>
              </a:effectLst>
              <a:latin typeface="+mj-lt"/>
            </a:endParaRPr>
          </a:p>
        </p:txBody>
      </p:sp>
      <p:sp>
        <p:nvSpPr>
          <p:cNvPr id="3" name="TextBox 2"/>
          <p:cNvSpPr txBox="1"/>
          <p:nvPr/>
        </p:nvSpPr>
        <p:spPr>
          <a:xfrm>
            <a:off x="0" y="5319446"/>
            <a:ext cx="9144000" cy="1200329"/>
          </a:xfrm>
          <a:prstGeom prst="rect">
            <a:avLst/>
          </a:prstGeom>
          <a:solidFill>
            <a:schemeClr val="tx1"/>
          </a:solidFill>
        </p:spPr>
        <p:txBody>
          <a:bodyPr wrap="square" rtlCol="0">
            <a:spAutoFit/>
          </a:bodyPr>
          <a:lstStyle/>
          <a:p>
            <a:pPr algn="ctr"/>
            <a:r>
              <a:rPr lang="en-US" sz="3600" dirty="0">
                <a:solidFill>
                  <a:schemeClr val="bg1"/>
                </a:solidFill>
                <a:latin typeface="Arial Black" panose="020B0A04020102020204" pitchFamily="34" charset="0"/>
              </a:rPr>
              <a:t>Procrastination - </a:t>
            </a:r>
            <a:r>
              <a:rPr lang="en-US" sz="3600" dirty="0">
                <a:solidFill>
                  <a:schemeClr val="bg1"/>
                </a:solidFill>
              </a:rPr>
              <a:t>pro-“to” or “toward,” and </a:t>
            </a:r>
            <a:r>
              <a:rPr lang="en-US" sz="3600" dirty="0" smtClean="0">
                <a:solidFill>
                  <a:schemeClr val="bg1"/>
                </a:solidFill>
              </a:rPr>
              <a:t>cras</a:t>
            </a:r>
            <a:r>
              <a:rPr lang="en-US" sz="3600" dirty="0">
                <a:solidFill>
                  <a:schemeClr val="bg1"/>
                </a:solidFill>
              </a:rPr>
              <a:t> </a:t>
            </a:r>
            <a:r>
              <a:rPr lang="en-US" sz="3600" dirty="0" smtClean="0">
                <a:solidFill>
                  <a:schemeClr val="bg1"/>
                </a:solidFill>
              </a:rPr>
              <a:t>“tomorrow</a:t>
            </a:r>
            <a:r>
              <a:rPr lang="en-US" sz="3600" dirty="0">
                <a:solidFill>
                  <a:schemeClr val="bg1"/>
                </a:solidFill>
              </a:rPr>
              <a:t>.” “toward tomorrow</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14686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a:ln w="57150"/>
        </p:spPr>
        <p:style>
          <a:lnRef idx="2">
            <a:schemeClr val="dk1"/>
          </a:lnRef>
          <a:fillRef idx="1">
            <a:schemeClr val="lt1"/>
          </a:fillRef>
          <a:effectRef idx="0">
            <a:schemeClr val="dk1"/>
          </a:effectRef>
          <a:fontRef idx="minor">
            <a:schemeClr val="dk1"/>
          </a:fontRef>
        </p:style>
        <p:txBody>
          <a:bodyPr/>
          <a:lstStyle/>
          <a:p>
            <a:r>
              <a:rPr lang="en-US" b="1" dirty="0" smtClean="0">
                <a:effectLst>
                  <a:outerShdw blurRad="38100" dist="38100" dir="2700000" algn="tl">
                    <a:srgbClr val="000000">
                      <a:alpha val="43137"/>
                    </a:srgbClr>
                  </a:outerShdw>
                </a:effectLst>
              </a:rPr>
              <a:t>Don’t Procrastinate</a:t>
            </a:r>
            <a:endParaRPr lang="en-US"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04800" y="1828800"/>
            <a:ext cx="8305800" cy="4031873"/>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Hear-</a:t>
            </a:r>
            <a:r>
              <a:rPr lang="en-US" sz="3200" dirty="0" smtClean="0"/>
              <a:t> Romans 10:17</a:t>
            </a:r>
          </a:p>
          <a:p>
            <a:pPr algn="ctr"/>
            <a:r>
              <a:rPr lang="en-US" sz="3200" b="1" dirty="0" smtClean="0">
                <a:effectLst>
                  <a:outerShdw blurRad="38100" dist="38100" dir="2700000" algn="tl">
                    <a:srgbClr val="000000">
                      <a:alpha val="43137"/>
                    </a:srgbClr>
                  </a:outerShdw>
                </a:effectLst>
              </a:rPr>
              <a:t>Believe-</a:t>
            </a:r>
            <a:r>
              <a:rPr lang="en-US" sz="3200" dirty="0" smtClean="0"/>
              <a:t> Hebrews 11:6</a:t>
            </a:r>
          </a:p>
          <a:p>
            <a:pPr algn="ctr"/>
            <a:r>
              <a:rPr lang="en-US" sz="3200" b="1" dirty="0" smtClean="0">
                <a:effectLst>
                  <a:outerShdw blurRad="38100" dist="38100" dir="2700000" algn="tl">
                    <a:srgbClr val="000000">
                      <a:alpha val="43137"/>
                    </a:srgbClr>
                  </a:outerShdw>
                </a:effectLst>
              </a:rPr>
              <a:t>Repent-</a:t>
            </a:r>
            <a:r>
              <a:rPr lang="en-US" sz="3200" dirty="0" smtClean="0"/>
              <a:t> Luke 13:3</a:t>
            </a:r>
          </a:p>
          <a:p>
            <a:pPr algn="ctr"/>
            <a:r>
              <a:rPr lang="en-US" sz="3200" b="1" dirty="0" smtClean="0">
                <a:effectLst>
                  <a:outerShdw blurRad="38100" dist="38100" dir="2700000" algn="tl">
                    <a:srgbClr val="000000">
                      <a:alpha val="43137"/>
                    </a:srgbClr>
                  </a:outerShdw>
                </a:effectLst>
              </a:rPr>
              <a:t>Confess- </a:t>
            </a:r>
            <a:r>
              <a:rPr lang="en-US" sz="3200" dirty="0" smtClean="0"/>
              <a:t>Matthew 16:16</a:t>
            </a:r>
          </a:p>
          <a:p>
            <a:pPr algn="ctr"/>
            <a:r>
              <a:rPr lang="en-US" sz="3200" b="1" dirty="0" smtClean="0">
                <a:effectLst>
                  <a:outerShdw blurRad="38100" dist="38100" dir="2700000" algn="tl">
                    <a:srgbClr val="000000">
                      <a:alpha val="43137"/>
                    </a:srgbClr>
                  </a:outerShdw>
                </a:effectLst>
              </a:rPr>
              <a:t>Be Baptized- </a:t>
            </a:r>
            <a:r>
              <a:rPr lang="en-US" sz="3200" dirty="0" smtClean="0"/>
              <a:t>Acts 2:38</a:t>
            </a:r>
          </a:p>
          <a:p>
            <a:pPr algn="ctr"/>
            <a:r>
              <a:rPr lang="en-US" sz="3200" b="1" dirty="0" smtClean="0">
                <a:effectLst>
                  <a:outerShdw blurRad="38100" dist="38100" dir="2700000" algn="tl">
                    <a:srgbClr val="000000">
                      <a:alpha val="43137"/>
                    </a:srgbClr>
                  </a:outerShdw>
                </a:effectLst>
              </a:rPr>
              <a:t>Remain Faithful – </a:t>
            </a:r>
            <a:r>
              <a:rPr lang="en-US" sz="3200" dirty="0" smtClean="0"/>
              <a:t>Revelation 2:10</a:t>
            </a:r>
          </a:p>
          <a:p>
            <a:pPr algn="ctr"/>
            <a:r>
              <a:rPr lang="en-US" sz="3200" b="1" dirty="0" smtClean="0">
                <a:effectLst>
                  <a:outerShdw blurRad="38100" dist="38100" dir="2700000" algn="tl">
                    <a:srgbClr val="000000">
                      <a:alpha val="43137"/>
                    </a:srgbClr>
                  </a:outerShdw>
                </a:effectLst>
              </a:rPr>
              <a:t>Provisions Made By the Grace Of God- </a:t>
            </a:r>
            <a:r>
              <a:rPr lang="en-US" sz="3200" dirty="0" smtClean="0"/>
              <a:t>Ephesians 2:8-9 </a:t>
            </a:r>
            <a:endParaRPr lang="en-US" sz="3200" dirty="0"/>
          </a:p>
        </p:txBody>
      </p:sp>
    </p:spTree>
    <p:extLst>
      <p:ext uri="{BB962C8B-B14F-4D97-AF65-F5344CB8AC3E}">
        <p14:creationId xmlns:p14="http://schemas.microsoft.com/office/powerpoint/2010/main" val="3779420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lstStyle/>
          <a:p>
            <a:endParaRPr lang="en-US" dirty="0"/>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0856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87808" y="199869"/>
            <a:ext cx="913537" cy="4977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173181" y="1021773"/>
            <a:ext cx="8839200" cy="5893921"/>
          </a:xfrm>
          <a:prstGeom prst="rect">
            <a:avLst/>
          </a:prstGeom>
          <a:noFill/>
        </p:spPr>
        <p:txBody>
          <a:bodyPr wrap="square" rtlCol="0">
            <a:spAutoFit/>
          </a:bodyPr>
          <a:lstStyle/>
          <a:p>
            <a:pPr marL="457200" indent="-457200">
              <a:buFont typeface="Arial" panose="020B0604020202020204" pitchFamily="34" charset="0"/>
              <a:buChar char="•"/>
            </a:pPr>
            <a:r>
              <a:rPr lang="en-US" sz="2500" i="1" dirty="0">
                <a:latin typeface="AR JULIAN" panose="02000000000000000000" pitchFamily="2" charset="0"/>
              </a:rPr>
              <a:t>“He who is slothful in his work is a brother to him who is a great destroyer.’ </a:t>
            </a: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Proverbs 18:9</a:t>
            </a:r>
          </a:p>
          <a:p>
            <a:pPr marL="457200" indent="-457200">
              <a:buFont typeface="Arial" panose="020B0604020202020204" pitchFamily="34" charset="0"/>
              <a:buChar char="•"/>
            </a:pPr>
            <a:r>
              <a:rPr lang="en-US" sz="2500" i="1" dirty="0" smtClean="0">
                <a:effectLst>
                  <a:outerShdw blurRad="38100" dist="38100" dir="2700000" algn="tl">
                    <a:srgbClr val="000000">
                      <a:alpha val="43137"/>
                    </a:srgbClr>
                  </a:outerShdw>
                </a:effectLst>
                <a:latin typeface="AR JULIAN" panose="02000000000000000000" pitchFamily="2" charset="0"/>
              </a:rPr>
              <a:t>“…a </a:t>
            </a:r>
            <a:r>
              <a:rPr lang="en-US" sz="2500" i="1" dirty="0">
                <a:effectLst>
                  <a:outerShdw blurRad="38100" dist="38100" dir="2700000" algn="tl">
                    <a:srgbClr val="000000">
                      <a:alpha val="43137"/>
                    </a:srgbClr>
                  </a:outerShdw>
                </a:effectLst>
                <a:latin typeface="AR JULIAN" panose="02000000000000000000" pitchFamily="2" charset="0"/>
              </a:rPr>
              <a:t>great waster</a:t>
            </a:r>
            <a:r>
              <a:rPr lang="en-US" sz="2500" i="1" dirty="0" smtClean="0">
                <a:effectLst>
                  <a:outerShdw blurRad="38100" dist="38100" dir="2700000" algn="tl">
                    <a:srgbClr val="000000">
                      <a:alpha val="43137"/>
                    </a:srgbClr>
                  </a:outerShdw>
                </a:effectLst>
                <a:latin typeface="AR JULIAN" panose="02000000000000000000" pitchFamily="2" charset="0"/>
              </a:rPr>
              <a:t>.” </a:t>
            </a: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(OKJ)</a:t>
            </a:r>
            <a:endParaRPr lang="en-US" sz="2500" dirty="0">
              <a:solidFill>
                <a:srgbClr val="FF0000"/>
              </a:solidFill>
              <a:effectLst>
                <a:outerShdw blurRad="38100" dist="38100" dir="2700000" algn="tl">
                  <a:srgbClr val="000000">
                    <a:alpha val="43137"/>
                  </a:srgbClr>
                </a:outerShdw>
              </a:effectLst>
              <a:latin typeface="AR JULIAN" panose="02000000000000000000" pitchFamily="2" charset="0"/>
            </a:endParaRPr>
          </a:p>
          <a:p>
            <a:pPr marL="457200" indent="-457200">
              <a:buFont typeface="Arial" panose="020B0604020202020204" pitchFamily="34" charset="0"/>
              <a:buChar char="•"/>
            </a:pPr>
            <a:r>
              <a:rPr lang="en-US" sz="2500" dirty="0" smtClean="0">
                <a:effectLst>
                  <a:outerShdw blurRad="38100" dist="38100" dir="2700000" algn="tl">
                    <a:srgbClr val="000000">
                      <a:alpha val="43137"/>
                    </a:srgbClr>
                  </a:outerShdw>
                </a:effectLst>
                <a:latin typeface="AR JULIAN" panose="02000000000000000000" pitchFamily="2" charset="0"/>
              </a:rPr>
              <a:t>waster </a:t>
            </a:r>
            <a:r>
              <a:rPr lang="en-US" sz="2500" dirty="0">
                <a:solidFill>
                  <a:srgbClr val="FF0000"/>
                </a:solidFill>
                <a:effectLst>
                  <a:outerShdw blurRad="38100" dist="38100" dir="2700000" algn="tl">
                    <a:srgbClr val="000000">
                      <a:alpha val="43137"/>
                    </a:srgbClr>
                  </a:outerShdw>
                </a:effectLst>
                <a:latin typeface="AR JULIAN" panose="02000000000000000000" pitchFamily="2" charset="0"/>
              </a:rPr>
              <a:t>— literally, “master of washing,” a </a:t>
            </a:r>
            <a:r>
              <a:rPr lang="en-US" sz="2500" u="sng" dirty="0">
                <a:solidFill>
                  <a:srgbClr val="FF0000"/>
                </a:solidFill>
                <a:effectLst>
                  <a:outerShdw blurRad="38100" dist="38100" dir="2700000" algn="tl">
                    <a:srgbClr val="000000">
                      <a:alpha val="43137"/>
                    </a:srgbClr>
                  </a:outerShdw>
                </a:effectLst>
                <a:latin typeface="AR JULIAN" panose="02000000000000000000" pitchFamily="2" charset="0"/>
              </a:rPr>
              <a:t>prodigal</a:t>
            </a:r>
            <a:r>
              <a:rPr lang="en-US" sz="2500" u="sng" dirty="0" smtClean="0">
                <a:solidFill>
                  <a:srgbClr val="FF0000"/>
                </a:solidFill>
                <a:effectLst>
                  <a:outerShdw blurRad="38100" dist="38100" dir="2700000" algn="tl">
                    <a:srgbClr val="000000">
                      <a:alpha val="43137"/>
                    </a:srgbClr>
                  </a:outerShdw>
                </a:effectLst>
                <a:latin typeface="AR JULIAN" panose="02000000000000000000" pitchFamily="2" charset="0"/>
              </a:rPr>
              <a:t>. </a:t>
            </a:r>
            <a:r>
              <a:rPr lang="en-US" sz="1600" i="1" dirty="0" smtClean="0">
                <a:effectLst>
                  <a:outerShdw blurRad="38100" dist="38100" dir="2700000" algn="tl">
                    <a:srgbClr val="000000">
                      <a:alpha val="43137"/>
                    </a:srgbClr>
                  </a:outerShdw>
                </a:effectLst>
                <a:latin typeface="AR JULIAN" panose="02000000000000000000" pitchFamily="2" charset="0"/>
              </a:rPr>
              <a:t>JFB  </a:t>
            </a:r>
            <a:r>
              <a:rPr lang="en-US" sz="2500" dirty="0" smtClean="0">
                <a:effectLst>
                  <a:outerShdw blurRad="38100" dist="38100" dir="2700000" algn="tl">
                    <a:srgbClr val="000000">
                      <a:alpha val="43137"/>
                    </a:srgbClr>
                  </a:outerShdw>
                </a:effectLst>
                <a:latin typeface="AR JULIAN" panose="02000000000000000000" pitchFamily="2" charset="0"/>
              </a:rPr>
              <a:t>Destroyer- </a:t>
            </a: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Lord of destruction</a:t>
            </a: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a:t>
            </a:r>
          </a:p>
          <a:p>
            <a:pPr marL="457200" indent="-457200">
              <a:buFont typeface="Arial" panose="020B0604020202020204" pitchFamily="34" charset="0"/>
              <a:buChar char="•"/>
            </a:pPr>
            <a:r>
              <a:rPr lang="en-US" sz="2500" dirty="0">
                <a:solidFill>
                  <a:srgbClr val="FF0000"/>
                </a:solidFill>
                <a:effectLst>
                  <a:outerShdw blurRad="38100" dist="38100" dir="2700000" algn="tl">
                    <a:srgbClr val="000000">
                      <a:alpha val="43137"/>
                    </a:srgbClr>
                  </a:outerShdw>
                </a:effectLst>
                <a:latin typeface="AR JULIAN" panose="02000000000000000000" pitchFamily="2" charset="0"/>
              </a:rPr>
              <a:t>(CEV) </a:t>
            </a:r>
            <a:r>
              <a:rPr lang="en-US" sz="2500" i="1" dirty="0" smtClean="0">
                <a:effectLst>
                  <a:outerShdw blurRad="38100" dist="38100" dir="2700000" algn="tl">
                    <a:srgbClr val="000000">
                      <a:alpha val="43137"/>
                    </a:srgbClr>
                  </a:outerShdw>
                </a:effectLst>
                <a:latin typeface="AR JULIAN" panose="02000000000000000000" pitchFamily="2" charset="0"/>
              </a:rPr>
              <a:t>Being </a:t>
            </a:r>
            <a:r>
              <a:rPr lang="en-US" sz="2500" i="1" dirty="0">
                <a:effectLst>
                  <a:outerShdw blurRad="38100" dist="38100" dir="2700000" algn="tl">
                    <a:srgbClr val="000000">
                      <a:alpha val="43137"/>
                    </a:srgbClr>
                  </a:outerShdw>
                </a:effectLst>
                <a:latin typeface="AR JULIAN" panose="02000000000000000000" pitchFamily="2" charset="0"/>
              </a:rPr>
              <a:t>lazy is no different from being a troublemaker. </a:t>
            </a:r>
            <a:r>
              <a:rPr lang="en-US" sz="2500" dirty="0">
                <a:solidFill>
                  <a:srgbClr val="FF0000"/>
                </a:solidFill>
                <a:effectLst>
                  <a:outerShdw blurRad="38100" dist="38100" dir="2700000" algn="tl">
                    <a:srgbClr val="000000">
                      <a:alpha val="43137"/>
                    </a:srgbClr>
                  </a:outerShdw>
                </a:effectLst>
                <a:latin typeface="AR JULIAN" panose="02000000000000000000" pitchFamily="2" charset="0"/>
              </a:rPr>
              <a:t>Proverbs </a:t>
            </a: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18:9</a:t>
            </a:r>
            <a:endParaRPr lang="en-US" sz="2500" dirty="0">
              <a:solidFill>
                <a:srgbClr val="FF0000"/>
              </a:solidFill>
              <a:effectLst>
                <a:outerShdw blurRad="38100" dist="38100" dir="2700000" algn="tl">
                  <a:srgbClr val="000000">
                    <a:alpha val="43137"/>
                  </a:srgbClr>
                </a:outerShdw>
              </a:effectLst>
              <a:latin typeface="AR JULIAN" panose="02000000000000000000" pitchFamily="2" charset="0"/>
            </a:endParaRPr>
          </a:p>
          <a:p>
            <a:pPr marL="457200" indent="-457200">
              <a:buFont typeface="Arial" panose="020B0604020202020204" pitchFamily="34" charset="0"/>
              <a:buChar char="•"/>
            </a:pPr>
            <a:r>
              <a:rPr lang="en-US" sz="2500" dirty="0" smtClean="0">
                <a:solidFill>
                  <a:srgbClr val="FF0000"/>
                </a:solidFill>
                <a:effectLst>
                  <a:outerShdw blurRad="38100" dist="38100" dir="2700000" algn="tl">
                    <a:srgbClr val="000000">
                      <a:alpha val="43137"/>
                    </a:srgbClr>
                  </a:outerShdw>
                </a:effectLst>
                <a:latin typeface="AR JULIAN" panose="02000000000000000000" pitchFamily="2" charset="0"/>
              </a:rPr>
              <a:t>Tomorrow- </a:t>
            </a:r>
            <a:r>
              <a:rPr lang="en-US" sz="2500" i="1" dirty="0">
                <a:ln>
                  <a:solidFill>
                    <a:sysClr val="windowText" lastClr="000000"/>
                  </a:solidFill>
                </a:ln>
                <a:solidFill>
                  <a:srgbClr val="FF0000"/>
                </a:solidFill>
              </a:rPr>
              <a:t>A mystical land where 99% of all human productivity, motivation and achievement are stored.</a:t>
            </a:r>
          </a:p>
          <a:p>
            <a:pPr lvl="0" algn="r"/>
            <a:r>
              <a:rPr lang="en-US" b="1" i="1" dirty="0" smtClean="0">
                <a:solidFill>
                  <a:prstClr val="black"/>
                </a:solidFill>
              </a:rPr>
              <a:t>quotesgram.com</a:t>
            </a:r>
            <a:endParaRPr lang="en-US" dirty="0" smtClean="0"/>
          </a:p>
          <a:p>
            <a:pPr marL="457200" indent="-457200">
              <a:buFont typeface="Arial" panose="020B0604020202020204" pitchFamily="34" charset="0"/>
              <a:buChar char="•"/>
            </a:pPr>
            <a:r>
              <a:rPr lang="en-US" sz="2500" b="1" i="1" dirty="0" smtClean="0">
                <a:solidFill>
                  <a:prstClr val="black"/>
                </a:solidFill>
              </a:rPr>
              <a:t>“</a:t>
            </a:r>
            <a:r>
              <a:rPr lang="en-US" sz="2500" i="1" dirty="0"/>
              <a:t>Boast not thyself of tomorrow; for thou knowest not what a day may bring forth.” </a:t>
            </a:r>
            <a:r>
              <a:rPr lang="en-US" sz="1200" b="1" i="1" dirty="0"/>
              <a:t>(KJV) </a:t>
            </a:r>
            <a:r>
              <a:rPr lang="en-US" sz="2500" b="1" dirty="0">
                <a:solidFill>
                  <a:prstClr val="black"/>
                </a:solidFill>
              </a:rPr>
              <a:t>(Proverbs 27:1) </a:t>
            </a:r>
            <a:endParaRPr lang="en-US" sz="2500" dirty="0"/>
          </a:p>
          <a:p>
            <a:pPr marL="457200" indent="-457200">
              <a:buFont typeface="Arial" panose="020B0604020202020204" pitchFamily="34" charset="0"/>
              <a:buChar char="•"/>
            </a:pPr>
            <a:r>
              <a:rPr lang="en-US" sz="2500" b="1" i="1" dirty="0" smtClean="0"/>
              <a:t>“</a:t>
            </a:r>
            <a:r>
              <a:rPr lang="en-US" sz="2500" i="1" dirty="0" smtClean="0"/>
              <a:t>Do not boast about tomorrow, for you do not know what a day may bring.” </a:t>
            </a:r>
            <a:r>
              <a:rPr lang="en-US" sz="1400" b="1" i="1" dirty="0" smtClean="0"/>
              <a:t>(ESV)</a:t>
            </a:r>
            <a:r>
              <a:rPr lang="en-US" sz="2500" b="1" i="1" dirty="0" smtClean="0"/>
              <a:t> </a:t>
            </a:r>
            <a:r>
              <a:rPr lang="en-US" sz="2500" b="1" dirty="0"/>
              <a:t>Proverbs 27:1 </a:t>
            </a:r>
            <a:endParaRPr lang="en-US" sz="2500" b="1" dirty="0" smtClean="0"/>
          </a:p>
          <a:p>
            <a:pPr marL="457200" indent="-457200">
              <a:buFont typeface="Arial" panose="020B0604020202020204" pitchFamily="34" charset="0"/>
              <a:buChar char="•"/>
            </a:pPr>
            <a:r>
              <a:rPr lang="en-US" sz="2500" b="1" u="sng" dirty="0" smtClean="0"/>
              <a:t>James 4:13-17</a:t>
            </a:r>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3262" y="228600"/>
            <a:ext cx="901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1053862" y="38100"/>
            <a:ext cx="6629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effectLst>
                  <a:outerShdw blurRad="38100" dist="38100" dir="2700000" algn="tl">
                    <a:srgbClr val="000000">
                      <a:alpha val="43137"/>
                    </a:srgbClr>
                  </a:outerShdw>
                </a:effectLst>
              </a:rPr>
              <a:t>Procrastination</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295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0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nodeType="afterEffect">
                                  <p:stCondLst>
                                    <p:cond delay="200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nodeType="afterEffect">
                                  <p:stCondLst>
                                    <p:cond delay="20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anim calcmode="lin" valueType="num">
                                      <p:cBhvr>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fade">
                                      <p:cBhvr>
                                        <p:cTn id="38" dur="1000"/>
                                        <p:tgtEl>
                                          <p:spTgt spid="4">
                                            <p:txEl>
                                              <p:pRg st="6" end="6"/>
                                            </p:txEl>
                                          </p:spTgt>
                                        </p:tgtEl>
                                      </p:cBhvr>
                                    </p:animEffect>
                                    <p:anim calcmode="lin" valueType="num">
                                      <p:cBhvr>
                                        <p:cTn id="3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200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nodeType="afterEffect">
                                  <p:stCondLst>
                                    <p:cond delay="3000"/>
                                  </p:stCondLst>
                                  <p:childTnLst>
                                    <p:set>
                                      <p:cBhvr>
                                        <p:cTn id="49" dur="1" fill="hold">
                                          <p:stCondLst>
                                            <p:cond delay="0"/>
                                          </p:stCondLst>
                                        </p:cTn>
                                        <p:tgtEl>
                                          <p:spTgt spid="4">
                                            <p:txEl>
                                              <p:pRg st="8" end="8"/>
                                            </p:txEl>
                                          </p:spTgt>
                                        </p:tgtEl>
                                        <p:attrNameLst>
                                          <p:attrName>style.visibility</p:attrName>
                                        </p:attrNameLst>
                                      </p:cBhvr>
                                      <p:to>
                                        <p:strVal val="visible"/>
                                      </p:to>
                                    </p:set>
                                    <p:animEffect transition="in" filter="fade">
                                      <p:cBhvr>
                                        <p:cTn id="50" dur="1000"/>
                                        <p:tgtEl>
                                          <p:spTgt spid="4">
                                            <p:txEl>
                                              <p:pRg st="8" end="8"/>
                                            </p:txEl>
                                          </p:spTgt>
                                        </p:tgtEl>
                                      </p:cBhvr>
                                    </p:animEffect>
                                    <p:anim calcmode="lin" valueType="num">
                                      <p:cBhvr>
                                        <p:cTn id="5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73306" cy="6248400"/>
          </a:xfrm>
        </p:spPr>
        <p:txBody>
          <a:bodyPr>
            <a:normAutofit fontScale="85000" lnSpcReduction="20000"/>
          </a:bodyPr>
          <a:lstStyle/>
          <a:p>
            <a:pPr marL="0" indent="0" algn="ctr">
              <a:buNone/>
            </a:pPr>
            <a:r>
              <a:rPr lang="en-US" sz="3600" b="1" u="sng" dirty="0" smtClean="0">
                <a:effectLst>
                  <a:outerShdw blurRad="38100" dist="38100" dir="2700000" algn="tl">
                    <a:srgbClr val="000000">
                      <a:alpha val="43137"/>
                    </a:srgbClr>
                  </a:outerShdw>
                </a:effectLst>
              </a:rPr>
              <a:t>THE DANGER OF </a:t>
            </a:r>
          </a:p>
          <a:p>
            <a:pPr marL="0" indent="0" algn="ctr">
              <a:buNone/>
            </a:pPr>
            <a:r>
              <a:rPr lang="en-US" sz="3600" b="1" u="sng" dirty="0" smtClean="0">
                <a:effectLst>
                  <a:outerShdw blurRad="38100" dist="38100" dir="2700000" algn="tl">
                    <a:srgbClr val="000000">
                      <a:alpha val="43137"/>
                    </a:srgbClr>
                  </a:outerShdw>
                </a:effectLst>
              </a:rPr>
              <a:t>SPIRITUAL PROCRASTINATION</a:t>
            </a:r>
          </a:p>
          <a:p>
            <a:endParaRPr lang="en-US" dirty="0" smtClean="0"/>
          </a:p>
          <a:p>
            <a:r>
              <a:rPr lang="en-US" dirty="0" smtClean="0"/>
              <a:t>There is a fable which tells of three apprentice devils who were coming to this earth to finish their apprenticeship. They were talking to Satan, the chief of the devils, about their plans to tempt and to ruin men. The first said, </a:t>
            </a:r>
            <a:r>
              <a:rPr lang="en-US" i="1" dirty="0" smtClean="0">
                <a:solidFill>
                  <a:srgbClr val="FF0000"/>
                </a:solidFill>
              </a:rPr>
              <a:t>"I will tell them that there is no God."</a:t>
            </a:r>
            <a:r>
              <a:rPr lang="en-US" i="1" dirty="0" smtClean="0"/>
              <a:t> </a:t>
            </a:r>
            <a:r>
              <a:rPr lang="en-US" dirty="0" smtClean="0"/>
              <a:t>Satan said, "That will not delude many, for they know that there is a God." The second said, </a:t>
            </a:r>
            <a:r>
              <a:rPr lang="en-US" i="1" dirty="0" smtClean="0">
                <a:solidFill>
                  <a:srgbClr val="FF0000"/>
                </a:solidFill>
              </a:rPr>
              <a:t>"I will tell men that there is no hell.” </a:t>
            </a:r>
            <a:r>
              <a:rPr lang="en-US" dirty="0" smtClean="0"/>
              <a:t>Satan answered, "You will deceive no one that way; men know even now that there is a hell for sin." The third said,</a:t>
            </a:r>
            <a:r>
              <a:rPr lang="en-US" i="1" dirty="0" smtClean="0">
                <a:solidFill>
                  <a:srgbClr val="FF0000"/>
                </a:solidFill>
              </a:rPr>
              <a:t> </a:t>
            </a:r>
            <a:r>
              <a:rPr lang="en-US" b="1" i="1" u="sng" dirty="0" smtClean="0">
                <a:solidFill>
                  <a:srgbClr val="FF0000"/>
                </a:solidFill>
              </a:rPr>
              <a:t>"I will tell men that there is no hurry." </a:t>
            </a:r>
            <a:r>
              <a:rPr lang="en-US" b="1" u="sng" dirty="0" smtClean="0"/>
              <a:t>"Go!" </a:t>
            </a:r>
            <a:r>
              <a:rPr lang="en-US" dirty="0" smtClean="0"/>
              <a:t>said Satan, </a:t>
            </a:r>
            <a:r>
              <a:rPr lang="en-US" b="1" u="sng" dirty="0" smtClean="0"/>
              <a:t>" you will ruin men by the thousands." The most dangerous of all delusions is that there is plenty of time.” </a:t>
            </a:r>
          </a:p>
          <a:p>
            <a:pPr marL="0" indent="0" algn="r">
              <a:buNone/>
            </a:pPr>
            <a:r>
              <a:rPr lang="en-US" sz="2400" i="1" dirty="0"/>
              <a:t> </a:t>
            </a:r>
            <a:r>
              <a:rPr lang="en-US" sz="2400" i="1" dirty="0" smtClean="0"/>
              <a:t> (William Barclay: The Gospel of Matthew, vol. 2 </a:t>
            </a:r>
          </a:p>
          <a:p>
            <a:pPr marL="0" indent="0" algn="r">
              <a:buNone/>
            </a:pPr>
            <a:r>
              <a:rPr lang="en-US" sz="2400" i="1" dirty="0" smtClean="0"/>
              <a:t>[Philadelphia: Westminster, 1975], p. 317</a:t>
            </a:r>
            <a:endParaRPr lang="en-US" sz="2400" i="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684" y="272142"/>
            <a:ext cx="1354296" cy="71845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896832" y="2514600"/>
            <a:ext cx="7620000" cy="1938992"/>
          </a:xfrm>
          <a:prstGeom prst="rect">
            <a:avLst/>
          </a:prstGeom>
          <a:solidFill>
            <a:schemeClr val="tx1"/>
          </a:solidFill>
          <a:effectLst>
            <a:softEdge rad="127000"/>
          </a:effectLst>
        </p:spPr>
        <p:txBody>
          <a:bodyPr wrap="square" rtlCol="0">
            <a:spAutoFit/>
          </a:bodyPr>
          <a:lstStyle/>
          <a:p>
            <a:pPr algn="ctr"/>
            <a:r>
              <a:rPr lang="en-US" sz="6000" b="1" dirty="0" smtClean="0">
                <a:solidFill>
                  <a:schemeClr val="bg1"/>
                </a:solidFill>
              </a:rPr>
              <a:t>“There is plenty of time!!!!”</a:t>
            </a:r>
            <a:endParaRPr lang="en-US" sz="6000" b="1" dirty="0">
              <a:solidFill>
                <a:schemeClr val="bg1"/>
              </a:solidFill>
            </a:endParaRPr>
          </a:p>
        </p:txBody>
      </p:sp>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14118" y="76200"/>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802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grpId="1" nodeType="clickEffect">
                                  <p:stCondLst>
                                    <p:cond delay="0"/>
                                  </p:stCondLst>
                                  <p:childTnLst>
                                    <p:animClr clrSpc="rgb" dir="cw">
                                      <p:cBhvr override="childStyle">
                                        <p:cTn id="11"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normAutofit fontScale="90000"/>
          </a:bodyPr>
          <a:lstStyle/>
          <a:p>
            <a:r>
              <a:rPr lang="en-US" b="1" dirty="0" smtClean="0">
                <a:effectLst>
                  <a:outerShdw blurRad="38100" dist="38100" dir="2700000" algn="tl">
                    <a:srgbClr val="000000">
                      <a:alpha val="43137"/>
                    </a:srgbClr>
                  </a:outerShdw>
                </a:effectLst>
              </a:rPr>
              <a:t>Re-naming Procrastination…</a:t>
            </a:r>
            <a:endParaRPr lang="en-US"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04800" y="1600200"/>
            <a:ext cx="8534400" cy="4832092"/>
          </a:xfrm>
          <a:prstGeom prst="rect">
            <a:avLst/>
          </a:prstGeom>
          <a:noFill/>
        </p:spPr>
        <p:txBody>
          <a:bodyPr wrap="square" rtlCol="0">
            <a:spAutoFit/>
          </a:bodyPr>
          <a:lstStyle/>
          <a:p>
            <a:r>
              <a:rPr lang="en-US" sz="2800" b="1" dirty="0" smtClean="0"/>
              <a:t>Busyness - </a:t>
            </a:r>
            <a:r>
              <a:rPr lang="en-US" sz="2800" dirty="0" smtClean="0"/>
              <a:t>committed to something that has previously been planned or arranged and so unable to undertake another activity. </a:t>
            </a:r>
            <a:r>
              <a:rPr lang="en-US" sz="2800" dirty="0"/>
              <a:t>E</a:t>
            </a:r>
            <a:r>
              <a:rPr lang="en-US" sz="2800" dirty="0" smtClean="0"/>
              <a:t>ngaged in or characterized by constant, and usually purposeful activity. </a:t>
            </a:r>
          </a:p>
          <a:p>
            <a:pPr algn="ctr"/>
            <a:r>
              <a:rPr lang="en-US" sz="2800" b="1" dirty="0" smtClean="0"/>
              <a:t>When our busy schedule causes us to be negligent  in doing the Lord’s Work </a:t>
            </a:r>
            <a:r>
              <a:rPr lang="en-US" sz="2800" i="1" dirty="0" smtClean="0"/>
              <a:t>(even though it has legitimate purpose) </a:t>
            </a:r>
            <a:r>
              <a:rPr lang="en-US" sz="2800" b="1" dirty="0" smtClean="0"/>
              <a:t>, does GOD accept that as a valid reason for not fulfilling our responsibilities to Him?</a:t>
            </a:r>
          </a:p>
          <a:p>
            <a:pPr algn="ctr"/>
            <a:r>
              <a:rPr lang="en-US" sz="2800" b="1" dirty="0" smtClean="0">
                <a:effectLst>
                  <a:outerShdw blurRad="38100" dist="38100" dir="2700000" algn="tl">
                    <a:srgbClr val="000000">
                      <a:alpha val="43137"/>
                    </a:srgbClr>
                  </a:outerShdw>
                </a:effectLst>
                <a:latin typeface="Arial Black" panose="020B0A04020102020204" pitchFamily="34" charset="0"/>
              </a:rPr>
              <a:t>Examples: </a:t>
            </a:r>
            <a:r>
              <a:rPr lang="en-US" sz="2800" b="1" u="sng" dirty="0" smtClean="0">
                <a:solidFill>
                  <a:srgbClr val="FF0000"/>
                </a:solidFill>
                <a:latin typeface="Arial Black" panose="020B0A04020102020204" pitchFamily="34" charset="0"/>
              </a:rPr>
              <a:t>“…hobbies, sports, extra-curricular activities at school, school , jobs, family, etc...” </a:t>
            </a:r>
          </a:p>
        </p:txBody>
      </p:sp>
      <p:sp>
        <p:nvSpPr>
          <p:cNvPr id="6" name="TextBox 5"/>
          <p:cNvSpPr txBox="1"/>
          <p:nvPr/>
        </p:nvSpPr>
        <p:spPr>
          <a:xfrm>
            <a:off x="2057400" y="2892862"/>
            <a:ext cx="2971800" cy="523220"/>
          </a:xfrm>
          <a:prstGeom prst="rect">
            <a:avLst/>
          </a:prstGeom>
          <a:solidFill>
            <a:schemeClr val="tx1"/>
          </a:solidFill>
        </p:spPr>
        <p:txBody>
          <a:bodyPr wrap="square" rtlCol="0">
            <a:spAutoFit/>
          </a:bodyPr>
          <a:lstStyle/>
          <a:p>
            <a:r>
              <a:rPr lang="en-US" sz="2800" dirty="0" smtClean="0">
                <a:solidFill>
                  <a:schemeClr val="bg1"/>
                </a:solidFill>
              </a:rPr>
              <a:t>purposeful activity.</a:t>
            </a:r>
            <a:endParaRPr lang="en-US" sz="2800" dirty="0">
              <a:solidFill>
                <a:schemeClr val="bg1"/>
              </a:solidFill>
            </a:endParaRPr>
          </a:p>
        </p:txBody>
      </p:sp>
      <p:sp>
        <p:nvSpPr>
          <p:cNvPr id="4" name="Left Brace 3"/>
          <p:cNvSpPr/>
          <p:nvPr/>
        </p:nvSpPr>
        <p:spPr>
          <a:xfrm>
            <a:off x="6620329" y="5479143"/>
            <a:ext cx="228600" cy="38100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e 6"/>
          <p:cNvSpPr/>
          <p:nvPr/>
        </p:nvSpPr>
        <p:spPr>
          <a:xfrm>
            <a:off x="5004706" y="5905500"/>
            <a:ext cx="234041" cy="3810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Connector 8"/>
          <p:cNvCxnSpPr/>
          <p:nvPr/>
        </p:nvCxnSpPr>
        <p:spPr>
          <a:xfrm>
            <a:off x="6848929" y="5860143"/>
            <a:ext cx="145687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7" idx="2"/>
          </p:cNvCxnSpPr>
          <p:nvPr/>
        </p:nvCxnSpPr>
        <p:spPr>
          <a:xfrm>
            <a:off x="2743200" y="6286500"/>
            <a:ext cx="226150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48928" y="5479143"/>
            <a:ext cx="145687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43200" y="5905500"/>
            <a:ext cx="2286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51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26" presetClass="emph" presetSubtype="0" fill="hold" grpId="1" nodeType="afterEffect">
                                  <p:stCondLst>
                                    <p:cond delay="250"/>
                                  </p:stCondLst>
                                  <p:childTnLst>
                                    <p:animEffect transition="out" filter="fade">
                                      <p:cBhvr>
                                        <p:cTn id="10" dur="500" tmFilter="0, 0; .2, .5; .8, .5; 1, 0"/>
                                        <p:tgtEl>
                                          <p:spTgt spid="6"/>
                                        </p:tgtEl>
                                      </p:cBhvr>
                                    </p:animEffect>
                                    <p:animScale>
                                      <p:cBhvr>
                                        <p:cTn id="11" dur="250" autoRev="1" fill="hold"/>
                                        <p:tgtEl>
                                          <p:spTgt spid="6"/>
                                        </p:tgtEl>
                                      </p:cBhvr>
                                      <p:by x="105000" y="105000"/>
                                    </p:animScale>
                                  </p:childTnLst>
                                </p:cTn>
                              </p:par>
                            </p:childTnLst>
                          </p:cTn>
                        </p:par>
                        <p:par>
                          <p:cTn id="12" fill="hold">
                            <p:stCondLst>
                              <p:cond delay="1250"/>
                            </p:stCondLst>
                            <p:childTnLst>
                              <p:par>
                                <p:cTn id="13" presetID="26" presetClass="emph" presetSubtype="0" fill="hold" grpId="2" nodeType="afterEffect">
                                  <p:stCondLst>
                                    <p:cond delay="250"/>
                                  </p:stCondLst>
                                  <p:childTnLst>
                                    <p:animEffect transition="out" filter="fade">
                                      <p:cBhvr>
                                        <p:cTn id="14" dur="500" tmFilter="0, 0; .2, .5; .8, .5; 1, 0"/>
                                        <p:tgtEl>
                                          <p:spTgt spid="6"/>
                                        </p:tgtEl>
                                      </p:cBhvr>
                                    </p:animEffect>
                                    <p:animScale>
                                      <p:cBhvr>
                                        <p:cTn id="15" dur="250" autoRev="1" fill="hold"/>
                                        <p:tgtEl>
                                          <p:spTgt spid="6"/>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par>
                                <p:cTn id="35" presetID="22" presetClass="entr" presetSubtype="8"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par>
                          <p:cTn id="38" fill="hold">
                            <p:stCondLst>
                              <p:cond delay="500"/>
                            </p:stCondLst>
                            <p:childTnLst>
                              <p:par>
                                <p:cTn id="39" presetID="22" presetClass="entr" presetSubtype="8" fill="hold"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2" presetClass="entr" presetSubtype="8" fill="hold" grpId="0" nodeType="withEffect">
                                  <p:stCondLst>
                                    <p:cond delay="25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par>
                          <p:cTn id="48" fill="hold">
                            <p:stCondLst>
                              <p:cond delay="1250"/>
                            </p:stCondLst>
                            <p:childTnLst>
                              <p:par>
                                <p:cTn id="49" presetID="22" presetClass="entr" presetSubtype="8" fill="hold" nodeType="afterEffect">
                                  <p:stCondLst>
                                    <p:cond delay="25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normAutofit fontScale="90000"/>
          </a:bodyPr>
          <a:lstStyle/>
          <a:p>
            <a:r>
              <a:rPr lang="en-US" sz="3600" b="1" dirty="0" smtClean="0">
                <a:effectLst>
                  <a:outerShdw blurRad="38100" dist="38100" dir="2700000" algn="tl">
                    <a:srgbClr val="000000">
                      <a:alpha val="43137"/>
                    </a:srgbClr>
                  </a:outerShdw>
                </a:effectLst>
              </a:rPr>
              <a:t>Procrastination Seen In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The Great Supper Luke 14:16-24</a:t>
            </a:r>
            <a:endParaRPr lang="en-US" sz="3600"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69506" y="1371600"/>
            <a:ext cx="8940282" cy="4031873"/>
          </a:xfrm>
          <a:prstGeom prst="rect">
            <a:avLst/>
          </a:prstGeom>
          <a:noFill/>
        </p:spPr>
        <p:txBody>
          <a:bodyPr wrap="square" rtlCol="0">
            <a:spAutoFit/>
          </a:bodyPr>
          <a:lstStyle/>
          <a:p>
            <a:r>
              <a:rPr lang="nl-NL" sz="3200" b="1" u="sng" dirty="0" smtClean="0">
                <a:effectLst>
                  <a:outerShdw blurRad="38100" dist="38100" dir="2700000" algn="tl">
                    <a:srgbClr val="000000">
                      <a:alpha val="43137"/>
                    </a:srgbClr>
                  </a:outerShdw>
                </a:effectLst>
              </a:rPr>
              <a:t>Luke 14:16 -24 </a:t>
            </a:r>
          </a:p>
          <a:p>
            <a:r>
              <a:rPr lang="en-US" sz="3200" i="1" dirty="0" smtClean="0"/>
              <a:t>“they all with one accord began to make excuse…” </a:t>
            </a:r>
            <a:r>
              <a:rPr lang="en-US" sz="3200" b="1" dirty="0" smtClean="0"/>
              <a:t>(V18</a:t>
            </a:r>
            <a:r>
              <a:rPr lang="en-US" sz="3200" b="1" dirty="0"/>
              <a:t>)</a:t>
            </a:r>
            <a:endParaRPr lang="en-US" sz="3200" b="1" dirty="0" smtClean="0"/>
          </a:p>
          <a:p>
            <a:r>
              <a:rPr lang="en-US" sz="3200" b="1" dirty="0" smtClean="0">
                <a:effectLst>
                  <a:outerShdw blurRad="38100" dist="38100" dir="2700000" algn="tl">
                    <a:srgbClr val="000000">
                      <a:alpha val="43137"/>
                    </a:srgbClr>
                  </a:outerShdw>
                </a:effectLst>
              </a:rPr>
              <a:t>#1 </a:t>
            </a:r>
            <a:r>
              <a:rPr lang="en-US" sz="3200" i="1" dirty="0" smtClean="0">
                <a:effectLst>
                  <a:outerShdw blurRad="38100" dist="38100" dir="2700000" algn="tl">
                    <a:srgbClr val="000000">
                      <a:alpha val="43137"/>
                    </a:srgbClr>
                  </a:outerShdw>
                </a:effectLst>
              </a:rPr>
              <a:t>“</a:t>
            </a:r>
            <a:r>
              <a:rPr lang="en-US" sz="3200" i="1" dirty="0" smtClean="0"/>
              <a:t>I have bought a piece of ground  and I must go and see it, I asked you to have me excused.” </a:t>
            </a:r>
          </a:p>
          <a:p>
            <a:r>
              <a:rPr lang="en-US" sz="3200" b="1" dirty="0" smtClean="0">
                <a:effectLst>
                  <a:outerShdw blurRad="38100" dist="38100" dir="2700000" algn="tl">
                    <a:srgbClr val="000000">
                      <a:alpha val="43137"/>
                    </a:srgbClr>
                  </a:outerShdw>
                </a:effectLst>
              </a:rPr>
              <a:t>#2 </a:t>
            </a:r>
            <a:r>
              <a:rPr lang="en-US" sz="3200" i="1" dirty="0" smtClean="0">
                <a:effectLst>
                  <a:outerShdw blurRad="38100" dist="38100" dir="2700000" algn="tl">
                    <a:srgbClr val="000000">
                      <a:alpha val="43137"/>
                    </a:srgbClr>
                  </a:outerShdw>
                </a:effectLst>
              </a:rPr>
              <a:t>“</a:t>
            </a:r>
            <a:r>
              <a:rPr lang="en-US" sz="3200" i="1" dirty="0" smtClean="0"/>
              <a:t>I have bought 5 yoke of oxen, and I am going to test them. I ask you to have me excused.”</a:t>
            </a:r>
          </a:p>
          <a:p>
            <a:r>
              <a:rPr lang="en-US" sz="3200" b="1" dirty="0" smtClean="0">
                <a:effectLst>
                  <a:outerShdw blurRad="38100" dist="38100" dir="2700000" algn="tl">
                    <a:srgbClr val="000000">
                      <a:alpha val="43137"/>
                    </a:srgbClr>
                  </a:outerShdw>
                </a:effectLst>
              </a:rPr>
              <a:t>#3</a:t>
            </a:r>
            <a:r>
              <a:rPr lang="en-US" sz="3200" dirty="0" smtClean="0">
                <a:effectLst>
                  <a:outerShdw blurRad="38100" dist="38100" dir="2700000" algn="tl">
                    <a:srgbClr val="000000">
                      <a:alpha val="43137"/>
                    </a:srgbClr>
                  </a:outerShdw>
                </a:effectLst>
              </a:rPr>
              <a:t> </a:t>
            </a:r>
            <a:r>
              <a:rPr lang="en-US" sz="3200" i="1" dirty="0" smtClean="0">
                <a:effectLst>
                  <a:outerShdw blurRad="38100" dist="38100" dir="2700000" algn="tl">
                    <a:srgbClr val="000000">
                      <a:alpha val="43137"/>
                    </a:srgbClr>
                  </a:outerShdw>
                </a:effectLst>
              </a:rPr>
              <a:t>“</a:t>
            </a:r>
            <a:r>
              <a:rPr lang="en-US" sz="3200" i="1" dirty="0" smtClean="0"/>
              <a:t>I have married a wife and I cannot come.” </a:t>
            </a:r>
          </a:p>
        </p:txBody>
      </p:sp>
      <p:sp>
        <p:nvSpPr>
          <p:cNvPr id="4" name="TextBox 3"/>
          <p:cNvSpPr txBox="1"/>
          <p:nvPr/>
        </p:nvSpPr>
        <p:spPr>
          <a:xfrm>
            <a:off x="0" y="5638800"/>
            <a:ext cx="9109788" cy="1077218"/>
          </a:xfrm>
          <a:prstGeom prst="rect">
            <a:avLst/>
          </a:prstGeom>
          <a:solidFill>
            <a:schemeClr val="tx1"/>
          </a:solidFill>
          <a:effectLst>
            <a:softEdge rad="63500"/>
          </a:effectLst>
        </p:spPr>
        <p:txBody>
          <a:bodyPr wrap="square" rtlCol="0">
            <a:spAutoFit/>
          </a:bodyPr>
          <a:lstStyle/>
          <a:p>
            <a:pPr algn="ctr"/>
            <a:r>
              <a:rPr lang="en-US" sz="3200" b="1" dirty="0" smtClean="0">
                <a:ln>
                  <a:solidFill>
                    <a:schemeClr val="bg1"/>
                  </a:solidFill>
                </a:ln>
                <a:solidFill>
                  <a:schemeClr val="bg1"/>
                </a:solidFill>
              </a:rPr>
              <a:t>Each one  </a:t>
            </a:r>
            <a:r>
              <a:rPr lang="en-US" sz="3200" b="1" dirty="0">
                <a:ln>
                  <a:solidFill>
                    <a:schemeClr val="bg1"/>
                  </a:solidFill>
                </a:ln>
                <a:solidFill>
                  <a:schemeClr val="bg1"/>
                </a:solidFill>
              </a:rPr>
              <a:t>allowed these things to be things that caused them to forfeit ever tasting this </a:t>
            </a:r>
            <a:r>
              <a:rPr lang="en-US" sz="3200" b="1" dirty="0" smtClean="0">
                <a:ln>
                  <a:solidFill>
                    <a:schemeClr val="bg1"/>
                  </a:solidFill>
                </a:ln>
                <a:solidFill>
                  <a:schemeClr val="bg1"/>
                </a:solidFill>
              </a:rPr>
              <a:t>supper  V24. </a:t>
            </a:r>
            <a:endParaRPr lang="en-US" sz="3200" b="1" dirty="0">
              <a:ln>
                <a:solidFill>
                  <a:schemeClr val="bg1"/>
                </a:solidFill>
              </a:ln>
              <a:solidFill>
                <a:schemeClr val="bg1"/>
              </a:solidFill>
            </a:endParaRPr>
          </a:p>
        </p:txBody>
      </p:sp>
    </p:spTree>
    <p:extLst>
      <p:ext uri="{BB962C8B-B14F-4D97-AF65-F5344CB8AC3E}">
        <p14:creationId xmlns:p14="http://schemas.microsoft.com/office/powerpoint/2010/main" val="100604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399"/>
            <a:ext cx="7086600" cy="914401"/>
          </a:xfrm>
          <a:solidFill>
            <a:schemeClr val="tx1"/>
          </a:solidFill>
          <a:ln w="57150">
            <a:noFill/>
          </a:ln>
          <a:effectLst>
            <a:softEdge rad="63500"/>
          </a:effectLst>
        </p:spPr>
        <p:style>
          <a:lnRef idx="2">
            <a:schemeClr val="dk1"/>
          </a:lnRef>
          <a:fillRef idx="1">
            <a:schemeClr val="lt1"/>
          </a:fillRef>
          <a:effectRef idx="0">
            <a:schemeClr val="dk1"/>
          </a:effectRef>
          <a:fontRef idx="minor">
            <a:schemeClr val="dk1"/>
          </a:fontRef>
        </p:style>
        <p:txBody>
          <a:bodyPr>
            <a:noAutofit/>
          </a:bodyPr>
          <a:lstStyle/>
          <a:p>
            <a:r>
              <a:rPr lang="en-US" sz="3200" b="1" dirty="0">
                <a:solidFill>
                  <a:schemeClr val="bg1"/>
                </a:solidFill>
                <a:effectLst>
                  <a:outerShdw blurRad="38100" dist="38100" dir="2700000" algn="tl">
                    <a:srgbClr val="000000">
                      <a:alpha val="43137"/>
                    </a:srgbClr>
                  </a:outerShdw>
                </a:effectLst>
              </a:rPr>
              <a:t>H</a:t>
            </a:r>
            <a:r>
              <a:rPr lang="en-US" sz="3200" b="1" dirty="0" smtClean="0">
                <a:solidFill>
                  <a:schemeClr val="bg1"/>
                </a:solidFill>
                <a:effectLst>
                  <a:outerShdw blurRad="38100" dist="38100" dir="2700000" algn="tl">
                    <a:srgbClr val="000000">
                      <a:alpha val="43137"/>
                    </a:srgbClr>
                  </a:outerShdw>
                </a:effectLst>
              </a:rPr>
              <a:t>ow do we overcome procrastination? </a:t>
            </a:r>
            <a:endParaRPr lang="en-US" sz="3200" b="1" dirty="0">
              <a:solidFill>
                <a:schemeClr val="bg1"/>
              </a:solidFill>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76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56029" y="1010245"/>
            <a:ext cx="8839200" cy="5847755"/>
          </a:xfrm>
          <a:prstGeom prst="rect">
            <a:avLst/>
          </a:prstGeom>
          <a:noFill/>
        </p:spPr>
        <p:txBody>
          <a:bodyPr wrap="square" rtlCol="0">
            <a:spAutoFit/>
          </a:bodyPr>
          <a:lstStyle/>
          <a:p>
            <a:r>
              <a:rPr lang="en-US" sz="2200" b="1" dirty="0" smtClean="0">
                <a:latin typeface="Arial" panose="020B0604020202020204" pitchFamily="34" charset="0"/>
                <a:cs typeface="Arial" panose="020B0604020202020204" pitchFamily="34" charset="0"/>
              </a:rPr>
              <a:t>#1 We need to take GOD off of our list…</a:t>
            </a:r>
          </a:p>
          <a:p>
            <a:pPr marL="342900" indent="-342900">
              <a:buFont typeface="Arial" panose="020B0604020202020204" pitchFamily="34" charset="0"/>
              <a:buChar char="•"/>
            </a:pPr>
            <a:r>
              <a:rPr lang="en-US" sz="2200" i="1" dirty="0" smtClean="0">
                <a:latin typeface="Arial" panose="020B0604020202020204" pitchFamily="34" charset="0"/>
                <a:cs typeface="Arial" panose="020B0604020202020204" pitchFamily="34" charset="0"/>
              </a:rPr>
              <a:t>“</a:t>
            </a:r>
            <a:r>
              <a:rPr lang="en-US" sz="2200" i="1" dirty="0">
                <a:latin typeface="Arial" panose="020B0604020202020204" pitchFamily="34" charset="0"/>
                <a:cs typeface="Arial" panose="020B0604020202020204" pitchFamily="34" charset="0"/>
              </a:rPr>
              <a:t>When Christ, our life, shall appear, then shall ye also appear with him in glory.” </a:t>
            </a:r>
            <a:r>
              <a:rPr lang="en-US" sz="2200" b="1" dirty="0" smtClean="0">
                <a:latin typeface="Arial" panose="020B0604020202020204" pitchFamily="34" charset="0"/>
                <a:cs typeface="Arial" panose="020B0604020202020204" pitchFamily="34" charset="0"/>
              </a:rPr>
              <a:t>(Colossians 3:4) </a:t>
            </a:r>
          </a:p>
          <a:p>
            <a:pPr marL="342900" indent="-342900">
              <a:buFont typeface="Arial" panose="020B0604020202020204" pitchFamily="34" charset="0"/>
              <a:buChar char="•"/>
            </a:pPr>
            <a:r>
              <a:rPr lang="en-US" sz="2200" b="1" u="sng" dirty="0" smtClean="0">
                <a:latin typeface="Arial" panose="020B0604020202020204" pitchFamily="34" charset="0"/>
                <a:cs typeface="Arial" panose="020B0604020202020204" pitchFamily="34" charset="0"/>
              </a:rPr>
              <a:t>Colossians 3:1-5</a:t>
            </a:r>
          </a:p>
          <a:p>
            <a:pPr marL="342900" indent="-342900">
              <a:buFont typeface="Arial" panose="020B0604020202020204" pitchFamily="34" charset="0"/>
              <a:buChar char="•"/>
            </a:pPr>
            <a:r>
              <a:rPr lang="en-US" sz="2200" b="1" dirty="0" smtClean="0">
                <a:latin typeface="Arial" panose="020B0604020202020204" pitchFamily="34" charset="0"/>
                <a:cs typeface="Arial" panose="020B0604020202020204" pitchFamily="34" charset="0"/>
              </a:rPr>
              <a:t>When Christ is our life the following things are true:</a:t>
            </a:r>
          </a:p>
          <a:p>
            <a:pPr marL="914400" lvl="1" indent="-457200">
              <a:buFont typeface="+mj-lt"/>
              <a:buAutoNum type="arabicPeriod"/>
            </a:pPr>
            <a:r>
              <a:rPr lang="en-US" sz="2200" b="1" dirty="0" smtClean="0">
                <a:solidFill>
                  <a:srgbClr val="FF0000"/>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We have been </a:t>
            </a:r>
            <a:r>
              <a:rPr lang="en-US" sz="2200" b="1" dirty="0" smtClean="0">
                <a:latin typeface="Arial" panose="020B0604020202020204" pitchFamily="34" charset="0"/>
                <a:cs typeface="Arial" panose="020B0604020202020204" pitchFamily="34" charset="0"/>
              </a:rPr>
              <a:t>raised </a:t>
            </a:r>
            <a:r>
              <a:rPr lang="en-US" sz="2200" b="1" dirty="0" smtClean="0">
                <a:latin typeface="Arial" panose="020B0604020202020204" pitchFamily="34" charset="0"/>
                <a:cs typeface="Arial" panose="020B0604020202020204" pitchFamily="34" charset="0"/>
              </a:rPr>
              <a:t>with Christ…</a:t>
            </a:r>
          </a:p>
          <a:p>
            <a:pPr marL="914400" lvl="1" indent="-457200">
              <a:buFont typeface="+mj-lt"/>
              <a:buAutoNum type="arabicPeriod"/>
            </a:pPr>
            <a:r>
              <a:rPr lang="en-US" sz="2200" b="1" dirty="0" smtClean="0">
                <a:solidFill>
                  <a:srgbClr val="FF0000"/>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We are seeking those things above…</a:t>
            </a:r>
          </a:p>
          <a:p>
            <a:pPr marL="914400" lvl="1" indent="-457200">
              <a:buFont typeface="+mj-lt"/>
              <a:buAutoNum type="arabicPeriod"/>
            </a:pPr>
            <a:r>
              <a:rPr lang="en-US" sz="2200" b="1" dirty="0" smtClean="0">
                <a:solidFill>
                  <a:srgbClr val="FF0000"/>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We are setting our affections on things above…</a:t>
            </a:r>
          </a:p>
          <a:p>
            <a:pPr marL="914400" lvl="1" indent="-457200">
              <a:buFont typeface="+mj-lt"/>
              <a:buAutoNum type="arabicPeriod"/>
            </a:pPr>
            <a:r>
              <a:rPr lang="en-US" sz="2200" b="1" dirty="0" smtClean="0">
                <a:solidFill>
                  <a:srgbClr val="FF0000"/>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Our life is hid with Christ in GOD…</a:t>
            </a:r>
          </a:p>
          <a:p>
            <a:pPr marL="914400" lvl="1" indent="-457200">
              <a:buFont typeface="+mj-lt"/>
              <a:buAutoNum type="arabicPeriod"/>
            </a:pPr>
            <a:r>
              <a:rPr lang="en-US" sz="2200" b="1" dirty="0" smtClean="0">
                <a:solidFill>
                  <a:srgbClr val="FF0000"/>
                </a:solidFill>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We have put to death those things that incur the wrath of GOD.</a:t>
            </a:r>
            <a:endParaRPr lang="en-US" sz="2200" b="1" dirty="0">
              <a:latin typeface="Arial" panose="020B0604020202020204" pitchFamily="34" charset="0"/>
              <a:cs typeface="Arial" panose="020B0604020202020204" pitchFamily="34" charset="0"/>
            </a:endParaRPr>
          </a:p>
          <a:p>
            <a:pPr lvl="0"/>
            <a:r>
              <a:rPr lang="en-US" sz="2200" b="1" dirty="0">
                <a:solidFill>
                  <a:prstClr val="black"/>
                </a:solidFill>
                <a:latin typeface="Arial" panose="020B0604020202020204" pitchFamily="34" charset="0"/>
                <a:cs typeface="Arial" panose="020B0604020202020204" pitchFamily="34" charset="0"/>
              </a:rPr>
              <a:t>#2 We must realize that procrastination in our Christian life is sin. </a:t>
            </a:r>
          </a:p>
          <a:p>
            <a:pPr marL="342900" lvl="0" indent="-342900">
              <a:buFont typeface="Arial" panose="020B0604020202020204" pitchFamily="34" charset="0"/>
              <a:buChar char="•"/>
            </a:pPr>
            <a:r>
              <a:rPr lang="en-US" sz="2200" b="1" dirty="0">
                <a:solidFill>
                  <a:prstClr val="black"/>
                </a:solidFill>
                <a:latin typeface="Arial" panose="020B0604020202020204" pitchFamily="34" charset="0"/>
                <a:cs typeface="Arial" panose="020B0604020202020204" pitchFamily="34" charset="0"/>
              </a:rPr>
              <a:t>If we continually rename procrastination and disguise it we will never see it for the problem that it is. 	</a:t>
            </a:r>
          </a:p>
          <a:p>
            <a:pPr marL="342900" lvl="0" indent="-342900">
              <a:buFont typeface="Arial" panose="020B0604020202020204" pitchFamily="34" charset="0"/>
              <a:buChar char="•"/>
            </a:pPr>
            <a:r>
              <a:rPr lang="en-US" sz="2200" b="1" i="1" dirty="0">
                <a:solidFill>
                  <a:prstClr val="black"/>
                </a:solidFill>
                <a:latin typeface="Arial" panose="020B0604020202020204" pitchFamily="34" charset="0"/>
                <a:cs typeface="Arial" panose="020B0604020202020204" pitchFamily="34" charset="0"/>
              </a:rPr>
              <a:t>“</a:t>
            </a:r>
            <a:r>
              <a:rPr lang="en-US" sz="2200" i="1" dirty="0">
                <a:solidFill>
                  <a:prstClr val="black"/>
                </a:solidFill>
                <a:latin typeface="Arial" panose="020B0604020202020204" pitchFamily="34" charset="0"/>
                <a:cs typeface="Arial" panose="020B0604020202020204" pitchFamily="34" charset="0"/>
              </a:rPr>
              <a:t>Therefore, to him who knows to do good and does not do it, to him it is sin.”</a:t>
            </a:r>
            <a:r>
              <a:rPr lang="en-US" sz="2200" b="1" dirty="0">
                <a:solidFill>
                  <a:prstClr val="black"/>
                </a:solidFill>
                <a:latin typeface="Arial" panose="020B0604020202020204" pitchFamily="34" charset="0"/>
                <a:cs typeface="Arial" panose="020B0604020202020204" pitchFamily="34" charset="0"/>
              </a:rPr>
              <a:t> (James 4:17</a:t>
            </a:r>
            <a:r>
              <a:rPr lang="en-US" sz="2200" b="1" dirty="0" smtClean="0">
                <a:solidFill>
                  <a:prstClr val="black"/>
                </a:solidFill>
                <a:latin typeface="Arial" panose="020B0604020202020204" pitchFamily="34" charset="0"/>
                <a:cs typeface="Arial" panose="020B0604020202020204" pitchFamily="34" charset="0"/>
              </a:rPr>
              <a:t>)</a:t>
            </a:r>
            <a:endParaRPr lang="en-US" sz="22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29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086600" cy="914400"/>
          </a:xfrm>
          <a:ln w="57150">
            <a:noFill/>
          </a:ln>
        </p:spPr>
        <p:style>
          <a:lnRef idx="2">
            <a:schemeClr val="dk1"/>
          </a:lnRef>
          <a:fillRef idx="1">
            <a:schemeClr val="lt1"/>
          </a:fillRef>
          <a:effectRef idx="0">
            <a:schemeClr val="dk1"/>
          </a:effectRef>
          <a:fontRef idx="minor">
            <a:schemeClr val="dk1"/>
          </a:fontRef>
        </p:style>
        <p:txBody>
          <a:bodyPr>
            <a:noAutofit/>
          </a:bodyPr>
          <a:lstStyle/>
          <a:p>
            <a:r>
              <a:rPr lang="en-US" sz="3600" b="1" dirty="0">
                <a:effectLst>
                  <a:outerShdw blurRad="38100" dist="38100" dir="2700000" algn="tl">
                    <a:srgbClr val="000000">
                      <a:alpha val="43137"/>
                    </a:srgbClr>
                  </a:outerShdw>
                </a:effectLst>
              </a:rPr>
              <a:t>H</a:t>
            </a:r>
            <a:r>
              <a:rPr lang="en-US" sz="3600" b="1" dirty="0" smtClean="0">
                <a:effectLst>
                  <a:outerShdw blurRad="38100" dist="38100" dir="2700000" algn="tl">
                    <a:srgbClr val="000000">
                      <a:alpha val="43137"/>
                    </a:srgbClr>
                  </a:outerShdw>
                </a:effectLst>
              </a:rPr>
              <a:t>ow do we overcome procrastination? </a:t>
            </a:r>
            <a:endParaRPr lang="en-US" sz="3600"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76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04800" y="1447800"/>
            <a:ext cx="8458200" cy="452431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#3 </a:t>
            </a:r>
            <a:r>
              <a:rPr lang="en-US" sz="2400" b="1" dirty="0">
                <a:latin typeface="Arial" panose="020B0604020202020204" pitchFamily="34" charset="0"/>
                <a:cs typeface="Arial" panose="020B0604020202020204" pitchFamily="34" charset="0"/>
              </a:rPr>
              <a:t>A</a:t>
            </a:r>
            <a:r>
              <a:rPr lang="en-US" sz="2400" b="1" dirty="0" smtClean="0">
                <a:latin typeface="Arial" panose="020B0604020202020204" pitchFamily="34" charset="0"/>
                <a:cs typeface="Arial" panose="020B0604020202020204" pitchFamily="34" charset="0"/>
              </a:rPr>
              <a:t>cknowledge the fact that we have a limited amount of time. </a:t>
            </a:r>
          </a:p>
          <a:p>
            <a:r>
              <a:rPr lang="en-US" sz="2400" b="1" dirty="0" smtClean="0">
                <a:latin typeface="Arial" panose="020B0604020202020204" pitchFamily="34" charset="0"/>
                <a:cs typeface="Arial" panose="020B0604020202020204" pitchFamily="34" charset="0"/>
              </a:rPr>
              <a:t>The Devil: </a:t>
            </a:r>
            <a:r>
              <a:rPr lang="en-US" sz="2400" dirty="0" smtClean="0">
                <a:latin typeface="Arial" panose="020B0604020202020204" pitchFamily="34" charset="0"/>
                <a:cs typeface="Arial" panose="020B0604020202020204" pitchFamily="34" charset="0"/>
              </a:rPr>
              <a:t>“let’s </a:t>
            </a:r>
            <a:r>
              <a:rPr lang="en-US" sz="2400" dirty="0">
                <a:latin typeface="Arial" panose="020B0604020202020204" pitchFamily="34" charset="0"/>
                <a:cs typeface="Arial" panose="020B0604020202020204" pitchFamily="34" charset="0"/>
              </a:rPr>
              <a:t>tell people that they have plenty of </a:t>
            </a:r>
            <a:r>
              <a:rPr lang="en-US" sz="2400" dirty="0" smtClean="0">
                <a:latin typeface="Arial" panose="020B0604020202020204" pitchFamily="34" charset="0"/>
                <a:cs typeface="Arial" panose="020B0604020202020204" pitchFamily="34" charset="0"/>
              </a:rPr>
              <a:t>time” </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“Behold, now is the accepted time; behold now is the day of salvation”</a:t>
            </a:r>
            <a:r>
              <a:rPr lang="en-US" sz="2400" b="1" dirty="0" smtClean="0">
                <a:latin typeface="Arial" panose="020B0604020202020204" pitchFamily="34" charset="0"/>
                <a:cs typeface="Arial" panose="020B0604020202020204" pitchFamily="34" charset="0"/>
              </a:rPr>
              <a:t> (2</a:t>
            </a:r>
            <a:r>
              <a:rPr lang="en-US" sz="2400" b="1" baseline="30000" dirty="0" smtClean="0">
                <a:latin typeface="Arial" panose="020B0604020202020204" pitchFamily="34" charset="0"/>
                <a:cs typeface="Arial" panose="020B0604020202020204" pitchFamily="34" charset="0"/>
              </a:rPr>
              <a:t>nd</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Corinthians </a:t>
            </a:r>
            <a:r>
              <a:rPr lang="en-US" sz="2400" b="1" dirty="0" smtClean="0">
                <a:latin typeface="Arial" panose="020B0604020202020204" pitchFamily="34" charset="0"/>
                <a:cs typeface="Arial" panose="020B0604020202020204" pitchFamily="34" charset="0"/>
              </a:rPr>
              <a:t>6:2)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“Boast not thyself of the morrow; for thou knowest not what a day may bring forth”</a:t>
            </a:r>
            <a:r>
              <a:rPr lang="en-US" sz="2400" b="1" dirty="0" smtClean="0">
                <a:latin typeface="Arial" panose="020B0604020202020204" pitchFamily="34" charset="0"/>
                <a:cs typeface="Arial" panose="020B0604020202020204" pitchFamily="34" charset="0"/>
              </a:rPr>
              <a:t> (Proverbs 27:1)</a:t>
            </a:r>
            <a:endParaRPr lang="en-US" sz="2400" dirty="0" smtClean="0">
              <a:latin typeface="Arial" panose="020B0604020202020204" pitchFamily="34" charset="0"/>
              <a:cs typeface="Arial" panose="020B0604020202020204" pitchFamily="34" charset="0"/>
            </a:endParaRPr>
          </a:p>
          <a:p>
            <a:r>
              <a:rPr lang="en-US" sz="2400" i="1" dirty="0" smtClean="0">
                <a:latin typeface="Arial" panose="020B0604020202020204" pitchFamily="34" charset="0"/>
                <a:cs typeface="Arial" panose="020B0604020202020204" pitchFamily="34" charset="0"/>
              </a:rPr>
              <a:t>“Come now, ye that say, To-day or to-morrow we will go into this city, and spend a year there, and trade, and get gain: whereas ye know not what shall be on the morrow. What is your life? For ye are a vapor, that appeareth for a little time, and then vanisheth away.” </a:t>
            </a:r>
            <a:r>
              <a:rPr lang="en-US" sz="2400" b="1" dirty="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James 4:13-14)</a:t>
            </a:r>
          </a:p>
        </p:txBody>
      </p:sp>
    </p:spTree>
    <p:extLst>
      <p:ext uri="{BB962C8B-B14F-4D97-AF65-F5344CB8AC3E}">
        <p14:creationId xmlns:p14="http://schemas.microsoft.com/office/powerpoint/2010/main" val="310398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563562"/>
          </a:xfrm>
        </p:spPr>
        <p:txBody>
          <a:bodyPr>
            <a:normAutofit fontScale="90000"/>
          </a:bodyPr>
          <a:lstStyle/>
          <a:p>
            <a:r>
              <a:rPr lang="en-US" b="1" dirty="0" smtClean="0">
                <a:effectLst>
                  <a:outerShdw blurRad="38100" dist="38100" dir="2700000" algn="tl">
                    <a:srgbClr val="000000">
                      <a:alpha val="43137"/>
                    </a:srgbClr>
                  </a:outerShdw>
                </a:effectLst>
              </a:rPr>
              <a:t>Felix Procrastinated </a:t>
            </a:r>
            <a:endParaRPr lang="en-US"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04800" y="1066800"/>
            <a:ext cx="8153400" cy="5493812"/>
          </a:xfrm>
          <a:prstGeom prst="rect">
            <a:avLst/>
          </a:prstGeom>
          <a:noFill/>
        </p:spPr>
        <p:txBody>
          <a:bodyPr wrap="square" rtlCol="0">
            <a:spAutoFit/>
          </a:bodyPr>
          <a:lstStyle/>
          <a:p>
            <a:r>
              <a:rPr lang="en-US" sz="2700" i="1" dirty="0" smtClean="0"/>
              <a:t>“He reasoned of righteousness, and self-control, and the judgment to come, Felix was terrified, and he answered, Go thy way for this time; and when I have a convenient season, I will call thee unto me.” </a:t>
            </a:r>
            <a:r>
              <a:rPr lang="en-US" sz="2700" b="1" dirty="0" smtClean="0"/>
              <a:t>(</a:t>
            </a:r>
            <a:r>
              <a:rPr lang="en-US" sz="2700" b="1" dirty="0" smtClean="0">
                <a:effectLst>
                  <a:outerShdw blurRad="38100" dist="38100" dir="2700000" algn="tl">
                    <a:srgbClr val="000000">
                      <a:alpha val="43137"/>
                    </a:srgbClr>
                  </a:outerShdw>
                </a:effectLst>
              </a:rPr>
              <a:t>Acts 24:25) </a:t>
            </a:r>
            <a:endParaRPr lang="en-US" sz="2700" dirty="0" smtClean="0"/>
          </a:p>
          <a:p>
            <a:r>
              <a:rPr lang="en-US" sz="2700" i="1" dirty="0" smtClean="0"/>
              <a:t>CEV</a:t>
            </a:r>
            <a:r>
              <a:rPr lang="en-US" sz="2700" b="1" dirty="0" smtClean="0"/>
              <a:t>  “You may go. But when I have time I will send for you." </a:t>
            </a:r>
          </a:p>
          <a:p>
            <a:r>
              <a:rPr lang="en-US" sz="2700" i="1" dirty="0" smtClean="0"/>
              <a:t>BBE</a:t>
            </a:r>
            <a:r>
              <a:rPr lang="en-US" sz="2700" b="1" dirty="0" smtClean="0"/>
              <a:t> “Go away for the present, and when the right time comes I will send for you.” </a:t>
            </a:r>
          </a:p>
          <a:p>
            <a:r>
              <a:rPr lang="en-US" sz="2700" i="1" dirty="0" smtClean="0"/>
              <a:t>GNB </a:t>
            </a:r>
            <a:r>
              <a:rPr lang="en-US" sz="2700" b="1" dirty="0" smtClean="0"/>
              <a:t>"You may leave now. I will call you again when I get the chance." </a:t>
            </a:r>
          </a:p>
          <a:p>
            <a:r>
              <a:rPr lang="en-US" sz="2700" i="1" dirty="0" smtClean="0"/>
              <a:t>“But when two years were fulfilled, Felix was succeeded by Porcius Festus; and desiring to gain favor with the Jews, Felix left Paul in bonds.”</a:t>
            </a:r>
            <a:r>
              <a:rPr lang="en-US" sz="2700" dirty="0" smtClean="0"/>
              <a:t> </a:t>
            </a:r>
            <a:r>
              <a:rPr lang="en-US" sz="2700" b="1" dirty="0" smtClean="0"/>
              <a:t>(Acts 24:27) </a:t>
            </a:r>
            <a:endParaRPr lang="en-US" sz="2700" dirty="0"/>
          </a:p>
        </p:txBody>
      </p:sp>
      <p:sp>
        <p:nvSpPr>
          <p:cNvPr id="4" name="TextBox 3"/>
          <p:cNvSpPr txBox="1"/>
          <p:nvPr/>
        </p:nvSpPr>
        <p:spPr>
          <a:xfrm>
            <a:off x="304800" y="4452257"/>
            <a:ext cx="8839200" cy="1938992"/>
          </a:xfrm>
          <a:prstGeom prst="rect">
            <a:avLst/>
          </a:prstGeom>
          <a:solidFill>
            <a:schemeClr val="tx1"/>
          </a:solidFill>
          <a:ln w="76200">
            <a:solidFill>
              <a:schemeClr val="tx1"/>
            </a:solidFill>
          </a:ln>
        </p:spPr>
        <p:txBody>
          <a:bodyPr wrap="square" rtlCol="0">
            <a:spAutoFit/>
          </a:bodyPr>
          <a:lstStyle/>
          <a:p>
            <a:r>
              <a:rPr lang="en-US" sz="3000" dirty="0" smtClean="0">
                <a:solidFill>
                  <a:schemeClr val="bg1"/>
                </a:solidFill>
              </a:rPr>
              <a:t>Psalm 90:10-12 The days of our lives are seventy years; and if by reason of strength they are eighty years, yet their boast is only labor and sorrow. So teach us to number our days, that we may gain a heart of wisdom. </a:t>
            </a:r>
            <a:endParaRPr lang="en-US" sz="3000" dirty="0">
              <a:solidFill>
                <a:schemeClr val="bg1"/>
              </a:solidFill>
            </a:endParaRPr>
          </a:p>
        </p:txBody>
      </p:sp>
    </p:spTree>
    <p:extLst>
      <p:ext uri="{BB962C8B-B14F-4D97-AF65-F5344CB8AC3E}">
        <p14:creationId xmlns:p14="http://schemas.microsoft.com/office/powerpoint/2010/main" val="317537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180" y="274638"/>
            <a:ext cx="5276419" cy="1143000"/>
          </a:xfrm>
        </p:spPr>
        <p:txBody>
          <a:bodyPr/>
          <a:lstStyle/>
          <a:p>
            <a:r>
              <a:rPr lang="en-US" b="1" dirty="0" smtClean="0">
                <a:effectLst>
                  <a:outerShdw blurRad="38100" dist="38100" dir="2700000" algn="tl">
                    <a:srgbClr val="000000">
                      <a:alpha val="43137"/>
                    </a:srgbClr>
                  </a:outerShdw>
                </a:effectLst>
              </a:rPr>
              <a:t>Time Is Precious </a:t>
            </a:r>
            <a:endParaRPr lang="en-US" b="1" dirty="0">
              <a:effectLst>
                <a:outerShdw blurRad="38100" dist="38100" dir="2700000" algn="tl">
                  <a:srgbClr val="000000">
                    <a:alpha val="43137"/>
                  </a:srgbClr>
                </a:outerShdw>
              </a:effectLst>
            </a:endParaRPr>
          </a:p>
        </p:txBody>
      </p:sp>
      <p:pic>
        <p:nvPicPr>
          <p:cNvPr id="5"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372600" y="190500"/>
            <a:ext cx="1752600" cy="954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533400" y="1905000"/>
            <a:ext cx="7848600" cy="3108543"/>
          </a:xfrm>
          <a:prstGeom prst="rect">
            <a:avLst/>
          </a:prstGeom>
          <a:noFill/>
        </p:spPr>
        <p:txBody>
          <a:bodyPr wrap="square" rtlCol="0">
            <a:spAutoFit/>
          </a:bodyPr>
          <a:lstStyle/>
          <a:p>
            <a:r>
              <a:rPr lang="en-US" sz="2800" dirty="0" smtClean="0"/>
              <a:t>“Each day, God deposits 24 hours into our “time bank.”  That is 1,440 minutes or 86,400 seconds. We cannot carry the gift of time from one day into the next. Once the day has ended, that allotted time is gone forever. We can't go back and capture those moments.   So when we “procrastinate” we are forfeiting precious time that we can never get back.”</a:t>
            </a:r>
            <a:endParaRPr lang="en-US" sz="2800" dirty="0"/>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5967" y="304800"/>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304800"/>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5289173"/>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289173"/>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3348" y="5289173"/>
            <a:ext cx="180292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099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1155</Words>
  <Application>Microsoft Office PowerPoint</Application>
  <PresentationFormat>On-screen Show (4:3)</PresentationFormat>
  <Paragraphs>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Re-naming Procrastination…</vt:lpstr>
      <vt:lpstr>Procrastination Seen In  The Great Supper Luke 14:16-24</vt:lpstr>
      <vt:lpstr>How do we overcome procrastination? </vt:lpstr>
      <vt:lpstr>How do we overcome procrastination? </vt:lpstr>
      <vt:lpstr>Felix Procrastinated </vt:lpstr>
      <vt:lpstr>Time Is Precious </vt:lpstr>
      <vt:lpstr>Don’t Procrastinate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dixonfamily1</dc:creator>
  <cp:lastModifiedBy>dixonfamily1</cp:lastModifiedBy>
  <cp:revision>78</cp:revision>
  <dcterms:created xsi:type="dcterms:W3CDTF">2013-12-26T17:05:38Z</dcterms:created>
  <dcterms:modified xsi:type="dcterms:W3CDTF">2018-07-19T12:04:26Z</dcterms:modified>
</cp:coreProperties>
</file>