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0" r:id="rId4"/>
    <p:sldId id="258" r:id="rId5"/>
    <p:sldId id="261" r:id="rId6"/>
    <p:sldId id="262" r:id="rId7"/>
    <p:sldId id="263" r:id="rId8"/>
    <p:sldId id="264" r:id="rId9"/>
    <p:sldId id="265" r:id="rId10"/>
    <p:sldId id="266"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varScale="1">
        <p:scale>
          <a:sx n="86" d="100"/>
          <a:sy n="86" d="100"/>
        </p:scale>
        <p:origin x="-46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75EEC7D-3445-48B9-BE73-E55A444991D0}" type="datetimeFigureOut">
              <a:rPr lang="en-US" smtClean="0"/>
              <a:pPr/>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25914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EEC7D-3445-48B9-BE73-E55A444991D0}" type="datetimeFigureOut">
              <a:rPr lang="en-US" smtClean="0"/>
              <a:pPr/>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178934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EEC7D-3445-48B9-BE73-E55A444991D0}" type="datetimeFigureOut">
              <a:rPr lang="en-US" smtClean="0"/>
              <a:pPr/>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5084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5EEC7D-3445-48B9-BE73-E55A444991D0}" type="datetimeFigureOut">
              <a:rPr lang="en-US" smtClean="0"/>
              <a:pPr/>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70705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5EEC7D-3445-48B9-BE73-E55A444991D0}" type="datetimeFigureOut">
              <a:rPr lang="en-US" smtClean="0"/>
              <a:pPr/>
              <a:t>6/24/2018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78715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5EEC7D-3445-48B9-BE73-E55A444991D0}" type="datetimeFigureOut">
              <a:rPr lang="en-US" smtClean="0"/>
              <a:pPr/>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426397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75EEC7D-3445-48B9-BE73-E55A444991D0}" type="datetimeFigureOut">
              <a:rPr lang="en-US" smtClean="0"/>
              <a:pPr/>
              <a:t>6/24/2018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19337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5EEC7D-3445-48B9-BE73-E55A444991D0}" type="datetimeFigureOut">
              <a:rPr lang="en-US" smtClean="0"/>
              <a:pPr/>
              <a:t>6/24/2018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136361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EEC7D-3445-48B9-BE73-E55A444991D0}" type="datetimeFigureOut">
              <a:rPr lang="en-US" smtClean="0"/>
              <a:pPr/>
              <a:t>6/24/2018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368483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EEC7D-3445-48B9-BE73-E55A444991D0}" type="datetimeFigureOut">
              <a:rPr lang="en-US" smtClean="0"/>
              <a:pPr/>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401799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EEC7D-3445-48B9-BE73-E55A444991D0}" type="datetimeFigureOut">
              <a:rPr lang="en-US" smtClean="0"/>
              <a:pPr/>
              <a:t>6/24/2018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167700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EEC7D-3445-48B9-BE73-E55A444991D0}" type="datetimeFigureOut">
              <a:rPr lang="en-US" smtClean="0"/>
              <a:pPr/>
              <a:t>6/24/2018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EE77D-3C89-4EF4-8048-B7D065C868EF}" type="slidenum">
              <a:rPr lang="en-US" smtClean="0"/>
              <a:pPr/>
              <a:t>‹#›</a:t>
            </a:fld>
            <a:endParaRPr lang="en-US"/>
          </a:p>
        </p:txBody>
      </p:sp>
    </p:spTree>
    <p:extLst>
      <p:ext uri="{BB962C8B-B14F-4D97-AF65-F5344CB8AC3E}">
        <p14:creationId xmlns="" xmlns:p14="http://schemas.microsoft.com/office/powerpoint/2010/main" val="2382685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2805283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Don’t Worry!</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805084" y="457199"/>
            <a:ext cx="5171767" cy="6297561"/>
          </a:xfrm>
        </p:spPr>
        <p:txBody>
          <a:bodyPr>
            <a:normAutofit/>
          </a:bodyPr>
          <a:lstStyle/>
          <a:p>
            <a:pPr marL="0" indent="0">
              <a:buNone/>
            </a:pPr>
            <a:r>
              <a:rPr lang="en-US" sz="3600" b="1" dirty="0" smtClean="0">
                <a:solidFill>
                  <a:schemeClr val="bg1"/>
                </a:solidFill>
                <a:effectLst>
                  <a:outerShdw blurRad="38100" dist="38100" dir="2700000" algn="tl">
                    <a:srgbClr val="000000">
                      <a:alpha val="43137"/>
                    </a:srgbClr>
                  </a:outerShdw>
                </a:effectLst>
              </a:rPr>
              <a:t>“I trust God” statements from Matthew 6:25-34.</a:t>
            </a:r>
          </a:p>
          <a:p>
            <a:r>
              <a:rPr lang="en-US" sz="2000" b="1" dirty="0">
                <a:solidFill>
                  <a:schemeClr val="bg1"/>
                </a:solidFill>
                <a:effectLst>
                  <a:outerShdw blurRad="38100" dist="38100" dir="2700000" algn="tl">
                    <a:srgbClr val="000000">
                      <a:alpha val="43137"/>
                    </a:srgbClr>
                  </a:outerShdw>
                </a:effectLst>
              </a:rPr>
              <a:t>“</a:t>
            </a:r>
            <a:r>
              <a:rPr lang="en-US" sz="2000" b="1" i="1" dirty="0">
                <a:solidFill>
                  <a:schemeClr val="bg1"/>
                </a:solidFill>
                <a:effectLst>
                  <a:outerShdw blurRad="38100" dist="38100" dir="2700000" algn="tl">
                    <a:srgbClr val="000000">
                      <a:alpha val="43137"/>
                    </a:srgbClr>
                  </a:outerShdw>
                </a:effectLst>
              </a:rPr>
              <a:t>Yet I tell you, even Solomon in all his glory was not arrayed like one of these. But if God so clothes the grass of the field, which today is alive and tomorrow is thrown into the oven, will he not much more clothe you, O you of little faith? Therefore do not be anxious, saying, ‘What shall we eat?’ or ‘What shall we drink?’ or ‘What shall we wear?’ For the Gentiles seek after all these things, and your heavenly Father knows that you need them all. But seek first the kingdom of God and his righteousness, and all these things will be added to you</a:t>
            </a:r>
            <a:r>
              <a:rPr lang="en-US" sz="2000" b="1" dirty="0">
                <a:solidFill>
                  <a:schemeClr val="bg1"/>
                </a:solidFill>
                <a:effectLst>
                  <a:outerShdw blurRad="38100" dist="38100" dir="2700000" algn="tl">
                    <a:srgbClr val="000000">
                      <a:alpha val="43137"/>
                    </a:srgbClr>
                  </a:outerShdw>
                </a:effectLst>
              </a:rPr>
              <a:t>” (vv. 29–33</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Matthew 6:34: “</a:t>
            </a:r>
            <a:r>
              <a:rPr lang="en-US" sz="2000" b="1" i="1" dirty="0">
                <a:solidFill>
                  <a:schemeClr val="bg1"/>
                </a:solidFill>
                <a:effectLst>
                  <a:outerShdw blurRad="38100" dist="38100" dir="2700000" algn="tl">
                    <a:srgbClr val="000000">
                      <a:alpha val="43137"/>
                    </a:srgbClr>
                  </a:outerShdw>
                </a:effectLst>
              </a:rPr>
              <a:t>Therefore do not be anxious about tomorrow, for tomorrow will be anxious for itself. Sufficient for the day is its own trouble</a:t>
            </a:r>
            <a:r>
              <a:rPr lang="en-US" sz="2000" b="1" dirty="0">
                <a:solidFill>
                  <a:schemeClr val="bg1"/>
                </a:solidFill>
                <a:effectLst>
                  <a:outerShdw blurRad="38100" dist="38100" dir="2700000" algn="tl">
                    <a:srgbClr val="000000">
                      <a:alpha val="43137"/>
                    </a:srgbClr>
                  </a:outerShdw>
                </a:effectLst>
              </a:rPr>
              <a:t>.”</a:t>
            </a:r>
            <a:endParaRPr lang="en-US" sz="2000" b="1" dirty="0" smtClean="0">
              <a:solidFill>
                <a:schemeClr val="bg1"/>
              </a:solidFill>
              <a:effectLst>
                <a:outerShdw blurRad="38100" dist="38100" dir="2700000" algn="tl">
                  <a:srgbClr val="000000">
                    <a:alpha val="43137"/>
                  </a:srgbClr>
                </a:outerShdw>
              </a:effectLst>
            </a:endParaRPr>
          </a:p>
        </p:txBody>
      </p:sp>
      <p:sp>
        <p:nvSpPr>
          <p:cNvPr id="10" name="Text Placeholder 9"/>
          <p:cNvSpPr>
            <a:spLocks noGrp="1"/>
          </p:cNvSpPr>
          <p:nvPr>
            <p:ph type="body" sz="half" idx="2"/>
          </p:nvPr>
        </p:nvSpPr>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2252178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143000" y="3602038"/>
            <a:ext cx="6858000" cy="1655762"/>
          </a:xfrm>
        </p:spPr>
        <p:txBody>
          <a:bodyPr>
            <a:normAutofit fontScale="92500" lnSpcReduction="20000"/>
          </a:bodyPr>
          <a:lstStyle/>
          <a:p>
            <a:r>
              <a:rPr lang="en-US" sz="2800" b="1" i="1" dirty="0" smtClean="0">
                <a:solidFill>
                  <a:schemeClr val="bg1"/>
                </a:solidFill>
                <a:effectLst>
                  <a:outerShdw blurRad="38100" dist="38100" dir="2700000" algn="tl">
                    <a:srgbClr val="000000">
                      <a:alpha val="43137"/>
                    </a:srgbClr>
                  </a:outerShdw>
                </a:effectLst>
              </a:rPr>
              <a:t>Proverbs 3:5-6</a:t>
            </a:r>
          </a:p>
          <a:p>
            <a:r>
              <a:rPr lang="en-US" sz="2800" b="1" dirty="0">
                <a:solidFill>
                  <a:schemeClr val="bg1"/>
                </a:solidFill>
                <a:effectLst>
                  <a:outerShdw blurRad="38100" dist="38100" dir="2700000" algn="tl">
                    <a:srgbClr val="000000">
                      <a:alpha val="43137"/>
                    </a:srgbClr>
                  </a:outerShdw>
                </a:effectLst>
              </a:rPr>
              <a:t>Trust in the </a:t>
            </a:r>
            <a:r>
              <a:rPr lang="en-US" sz="2800" b="1" cap="small" dirty="0">
                <a:solidFill>
                  <a:schemeClr val="bg1"/>
                </a:solidFill>
                <a:effectLst>
                  <a:outerShdw blurRad="38100" dist="38100" dir="2700000" algn="tl">
                    <a:srgbClr val="000000">
                      <a:alpha val="43137"/>
                    </a:srgbClr>
                  </a:outerShdw>
                </a:effectLst>
              </a:rPr>
              <a:t>Lord</a:t>
            </a:r>
            <a:r>
              <a:rPr lang="en-US" sz="2800" b="1" dirty="0">
                <a:solidFill>
                  <a:schemeClr val="bg1"/>
                </a:solidFill>
                <a:effectLst>
                  <a:outerShdw blurRad="38100" dist="38100" dir="2700000" algn="tl">
                    <a:srgbClr val="000000">
                      <a:alpha val="43137"/>
                    </a:srgbClr>
                  </a:outerShdw>
                </a:effectLst>
              </a:rPr>
              <a:t> with all your heart,</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    and do not lean on your own understanding.</a:t>
            </a:r>
            <a:br>
              <a:rPr lang="en-US" sz="2800" b="1" dirty="0">
                <a:solidFill>
                  <a:schemeClr val="bg1"/>
                </a:solidFill>
                <a:effectLst>
                  <a:outerShdw blurRad="38100" dist="38100" dir="2700000" algn="tl">
                    <a:srgbClr val="000000">
                      <a:alpha val="43137"/>
                    </a:srgbClr>
                  </a:outerShdw>
                </a:effectLst>
              </a:rPr>
            </a:br>
            <a:r>
              <a:rPr lang="en-US" sz="2800" b="1" baseline="30000" dirty="0">
                <a:solidFill>
                  <a:schemeClr val="bg1"/>
                </a:solidFill>
                <a:effectLst>
                  <a:outerShdw blurRad="38100" dist="38100" dir="2700000" algn="tl">
                    <a:srgbClr val="000000">
                      <a:alpha val="43137"/>
                    </a:srgbClr>
                  </a:outerShdw>
                </a:effectLst>
              </a:rPr>
              <a:t>6 </a:t>
            </a:r>
            <a:r>
              <a:rPr lang="en-US" sz="2800" b="1" dirty="0">
                <a:solidFill>
                  <a:schemeClr val="bg1"/>
                </a:solidFill>
                <a:effectLst>
                  <a:outerShdw blurRad="38100" dist="38100" dir="2700000" algn="tl">
                    <a:srgbClr val="000000">
                      <a:alpha val="43137"/>
                    </a:srgbClr>
                  </a:outerShdw>
                </a:effectLst>
              </a:rPr>
              <a:t>In all your ways acknowledge him,</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    and he will make straight your paths.</a:t>
            </a:r>
            <a:endParaRPr lang="en-US" sz="2800" b="1" i="1" dirty="0">
              <a:solidFill>
                <a:schemeClr val="bg1"/>
              </a:solidFill>
              <a:effectLst>
                <a:outerShdw blurRad="38100" dist="38100" dir="2700000" algn="tl">
                  <a:srgbClr val="000000">
                    <a:alpha val="43137"/>
                  </a:srgbClr>
                </a:outerShdw>
              </a:effectLst>
            </a:endParaRPr>
          </a:p>
        </p:txBody>
      </p:sp>
      <p:sp>
        <p:nvSpPr>
          <p:cNvPr id="5" name="Title 1"/>
          <p:cNvSpPr>
            <a:spLocks noGrp="1"/>
          </p:cNvSpPr>
          <p:nvPr>
            <p:ph type="ctrTitle"/>
          </p:nvPr>
        </p:nvSpPr>
        <p:spPr>
          <a:xfrm>
            <a:off x="685800" y="1122363"/>
            <a:ext cx="7772400" cy="2387600"/>
          </a:xfrm>
        </p:spPr>
        <p:txBody>
          <a:bodyPr>
            <a:normAutofit/>
          </a:bodyPr>
          <a:lstStyle/>
          <a:p>
            <a:r>
              <a:rPr lang="en-US" sz="8000" b="1" dirty="0" smtClean="0">
                <a:solidFill>
                  <a:schemeClr val="bg1"/>
                </a:solidFill>
                <a:effectLst>
                  <a:outerShdw blurRad="38100" dist="38100" dir="2700000" algn="tl">
                    <a:srgbClr val="000000">
                      <a:alpha val="43137"/>
                    </a:srgbClr>
                  </a:outerShdw>
                </a:effectLst>
              </a:rPr>
              <a:t>Trust The Lord</a:t>
            </a:r>
            <a:endParaRPr lang="en-U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19624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pic>
        <p:nvPicPr>
          <p:cNvPr id="6" name="Picture 2" descr="Image result for stormy galile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p:txBody>
          <a:bodyPr>
            <a:normAutofit/>
          </a:bodyPr>
          <a:lstStyle/>
          <a:p>
            <a:r>
              <a:rPr lang="en-US" sz="8000" b="1" dirty="0" smtClean="0">
                <a:solidFill>
                  <a:schemeClr val="bg1"/>
                </a:solidFill>
                <a:effectLst>
                  <a:outerShdw blurRad="38100" dist="38100" dir="2700000" algn="tl">
                    <a:srgbClr val="000000">
                      <a:alpha val="43137"/>
                    </a:srgbClr>
                  </a:outerShdw>
                </a:effectLst>
              </a:rPr>
              <a:t>Trust The Lord</a:t>
            </a:r>
            <a:endParaRPr lang="en-US" sz="8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fontScale="92500" lnSpcReduction="20000"/>
          </a:bodyPr>
          <a:lstStyle/>
          <a:p>
            <a:r>
              <a:rPr lang="en-US" sz="2800" b="1" i="1" dirty="0" smtClean="0">
                <a:solidFill>
                  <a:schemeClr val="bg1"/>
                </a:solidFill>
                <a:effectLst>
                  <a:outerShdw blurRad="38100" dist="38100" dir="2700000" algn="tl">
                    <a:srgbClr val="000000">
                      <a:alpha val="43137"/>
                    </a:srgbClr>
                  </a:outerShdw>
                </a:effectLst>
              </a:rPr>
              <a:t>Proverbs </a:t>
            </a:r>
            <a:r>
              <a:rPr lang="en-US" sz="2800" b="1" i="1" dirty="0" smtClean="0">
                <a:solidFill>
                  <a:schemeClr val="bg1"/>
                </a:solidFill>
                <a:effectLst>
                  <a:outerShdw blurRad="38100" dist="38100" dir="2700000" algn="tl">
                    <a:srgbClr val="000000">
                      <a:alpha val="43137"/>
                    </a:srgbClr>
                  </a:outerShdw>
                </a:effectLst>
              </a:rPr>
              <a:t>3:5-6; Matthew 6:24-35</a:t>
            </a:r>
            <a:endParaRPr lang="en-US" sz="2800" b="1" i="1" dirty="0" smtClean="0">
              <a:solidFill>
                <a:schemeClr val="bg1"/>
              </a:solidFill>
              <a:effectLst>
                <a:outerShdw blurRad="38100" dist="38100" dir="2700000" algn="tl">
                  <a:srgbClr val="000000">
                    <a:alpha val="43137"/>
                  </a:srgbClr>
                </a:outerShdw>
              </a:effectLst>
            </a:endParaRPr>
          </a:p>
          <a:p>
            <a:r>
              <a:rPr lang="en-US" sz="2800" b="1" dirty="0">
                <a:solidFill>
                  <a:schemeClr val="bg1"/>
                </a:solidFill>
                <a:effectLst>
                  <a:outerShdw blurRad="38100" dist="38100" dir="2700000" algn="tl">
                    <a:srgbClr val="000000">
                      <a:alpha val="43137"/>
                    </a:srgbClr>
                  </a:outerShdw>
                </a:effectLst>
              </a:rPr>
              <a:t>Trust in the </a:t>
            </a:r>
            <a:r>
              <a:rPr lang="en-US" sz="2800" b="1" cap="small" dirty="0">
                <a:solidFill>
                  <a:schemeClr val="bg1"/>
                </a:solidFill>
                <a:effectLst>
                  <a:outerShdw blurRad="38100" dist="38100" dir="2700000" algn="tl">
                    <a:srgbClr val="000000">
                      <a:alpha val="43137"/>
                    </a:srgbClr>
                  </a:outerShdw>
                </a:effectLst>
              </a:rPr>
              <a:t>Lord</a:t>
            </a:r>
            <a:r>
              <a:rPr lang="en-US" sz="2800" b="1" dirty="0">
                <a:solidFill>
                  <a:schemeClr val="bg1"/>
                </a:solidFill>
                <a:effectLst>
                  <a:outerShdw blurRad="38100" dist="38100" dir="2700000" algn="tl">
                    <a:srgbClr val="000000">
                      <a:alpha val="43137"/>
                    </a:srgbClr>
                  </a:outerShdw>
                </a:effectLst>
              </a:rPr>
              <a:t> with all your heart,</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    and do not lean on your own understanding.</a:t>
            </a:r>
            <a:br>
              <a:rPr lang="en-US" sz="2800" b="1" dirty="0">
                <a:solidFill>
                  <a:schemeClr val="bg1"/>
                </a:solidFill>
                <a:effectLst>
                  <a:outerShdw blurRad="38100" dist="38100" dir="2700000" algn="tl">
                    <a:srgbClr val="000000">
                      <a:alpha val="43137"/>
                    </a:srgbClr>
                  </a:outerShdw>
                </a:effectLst>
              </a:rPr>
            </a:br>
            <a:r>
              <a:rPr lang="en-US" sz="2800" b="1" baseline="30000" dirty="0">
                <a:solidFill>
                  <a:schemeClr val="bg1"/>
                </a:solidFill>
                <a:effectLst>
                  <a:outerShdw blurRad="38100" dist="38100" dir="2700000" algn="tl">
                    <a:srgbClr val="000000">
                      <a:alpha val="43137"/>
                    </a:srgbClr>
                  </a:outerShdw>
                </a:effectLst>
              </a:rPr>
              <a:t>6 </a:t>
            </a:r>
            <a:r>
              <a:rPr lang="en-US" sz="2800" b="1" dirty="0">
                <a:solidFill>
                  <a:schemeClr val="bg1"/>
                </a:solidFill>
                <a:effectLst>
                  <a:outerShdw blurRad="38100" dist="38100" dir="2700000" algn="tl">
                    <a:srgbClr val="000000">
                      <a:alpha val="43137"/>
                    </a:srgbClr>
                  </a:outerShdw>
                </a:effectLst>
              </a:rPr>
              <a:t>In all your ways acknowledge him,</a:t>
            </a:r>
            <a:br>
              <a:rPr lang="en-US" sz="2800" b="1" dirty="0">
                <a:solidFill>
                  <a:schemeClr val="bg1"/>
                </a:solidFill>
                <a:effectLst>
                  <a:outerShdw blurRad="38100" dist="38100" dir="2700000" algn="tl">
                    <a:srgbClr val="000000">
                      <a:alpha val="43137"/>
                    </a:srgbClr>
                  </a:outerShdw>
                </a:effectLst>
              </a:rPr>
            </a:br>
            <a:r>
              <a:rPr lang="en-US" sz="2800" b="1" dirty="0">
                <a:solidFill>
                  <a:schemeClr val="bg1"/>
                </a:solidFill>
                <a:effectLst>
                  <a:outerShdw blurRad="38100" dist="38100" dir="2700000" algn="tl">
                    <a:srgbClr val="000000">
                      <a:alpha val="43137"/>
                    </a:srgbClr>
                  </a:outerShdw>
                </a:effectLst>
              </a:rPr>
              <a:t>    and he will make straight your paths.</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05832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p:txBody>
          <a:bodyPr/>
          <a:lstStyle/>
          <a:p>
            <a:endParaRPr lang="en-US" b="1" dirty="0">
              <a:solidFill>
                <a:schemeClr val="bg1"/>
              </a:solidFill>
              <a:effectLst>
                <a:outerShdw blurRad="38100" dist="38100" dir="2700000" algn="tl">
                  <a:srgbClr val="000000">
                    <a:alpha val="43137"/>
                  </a:srgbClr>
                </a:outerShdw>
              </a:effectLst>
            </a:endParaRPr>
          </a:p>
        </p:txBody>
      </p:sp>
      <p:sp>
        <p:nvSpPr>
          <p:cNvPr id="10" name="Text Placeholder 9"/>
          <p:cNvSpPr>
            <a:spLocks noGrp="1"/>
          </p:cNvSpPr>
          <p:nvPr>
            <p:ph type="body" sz="half" idx="2"/>
          </p:nvPr>
        </p:nvSpPr>
        <p:spPr/>
        <p:txBody>
          <a:bodyPr/>
          <a:lstStyle/>
          <a:p>
            <a:endParaRPr lang="en-US" b="1" dirty="0">
              <a:solidFill>
                <a:schemeClr val="bg1"/>
              </a:solidFill>
              <a:effectLst>
                <a:outerShdw blurRad="38100" dist="38100" dir="2700000" algn="tl">
                  <a:srgbClr val="000000">
                    <a:alpha val="43137"/>
                  </a:srgbClr>
                </a:outerShdw>
              </a:effectLst>
            </a:endParaRPr>
          </a:p>
        </p:txBody>
      </p:sp>
      <p:pic>
        <p:nvPicPr>
          <p:cNvPr id="2052" name="Picture 4" descr="Related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9840" y="1289051"/>
            <a:ext cx="4356919" cy="4572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rgbClr val="FFFFFF"/>
                </a:solidFill>
              </a14:hiddenFill>
            </a:ext>
          </a:extLst>
        </p:spPr>
      </p:pic>
      <p:pic>
        <p:nvPicPr>
          <p:cNvPr id="2056" name="Picture 8" descr="Related imag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426826">
            <a:off x="5728603" y="1423012"/>
            <a:ext cx="2892249" cy="34753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32448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5529" y="449263"/>
            <a:ext cx="2949178" cy="1600200"/>
          </a:xfrm>
        </p:spPr>
        <p:txBody>
          <a:bodyPr>
            <a:normAutofit/>
          </a:bodyPr>
          <a:lstStyle/>
          <a:p>
            <a:r>
              <a:rPr lang="en-US" sz="3600" b="1" dirty="0" smtClean="0">
                <a:solidFill>
                  <a:schemeClr val="bg1"/>
                </a:solidFill>
                <a:effectLst>
                  <a:outerShdw blurRad="38100" dist="38100" dir="2700000" algn="tl">
                    <a:srgbClr val="000000">
                      <a:alpha val="43137"/>
                    </a:srgbClr>
                  </a:outerShdw>
                </a:effectLst>
                <a:latin typeface="Arial Black" panose="020B0A04020102020204" pitchFamily="34" charset="0"/>
              </a:rPr>
              <a:t>The Word on Anxiety</a:t>
            </a:r>
            <a:endParaRPr lang="en-US" sz="36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a:xfrm>
            <a:off x="3310554" y="2144662"/>
            <a:ext cx="5715460" cy="4424312"/>
          </a:xfrm>
        </p:spPr>
        <p:txBody>
          <a:bodyPr>
            <a:normAutofit fontScale="92500"/>
          </a:bodyPr>
          <a:lstStyle/>
          <a:p>
            <a:r>
              <a:rPr lang="en-US" sz="3000" b="1" u="sng" dirty="0" smtClean="0">
                <a:solidFill>
                  <a:schemeClr val="bg1"/>
                </a:solidFill>
                <a:effectLst>
                  <a:outerShdw blurRad="38100" dist="38100" dir="2700000" algn="tl">
                    <a:srgbClr val="000000">
                      <a:alpha val="43137"/>
                    </a:srgbClr>
                  </a:outerShdw>
                </a:effectLst>
              </a:rPr>
              <a:t>Worry</a:t>
            </a:r>
            <a:r>
              <a:rPr lang="en-US" sz="2800" b="1" dirty="0">
                <a:solidFill>
                  <a:schemeClr val="bg1"/>
                </a:solidFill>
                <a:effectLst>
                  <a:outerShdw blurRad="38100" dist="38100" dir="2700000" algn="tl">
                    <a:srgbClr val="000000">
                      <a:alpha val="43137"/>
                    </a:srgbClr>
                  </a:outerShdw>
                </a:effectLst>
              </a:rPr>
              <a:t>. It comes from an old German word that means “to choke</a:t>
            </a:r>
            <a:r>
              <a:rPr lang="en-US" sz="2800" b="1" dirty="0" smtClean="0">
                <a:solidFill>
                  <a:schemeClr val="bg1"/>
                </a:solidFill>
                <a:effectLst>
                  <a:outerShdw blurRad="38100" dist="38100" dir="2700000" algn="tl">
                    <a:srgbClr val="000000">
                      <a:alpha val="43137"/>
                    </a:srgbClr>
                  </a:outerShdw>
                </a:effectLst>
              </a:rPr>
              <a:t>.”</a:t>
            </a:r>
          </a:p>
          <a:p>
            <a:r>
              <a:rPr lang="en-US" sz="3000" b="1" u="sng" dirty="0">
                <a:solidFill>
                  <a:schemeClr val="bg1"/>
                </a:solidFill>
                <a:effectLst>
                  <a:outerShdw blurRad="38100" dist="38100" dir="2700000" algn="tl">
                    <a:srgbClr val="000000">
                      <a:alpha val="43137"/>
                    </a:srgbClr>
                  </a:outerShdw>
                </a:effectLst>
              </a:rPr>
              <a:t>Fear</a:t>
            </a:r>
            <a:r>
              <a:rPr lang="en-US" sz="3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This response is more visceral</a:t>
            </a:r>
            <a:r>
              <a:rPr lang="en-US" sz="2800" b="1" dirty="0" smtClean="0">
                <a:solidFill>
                  <a:schemeClr val="bg1"/>
                </a:solidFill>
                <a:effectLst>
                  <a:outerShdw blurRad="38100" dist="38100" dir="2700000" algn="tl">
                    <a:srgbClr val="000000">
                      <a:alpha val="43137"/>
                    </a:srgbClr>
                  </a:outerShdw>
                </a:effectLst>
              </a:rPr>
              <a:t>. (1 Tim. 1:7)</a:t>
            </a:r>
          </a:p>
          <a:p>
            <a:r>
              <a:rPr lang="en-US" sz="3000" b="1" u="sng" dirty="0">
                <a:solidFill>
                  <a:schemeClr val="bg1"/>
                </a:solidFill>
                <a:effectLst>
                  <a:outerShdw blurRad="38100" dist="38100" dir="2700000" algn="tl">
                    <a:srgbClr val="000000">
                      <a:alpha val="43137"/>
                    </a:srgbClr>
                  </a:outerShdw>
                </a:effectLst>
              </a:rPr>
              <a:t>Anxiety</a:t>
            </a:r>
            <a:r>
              <a:rPr lang="en-US" sz="3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Jesus Himself mentions anxiety three times </a:t>
            </a:r>
            <a:r>
              <a:rPr lang="en-US" sz="2800" b="1" dirty="0" smtClean="0">
                <a:solidFill>
                  <a:schemeClr val="bg1"/>
                </a:solidFill>
                <a:effectLst>
                  <a:outerShdw blurRad="38100" dist="38100" dir="2700000" algn="tl">
                    <a:srgbClr val="000000">
                      <a:alpha val="43137"/>
                    </a:srgbClr>
                  </a:outerShdw>
                </a:effectLst>
              </a:rPr>
              <a:t>in </a:t>
            </a:r>
            <a:r>
              <a:rPr lang="en-US" sz="2800" b="1" dirty="0">
                <a:solidFill>
                  <a:schemeClr val="bg1"/>
                </a:solidFill>
                <a:effectLst>
                  <a:outerShdw blurRad="38100" dist="38100" dir="2700000" algn="tl">
                    <a:srgbClr val="000000">
                      <a:alpha val="43137"/>
                    </a:srgbClr>
                  </a:outerShdw>
                </a:effectLst>
              </a:rPr>
              <a:t>our text, so you know He was making an important point: </a:t>
            </a:r>
            <a:r>
              <a:rPr lang="en-US" sz="2800" b="1" dirty="0">
                <a:solidFill>
                  <a:srgbClr val="FFFF00"/>
                </a:solidFill>
                <a:effectLst>
                  <a:outerShdw blurRad="38100" dist="38100" dir="2700000" algn="tl">
                    <a:srgbClr val="000000">
                      <a:alpha val="43137"/>
                    </a:srgbClr>
                  </a:outerShdw>
                </a:effectLst>
              </a:rPr>
              <a:t>“</a:t>
            </a:r>
            <a:r>
              <a:rPr lang="en-US" sz="2800" b="1" i="1" dirty="0">
                <a:solidFill>
                  <a:srgbClr val="FFFF00"/>
                </a:solidFill>
                <a:effectLst>
                  <a:outerShdw blurRad="38100" dist="38100" dir="2700000" algn="tl">
                    <a:srgbClr val="000000">
                      <a:alpha val="43137"/>
                    </a:srgbClr>
                  </a:outerShdw>
                </a:effectLst>
              </a:rPr>
              <a:t>Therefore do not be anxious</a:t>
            </a:r>
            <a:r>
              <a:rPr lang="en-US" sz="2800" b="1" dirty="0">
                <a:solidFill>
                  <a:srgbClr val="FFFF00"/>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(Matthew 6:34). Anxiety </a:t>
            </a:r>
            <a:r>
              <a:rPr lang="en-US" sz="2800" b="1" dirty="0" smtClean="0">
                <a:solidFill>
                  <a:schemeClr val="bg1"/>
                </a:solidFill>
                <a:effectLst>
                  <a:outerShdw blurRad="38100" dist="38100" dir="2700000" algn="tl">
                    <a:srgbClr val="000000">
                      <a:alpha val="43137"/>
                    </a:srgbClr>
                  </a:outerShdw>
                </a:effectLst>
              </a:rPr>
              <a:t>literally means </a:t>
            </a:r>
            <a:r>
              <a:rPr lang="en-US" sz="2800" b="1" dirty="0">
                <a:solidFill>
                  <a:schemeClr val="bg1"/>
                </a:solidFill>
                <a:effectLst>
                  <a:outerShdw blurRad="38100" dist="38100" dir="2700000" algn="tl">
                    <a:srgbClr val="000000">
                      <a:alpha val="43137"/>
                    </a:srgbClr>
                  </a:outerShdw>
                </a:effectLst>
              </a:rPr>
              <a:t>“</a:t>
            </a:r>
            <a:r>
              <a:rPr lang="en-US" sz="2800" b="1" i="1" dirty="0">
                <a:solidFill>
                  <a:schemeClr val="bg1"/>
                </a:solidFill>
                <a:effectLst>
                  <a:outerShdw blurRad="38100" dist="38100" dir="2700000" algn="tl">
                    <a:srgbClr val="000000">
                      <a:alpha val="43137"/>
                    </a:srgbClr>
                  </a:outerShdw>
                </a:effectLst>
              </a:rPr>
              <a:t>to divide the mind</a:t>
            </a:r>
            <a:r>
              <a:rPr lang="en-US" sz="2800" b="1" dirty="0">
                <a:solidFill>
                  <a:schemeClr val="bg1"/>
                </a:solidFill>
                <a:effectLst>
                  <a:outerShdw blurRad="38100" dist="38100" dir="2700000" algn="tl">
                    <a:srgbClr val="000000">
                      <a:alpha val="43137"/>
                    </a:srgbClr>
                  </a:outerShdw>
                </a:effectLst>
              </a:rPr>
              <a:t>.” </a:t>
            </a:r>
          </a:p>
        </p:txBody>
      </p:sp>
      <p:sp>
        <p:nvSpPr>
          <p:cNvPr id="5" name="Text Placeholder 4"/>
          <p:cNvSpPr>
            <a:spLocks noGrp="1"/>
          </p:cNvSpPr>
          <p:nvPr>
            <p:ph type="body" sz="half" idx="2"/>
          </p:nvPr>
        </p:nvSpPr>
        <p:spPr>
          <a:xfrm>
            <a:off x="361375" y="2049463"/>
            <a:ext cx="2949178" cy="3811588"/>
          </a:xfrm>
        </p:spPr>
        <p:txBody>
          <a:bodyPr>
            <a:noAutofit/>
          </a:bodyPr>
          <a:lstStyle/>
          <a:p>
            <a:r>
              <a:rPr lang="en-US" sz="2400" b="1" dirty="0">
                <a:solidFill>
                  <a:schemeClr val="bg1"/>
                </a:solidFill>
                <a:effectLst>
                  <a:outerShdw blurRad="38100" dist="38100" dir="2700000" algn="tl">
                    <a:srgbClr val="000000">
                      <a:alpha val="43137"/>
                    </a:srgbClr>
                  </a:outerShdw>
                </a:effectLst>
                <a:latin typeface="+mj-lt"/>
              </a:rPr>
              <a:t>Matthew </a:t>
            </a:r>
            <a:r>
              <a:rPr lang="en-US" sz="2400" b="1" dirty="0" smtClean="0">
                <a:solidFill>
                  <a:schemeClr val="bg1"/>
                </a:solidFill>
                <a:effectLst>
                  <a:outerShdw blurRad="38100" dist="38100" dir="2700000" algn="tl">
                    <a:srgbClr val="000000">
                      <a:alpha val="43137"/>
                    </a:srgbClr>
                  </a:outerShdw>
                </a:effectLst>
                <a:latin typeface="+mj-lt"/>
              </a:rPr>
              <a:t>6:34 </a:t>
            </a:r>
            <a:r>
              <a:rPr lang="en-US" sz="2400" b="1" dirty="0">
                <a:solidFill>
                  <a:schemeClr val="bg1"/>
                </a:solidFill>
                <a:effectLst>
                  <a:outerShdw blurRad="38100" dist="38100" dir="2700000" algn="tl">
                    <a:srgbClr val="000000">
                      <a:alpha val="43137"/>
                    </a:srgbClr>
                  </a:outerShdw>
                </a:effectLst>
                <a:latin typeface="+mj-lt"/>
              </a:rPr>
              <a:t>“</a:t>
            </a:r>
            <a:r>
              <a:rPr lang="en-US" sz="2400" b="1" i="1" dirty="0">
                <a:solidFill>
                  <a:schemeClr val="bg1"/>
                </a:solidFill>
                <a:effectLst>
                  <a:outerShdw blurRad="38100" dist="38100" dir="2700000" algn="tl">
                    <a:srgbClr val="000000">
                      <a:alpha val="43137"/>
                    </a:srgbClr>
                  </a:outerShdw>
                </a:effectLst>
                <a:latin typeface="+mj-lt"/>
              </a:rPr>
              <a:t>Therefore do not be anxious about tomorrow, for tomorrow will be anxious for itself. Sufficient for the day is its own trouble</a:t>
            </a:r>
            <a:r>
              <a:rPr lang="en-US" sz="2400" b="1" dirty="0">
                <a:solidFill>
                  <a:schemeClr val="bg1"/>
                </a:solidFill>
                <a:effectLst>
                  <a:outerShdw blurRad="38100" dist="38100" dir="2700000" algn="tl">
                    <a:srgbClr val="000000">
                      <a:alpha val="43137"/>
                    </a:srgbClr>
                  </a:outerShdw>
                </a:effectLst>
                <a:latin typeface="+mj-lt"/>
              </a:rPr>
              <a:t>.” </a:t>
            </a:r>
            <a:endParaRPr lang="en-US" sz="2400" b="1" dirty="0" smtClean="0">
              <a:solidFill>
                <a:schemeClr val="bg1"/>
              </a:solidFill>
              <a:effectLst>
                <a:outerShdw blurRad="38100" dist="38100" dir="2700000" algn="tl">
                  <a:srgbClr val="000000">
                    <a:alpha val="43137"/>
                  </a:srgbClr>
                </a:outerShdw>
              </a:effectLst>
              <a:latin typeface="+mj-lt"/>
            </a:endParaRPr>
          </a:p>
          <a:p>
            <a:r>
              <a:rPr lang="en-US" sz="2400" b="1" dirty="0" smtClean="0">
                <a:solidFill>
                  <a:schemeClr val="bg1"/>
                </a:solidFill>
                <a:effectLst>
                  <a:outerShdw blurRad="38100" dist="38100" dir="2700000" algn="tl">
                    <a:srgbClr val="000000">
                      <a:alpha val="43137"/>
                    </a:srgbClr>
                  </a:outerShdw>
                </a:effectLst>
                <a:latin typeface="+mj-lt"/>
              </a:rPr>
              <a:t>One </a:t>
            </a:r>
            <a:r>
              <a:rPr lang="en-US" sz="2400" b="1" dirty="0">
                <a:solidFill>
                  <a:schemeClr val="bg1"/>
                </a:solidFill>
                <a:effectLst>
                  <a:outerShdw blurRad="38100" dist="38100" dir="2700000" algn="tl">
                    <a:srgbClr val="000000">
                      <a:alpha val="43137"/>
                    </a:srgbClr>
                  </a:outerShdw>
                </a:effectLst>
                <a:latin typeface="+mj-lt"/>
              </a:rPr>
              <a:t>translation says, “</a:t>
            </a:r>
            <a:r>
              <a:rPr lang="en-US" sz="2400" b="1" i="1" dirty="0">
                <a:solidFill>
                  <a:schemeClr val="bg1"/>
                </a:solidFill>
                <a:effectLst>
                  <a:outerShdw blurRad="38100" dist="38100" dir="2700000" algn="tl">
                    <a:srgbClr val="000000">
                      <a:alpha val="43137"/>
                    </a:srgbClr>
                  </a:outerShdw>
                </a:effectLst>
                <a:latin typeface="+mj-lt"/>
              </a:rPr>
              <a:t>Each day has enough trouble of its own</a:t>
            </a:r>
            <a:r>
              <a:rPr lang="en-US" sz="2400" b="1" dirty="0">
                <a:solidFill>
                  <a:schemeClr val="bg1"/>
                </a:solidFill>
                <a:effectLst>
                  <a:outerShdw blurRad="38100" dist="38100" dir="2700000" algn="tl">
                    <a:srgbClr val="000000">
                      <a:alpha val="43137"/>
                    </a:srgbClr>
                  </a:outerShdw>
                </a:effectLst>
                <a:latin typeface="+mj-lt"/>
              </a:rPr>
              <a:t>” ( NASB).</a:t>
            </a:r>
          </a:p>
        </p:txBody>
      </p:sp>
      <p:sp>
        <p:nvSpPr>
          <p:cNvPr id="9" name="Rectangle 8"/>
          <p:cNvSpPr/>
          <p:nvPr/>
        </p:nvSpPr>
        <p:spPr>
          <a:xfrm>
            <a:off x="3490452" y="196645"/>
            <a:ext cx="5535561" cy="1860755"/>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Related imag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9018" y="270387"/>
            <a:ext cx="1730401" cy="161372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cstate="print"/>
          <a:stretch>
            <a:fillRect/>
          </a:stretch>
        </p:blipFill>
        <p:spPr>
          <a:xfrm>
            <a:off x="5365164" y="270387"/>
            <a:ext cx="1730402" cy="1615580"/>
          </a:xfrm>
          <a:prstGeom prst="rect">
            <a:avLst/>
          </a:prstGeom>
        </p:spPr>
      </p:pic>
      <p:pic>
        <p:nvPicPr>
          <p:cNvPr id="8" name="Picture 7"/>
          <p:cNvPicPr>
            <a:picLocks noChangeAspect="1"/>
          </p:cNvPicPr>
          <p:nvPr/>
        </p:nvPicPr>
        <p:blipFill>
          <a:blip r:embed="rId4" cstate="print"/>
          <a:stretch>
            <a:fillRect/>
          </a:stretch>
        </p:blipFill>
        <p:spPr>
          <a:xfrm>
            <a:off x="7151309" y="270387"/>
            <a:ext cx="1730402" cy="1615580"/>
          </a:xfrm>
          <a:prstGeom prst="rect">
            <a:avLst/>
          </a:prstGeom>
        </p:spPr>
      </p:pic>
      <p:sp>
        <p:nvSpPr>
          <p:cNvPr id="10" name="TextBox 9"/>
          <p:cNvSpPr txBox="1"/>
          <p:nvPr/>
        </p:nvSpPr>
        <p:spPr>
          <a:xfrm>
            <a:off x="3783056" y="646780"/>
            <a:ext cx="998483" cy="646331"/>
          </a:xfrm>
          <a:prstGeom prst="rect">
            <a:avLst/>
          </a:prstGeom>
          <a:noFill/>
        </p:spPr>
        <p:txBody>
          <a:bodyPr wrap="square" rtlCol="0">
            <a:spAutoFit/>
          </a:bodyPr>
          <a:lstStyle/>
          <a:p>
            <a:pPr algn="ctr"/>
            <a:r>
              <a:rPr lang="en-US" b="1" dirty="0" smtClean="0"/>
              <a:t>1</a:t>
            </a:r>
            <a:endParaRPr lang="en-US" b="1" dirty="0"/>
          </a:p>
          <a:p>
            <a:pPr algn="ctr"/>
            <a:r>
              <a:rPr lang="en-US" b="1" dirty="0" smtClean="0"/>
              <a:t>PAST</a:t>
            </a:r>
            <a:endParaRPr lang="en-US" b="1" dirty="0"/>
          </a:p>
        </p:txBody>
      </p:sp>
      <p:sp>
        <p:nvSpPr>
          <p:cNvPr id="12" name="TextBox 11"/>
          <p:cNvSpPr txBox="1"/>
          <p:nvPr/>
        </p:nvSpPr>
        <p:spPr>
          <a:xfrm>
            <a:off x="5563635" y="646780"/>
            <a:ext cx="998483" cy="646331"/>
          </a:xfrm>
          <a:prstGeom prst="rect">
            <a:avLst/>
          </a:prstGeom>
          <a:noFill/>
        </p:spPr>
        <p:txBody>
          <a:bodyPr wrap="square" rtlCol="0">
            <a:spAutoFit/>
          </a:bodyPr>
          <a:lstStyle/>
          <a:p>
            <a:pPr algn="ctr"/>
            <a:r>
              <a:rPr lang="en-US" b="1" dirty="0" smtClean="0"/>
              <a:t>2</a:t>
            </a:r>
          </a:p>
          <a:p>
            <a:pPr algn="ctr"/>
            <a:r>
              <a:rPr lang="en-US" b="1" dirty="0" smtClean="0"/>
              <a:t>Present</a:t>
            </a:r>
            <a:endParaRPr lang="en-US" b="1" dirty="0"/>
          </a:p>
        </p:txBody>
      </p:sp>
      <p:sp>
        <p:nvSpPr>
          <p:cNvPr id="13" name="TextBox 12"/>
          <p:cNvSpPr txBox="1"/>
          <p:nvPr/>
        </p:nvSpPr>
        <p:spPr>
          <a:xfrm>
            <a:off x="7402068" y="646780"/>
            <a:ext cx="998483" cy="646331"/>
          </a:xfrm>
          <a:prstGeom prst="rect">
            <a:avLst/>
          </a:prstGeom>
          <a:noFill/>
        </p:spPr>
        <p:txBody>
          <a:bodyPr wrap="square" rtlCol="0">
            <a:spAutoFit/>
          </a:bodyPr>
          <a:lstStyle/>
          <a:p>
            <a:pPr algn="ctr"/>
            <a:r>
              <a:rPr lang="en-US" b="1" dirty="0" smtClean="0"/>
              <a:t>3</a:t>
            </a:r>
          </a:p>
          <a:p>
            <a:pPr algn="ctr"/>
            <a:r>
              <a:rPr lang="en-US" b="1" dirty="0" smtClean="0"/>
              <a:t>Future</a:t>
            </a:r>
            <a:endParaRPr lang="en-US" b="1" dirty="0"/>
          </a:p>
        </p:txBody>
      </p:sp>
    </p:spTree>
    <p:extLst>
      <p:ext uri="{BB962C8B-B14F-4D97-AF65-F5344CB8AC3E}">
        <p14:creationId xmlns="" xmlns:p14="http://schemas.microsoft.com/office/powerpoint/2010/main" val="150050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500"/>
                                        <p:tgtEl>
                                          <p:spTgt spid="409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a:xfrm>
            <a:off x="629841" y="1361768"/>
            <a:ext cx="2949178" cy="1600200"/>
          </a:xfrm>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I Cannot Control The Future.</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775587" y="987426"/>
            <a:ext cx="5112774" cy="5708342"/>
          </a:xfrm>
        </p:spPr>
        <p:txBody>
          <a:bodyPr>
            <a:normAutofit/>
          </a:bodyPr>
          <a:lstStyle/>
          <a:p>
            <a:pPr marL="0" indent="0">
              <a:buNone/>
            </a:pPr>
            <a:r>
              <a:rPr lang="en-US" b="1" dirty="0" smtClean="0">
                <a:solidFill>
                  <a:schemeClr val="bg1"/>
                </a:solidFill>
                <a:effectLst>
                  <a:outerShdw blurRad="38100" dist="38100" dir="2700000" algn="tl">
                    <a:srgbClr val="000000">
                      <a:alpha val="43137"/>
                    </a:srgbClr>
                  </a:outerShdw>
                </a:effectLst>
              </a:rPr>
              <a:t>Worry focuses on what you cannot control:</a:t>
            </a:r>
          </a:p>
          <a:p>
            <a:r>
              <a:rPr lang="en-US" b="1" dirty="0" smtClean="0">
                <a:solidFill>
                  <a:schemeClr val="bg1"/>
                </a:solidFill>
                <a:effectLst>
                  <a:outerShdw blurRad="38100" dist="38100" dir="2700000" algn="tl">
                    <a:srgbClr val="000000">
                      <a:alpha val="43137"/>
                    </a:srgbClr>
                  </a:outerShdw>
                </a:effectLst>
              </a:rPr>
              <a:t>My health future</a:t>
            </a:r>
          </a:p>
          <a:p>
            <a:r>
              <a:rPr lang="en-US" b="1" dirty="0" smtClean="0">
                <a:solidFill>
                  <a:schemeClr val="bg1"/>
                </a:solidFill>
                <a:effectLst>
                  <a:outerShdw blurRad="38100" dist="38100" dir="2700000" algn="tl">
                    <a:srgbClr val="000000">
                      <a:alpha val="43137"/>
                    </a:srgbClr>
                  </a:outerShdw>
                </a:effectLst>
              </a:rPr>
              <a:t>My family’s future</a:t>
            </a:r>
          </a:p>
          <a:p>
            <a:r>
              <a:rPr lang="en-US" b="1" dirty="0" smtClean="0">
                <a:solidFill>
                  <a:schemeClr val="bg1"/>
                </a:solidFill>
                <a:effectLst>
                  <a:outerShdw blurRad="38100" dist="38100" dir="2700000" algn="tl">
                    <a:srgbClr val="000000">
                      <a:alpha val="43137"/>
                    </a:srgbClr>
                  </a:outerShdw>
                </a:effectLst>
              </a:rPr>
              <a:t>My financial future</a:t>
            </a:r>
          </a:p>
          <a:p>
            <a:r>
              <a:rPr lang="en-US" b="1" dirty="0" smtClean="0">
                <a:solidFill>
                  <a:schemeClr val="bg1"/>
                </a:solidFill>
                <a:effectLst>
                  <a:outerShdw blurRad="38100" dist="38100" dir="2700000" algn="tl">
                    <a:srgbClr val="000000">
                      <a:alpha val="43137"/>
                    </a:srgbClr>
                  </a:outerShdw>
                </a:effectLst>
              </a:rPr>
              <a:t>My environmental future</a:t>
            </a:r>
          </a:p>
          <a:p>
            <a:r>
              <a:rPr lang="en-US" b="1" dirty="0" smtClean="0">
                <a:solidFill>
                  <a:schemeClr val="bg1"/>
                </a:solidFill>
                <a:effectLst>
                  <a:outerShdw blurRad="38100" dist="38100" dir="2700000" algn="tl">
                    <a:srgbClr val="000000">
                      <a:alpha val="43137"/>
                    </a:srgbClr>
                  </a:outerShdw>
                </a:effectLst>
              </a:rPr>
              <a:t>My organizational future</a:t>
            </a:r>
          </a:p>
          <a:p>
            <a:r>
              <a:rPr lang="en-US" b="1" dirty="0" smtClean="0">
                <a:solidFill>
                  <a:schemeClr val="bg1"/>
                </a:solidFill>
                <a:effectLst>
                  <a:outerShdw blurRad="38100" dist="38100" dir="2700000" algn="tl">
                    <a:srgbClr val="000000">
                      <a:alpha val="43137"/>
                    </a:srgbClr>
                  </a:outerShdw>
                </a:effectLst>
              </a:rPr>
              <a:t>Or the church, or my community, or the country.</a:t>
            </a:r>
            <a:endParaRPr lang="en-US" b="1" dirty="0">
              <a:solidFill>
                <a:schemeClr val="bg1"/>
              </a:solidFill>
              <a:effectLst>
                <a:outerShdw blurRad="38100" dist="38100" dir="2700000" algn="tl">
                  <a:srgbClr val="000000">
                    <a:alpha val="43137"/>
                  </a:srgbClr>
                </a:outerShdw>
              </a:effectLst>
            </a:endParaRPr>
          </a:p>
        </p:txBody>
      </p:sp>
      <p:sp>
        <p:nvSpPr>
          <p:cNvPr id="10" name="Text Placeholder 9"/>
          <p:cNvSpPr>
            <a:spLocks noGrp="1"/>
          </p:cNvSpPr>
          <p:nvPr>
            <p:ph type="body" sz="half" idx="2"/>
          </p:nvPr>
        </p:nvSpPr>
        <p:spPr>
          <a:xfrm>
            <a:off x="629841" y="3048000"/>
            <a:ext cx="2949178" cy="2820988"/>
          </a:xfrm>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2578587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Don’t Worry!</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795252" y="457200"/>
            <a:ext cx="5093109" cy="6238568"/>
          </a:xfrm>
        </p:spPr>
        <p:txBody>
          <a:bodyPr>
            <a:normAutofit fontScale="77500" lnSpcReduction="20000"/>
          </a:bodyPr>
          <a:lstStyle/>
          <a:p>
            <a:pPr marL="0" indent="0">
              <a:buNone/>
            </a:pPr>
            <a:r>
              <a:rPr lang="en-US" sz="3600" b="1" dirty="0" smtClean="0">
                <a:solidFill>
                  <a:schemeClr val="bg1"/>
                </a:solidFill>
                <a:effectLst>
                  <a:outerShdw blurRad="38100" dist="38100" dir="2700000" algn="tl">
                    <a:srgbClr val="000000">
                      <a:alpha val="43137"/>
                    </a:srgbClr>
                  </a:outerShdw>
                </a:effectLst>
              </a:rPr>
              <a:t>Worry costs us a tragic loss of energy and effort.</a:t>
            </a:r>
          </a:p>
          <a:p>
            <a:pPr marL="0" indent="0">
              <a:buNone/>
            </a:pPr>
            <a:r>
              <a:rPr lang="en-US" sz="3400" b="1" dirty="0" smtClean="0">
                <a:solidFill>
                  <a:schemeClr val="bg1"/>
                </a:solidFill>
                <a:effectLst>
                  <a:outerShdw blurRad="38100" dist="38100" dir="2700000" algn="tl">
                    <a:srgbClr val="000000">
                      <a:alpha val="43137"/>
                    </a:srgbClr>
                  </a:outerShdw>
                </a:effectLst>
              </a:rPr>
              <a:t>1. </a:t>
            </a:r>
            <a:r>
              <a:rPr lang="en-US" sz="3400" b="1" dirty="0">
                <a:solidFill>
                  <a:schemeClr val="bg1"/>
                </a:solidFill>
                <a:effectLst>
                  <a:outerShdw blurRad="38100" dist="38100" dir="2700000" algn="tl">
                    <a:srgbClr val="000000">
                      <a:alpha val="43137"/>
                    </a:srgbClr>
                  </a:outerShdw>
                </a:effectLst>
              </a:rPr>
              <a:t>When God says, “Don’t!” He means, “Don’t hurt yourself.”</a:t>
            </a:r>
          </a:p>
          <a:p>
            <a:r>
              <a:rPr lang="en-US" b="1" dirty="0" smtClean="0">
                <a:solidFill>
                  <a:schemeClr val="bg1"/>
                </a:solidFill>
                <a:effectLst>
                  <a:outerShdw blurRad="38100" dist="38100" dir="2700000" algn="tl">
                    <a:srgbClr val="000000">
                      <a:alpha val="43137"/>
                    </a:srgbClr>
                  </a:outerShdw>
                </a:effectLst>
              </a:rPr>
              <a:t>For </a:t>
            </a:r>
            <a:r>
              <a:rPr lang="en-US" b="1" dirty="0">
                <a:solidFill>
                  <a:schemeClr val="bg1"/>
                </a:solidFill>
                <a:effectLst>
                  <a:outerShdw blurRad="38100" dist="38100" dir="2700000" algn="tl">
                    <a:srgbClr val="000000">
                      <a:alpha val="43137"/>
                    </a:srgbClr>
                  </a:outerShdw>
                </a:effectLst>
              </a:rPr>
              <a:t>example, when God says, “</a:t>
            </a:r>
            <a:r>
              <a:rPr lang="en-US" b="1" i="1" dirty="0">
                <a:solidFill>
                  <a:schemeClr val="bg1"/>
                </a:solidFill>
                <a:effectLst>
                  <a:outerShdw blurRad="38100" dist="38100" dir="2700000" algn="tl">
                    <a:srgbClr val="000000">
                      <a:alpha val="43137"/>
                    </a:srgbClr>
                  </a:outerShdw>
                </a:effectLst>
              </a:rPr>
              <a:t>Be anxious for nothing</a:t>
            </a:r>
            <a:r>
              <a:rPr lang="en-US" b="1" dirty="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Philippians </a:t>
            </a:r>
            <a:r>
              <a:rPr lang="en-US" b="1" dirty="0">
                <a:solidFill>
                  <a:schemeClr val="bg1"/>
                </a:solidFill>
                <a:effectLst>
                  <a:outerShdw blurRad="38100" dist="38100" dir="2700000" algn="tl">
                    <a:srgbClr val="000000">
                      <a:alpha val="43137"/>
                    </a:srgbClr>
                  </a:outerShdw>
                </a:effectLst>
              </a:rPr>
              <a:t>4:6 NASB), He is issuing a protective statement for you. </a:t>
            </a:r>
            <a:endParaRPr lang="en-US" b="1" dirty="0" smtClean="0">
              <a:solidFill>
                <a:schemeClr val="bg1"/>
              </a:solidFill>
              <a:effectLst>
                <a:outerShdw blurRad="38100" dist="38100" dir="2700000" algn="tl">
                  <a:srgbClr val="000000">
                    <a:alpha val="43137"/>
                  </a:srgbClr>
                </a:outerShdw>
              </a:effectLst>
            </a:endParaRPr>
          </a:p>
          <a:p>
            <a:pPr marL="0" indent="0">
              <a:buNone/>
            </a:pPr>
            <a:r>
              <a:rPr lang="en-US" sz="3400" b="1" dirty="0" smtClean="0">
                <a:solidFill>
                  <a:schemeClr val="bg1"/>
                </a:solidFill>
                <a:effectLst>
                  <a:outerShdw blurRad="38100" dist="38100" dir="2700000" algn="tl">
                    <a:srgbClr val="000000">
                      <a:alpha val="43137"/>
                    </a:srgbClr>
                  </a:outerShdw>
                </a:effectLst>
              </a:rPr>
              <a:t>2. </a:t>
            </a:r>
            <a:r>
              <a:rPr lang="en-US" sz="3400" b="1" dirty="0">
                <a:solidFill>
                  <a:schemeClr val="bg1"/>
                </a:solidFill>
                <a:effectLst>
                  <a:outerShdw blurRad="38100" dist="38100" dir="2700000" algn="tl">
                    <a:srgbClr val="000000">
                      <a:alpha val="43137"/>
                    </a:srgbClr>
                  </a:outerShdw>
                </a:effectLst>
              </a:rPr>
              <a:t>Choose to sin; choose to suffer.</a:t>
            </a:r>
          </a:p>
          <a:p>
            <a:r>
              <a:rPr lang="en-US" b="1" dirty="0" smtClean="0">
                <a:solidFill>
                  <a:schemeClr val="bg1"/>
                </a:solidFill>
                <a:effectLst>
                  <a:outerShdw blurRad="38100" dist="38100" dir="2700000" algn="tl">
                    <a:srgbClr val="000000">
                      <a:alpha val="43137"/>
                    </a:srgbClr>
                  </a:outerShdw>
                </a:effectLst>
              </a:rPr>
              <a:t>Every </a:t>
            </a:r>
            <a:r>
              <a:rPr lang="en-US" b="1" dirty="0">
                <a:solidFill>
                  <a:schemeClr val="bg1"/>
                </a:solidFill>
                <a:effectLst>
                  <a:outerShdw blurRad="38100" dist="38100" dir="2700000" algn="tl">
                    <a:srgbClr val="000000">
                      <a:alpha val="43137"/>
                    </a:srgbClr>
                  </a:outerShdw>
                </a:effectLst>
              </a:rPr>
              <a:t>choice comes with multiple, often unintended consequences. </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We </a:t>
            </a:r>
            <a:r>
              <a:rPr lang="en-US" b="1" dirty="0">
                <a:solidFill>
                  <a:schemeClr val="bg1"/>
                </a:solidFill>
                <a:effectLst>
                  <a:outerShdw blurRad="38100" dist="38100" dir="2700000" algn="tl">
                    <a:srgbClr val="000000">
                      <a:alpha val="43137"/>
                    </a:srgbClr>
                  </a:outerShdw>
                </a:effectLst>
              </a:rPr>
              <a:t>can’t say to God, “I’ll choose to sin; Your job is to protect me from the bad consequences of my choices.” </a:t>
            </a:r>
            <a:endParaRPr lang="en-US"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He </a:t>
            </a:r>
            <a:r>
              <a:rPr lang="en-US" b="1" dirty="0">
                <a:solidFill>
                  <a:schemeClr val="bg1"/>
                </a:solidFill>
                <a:effectLst>
                  <a:outerShdw blurRad="38100" dist="38100" dir="2700000" algn="tl">
                    <a:srgbClr val="000000">
                      <a:alpha val="43137"/>
                    </a:srgbClr>
                  </a:outerShdw>
                </a:effectLst>
              </a:rPr>
              <a:t>loves us too much to accept that arrangement.</a:t>
            </a:r>
          </a:p>
        </p:txBody>
      </p:sp>
      <p:sp>
        <p:nvSpPr>
          <p:cNvPr id="10" name="Text Placeholder 9"/>
          <p:cNvSpPr>
            <a:spLocks noGrp="1"/>
          </p:cNvSpPr>
          <p:nvPr>
            <p:ph type="body" sz="half" idx="2"/>
          </p:nvPr>
        </p:nvSpPr>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319455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Don’t Worry!</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795252" y="457200"/>
            <a:ext cx="5093109" cy="6238568"/>
          </a:xfrm>
        </p:spPr>
        <p:txBody>
          <a:bodyPr>
            <a:normAutofit/>
          </a:bodyPr>
          <a:lstStyle/>
          <a:p>
            <a:pPr marL="0" indent="0">
              <a:buNone/>
            </a:pPr>
            <a:r>
              <a:rPr lang="en-US" sz="3600" b="1" dirty="0" smtClean="0">
                <a:solidFill>
                  <a:schemeClr val="bg1"/>
                </a:solidFill>
                <a:effectLst>
                  <a:outerShdw blurRad="38100" dist="38100" dir="2700000" algn="tl">
                    <a:srgbClr val="000000">
                      <a:alpha val="43137"/>
                    </a:srgbClr>
                  </a:outerShdw>
                </a:effectLst>
              </a:rPr>
              <a:t>I will always face uncertainty.</a:t>
            </a:r>
          </a:p>
          <a:p>
            <a:r>
              <a:rPr lang="en-US" sz="2500" b="1" dirty="0">
                <a:solidFill>
                  <a:schemeClr val="bg1"/>
                </a:solidFill>
                <a:effectLst>
                  <a:outerShdw blurRad="38100" dist="38100" dir="2700000" algn="tl">
                    <a:srgbClr val="000000">
                      <a:alpha val="43137"/>
                    </a:srgbClr>
                  </a:outerShdw>
                </a:effectLst>
              </a:rPr>
              <a:t>Matthew 8:23-24, “</a:t>
            </a:r>
            <a:r>
              <a:rPr lang="en-US" sz="2500" b="1" i="1" dirty="0">
                <a:solidFill>
                  <a:schemeClr val="bg1"/>
                </a:solidFill>
                <a:effectLst>
                  <a:outerShdw blurRad="38100" dist="38100" dir="2700000" algn="tl">
                    <a:srgbClr val="000000">
                      <a:alpha val="43137"/>
                    </a:srgbClr>
                  </a:outerShdw>
                </a:effectLst>
              </a:rPr>
              <a:t>When he got into the boat, his disciples followed him. And behold, there arose a great storm</a:t>
            </a:r>
            <a:r>
              <a:rPr lang="en-US" sz="2500" b="1" dirty="0">
                <a:solidFill>
                  <a:schemeClr val="bg1"/>
                </a:solidFill>
                <a:effectLst>
                  <a:outerShdw blurRad="38100" dist="38100" dir="2700000" algn="tl">
                    <a:srgbClr val="000000">
                      <a:alpha val="43137"/>
                    </a:srgbClr>
                  </a:outerShdw>
                </a:effectLst>
              </a:rPr>
              <a:t>.” </a:t>
            </a:r>
            <a:endParaRPr lang="en-US" sz="2500" b="1" dirty="0" smtClean="0">
              <a:solidFill>
                <a:schemeClr val="bg1"/>
              </a:solidFill>
              <a:effectLst>
                <a:outerShdw blurRad="38100" dist="38100" dir="2700000" algn="tl">
                  <a:srgbClr val="000000">
                    <a:alpha val="43137"/>
                  </a:srgbClr>
                </a:outerShdw>
              </a:effectLst>
            </a:endParaRPr>
          </a:p>
          <a:p>
            <a:r>
              <a:rPr lang="en-US" sz="2500" b="1" dirty="0" smtClean="0">
                <a:solidFill>
                  <a:schemeClr val="bg1"/>
                </a:solidFill>
                <a:effectLst>
                  <a:outerShdw blurRad="38100" dist="38100" dir="2700000" algn="tl">
                    <a:srgbClr val="000000">
                      <a:alpha val="43137"/>
                    </a:srgbClr>
                  </a:outerShdw>
                </a:effectLst>
              </a:rPr>
              <a:t>So </a:t>
            </a:r>
            <a:r>
              <a:rPr lang="en-US" sz="2500" b="1" dirty="0">
                <a:solidFill>
                  <a:schemeClr val="bg1"/>
                </a:solidFill>
                <a:effectLst>
                  <a:outerShdw blurRad="38100" dist="38100" dir="2700000" algn="tl">
                    <a:srgbClr val="000000">
                      <a:alpha val="43137"/>
                    </a:srgbClr>
                  </a:outerShdw>
                </a:effectLst>
              </a:rPr>
              <a:t>they “</a:t>
            </a:r>
            <a:r>
              <a:rPr lang="en-US" sz="2500" b="1" i="1" dirty="0">
                <a:solidFill>
                  <a:schemeClr val="bg1"/>
                </a:solidFill>
                <a:effectLst>
                  <a:outerShdw blurRad="38100" dist="38100" dir="2700000" algn="tl">
                    <a:srgbClr val="000000">
                      <a:alpha val="43137"/>
                    </a:srgbClr>
                  </a:outerShdw>
                </a:effectLst>
              </a:rPr>
              <a:t>woke him, saying, ‘Save us, Lord; we are perishing</a:t>
            </a:r>
            <a:r>
              <a:rPr lang="en-US" sz="2500" b="1" dirty="0">
                <a:solidFill>
                  <a:schemeClr val="bg1"/>
                </a:solidFill>
                <a:effectLst>
                  <a:outerShdw blurRad="38100" dist="38100" dir="2700000" algn="tl">
                    <a:srgbClr val="000000">
                      <a:alpha val="43137"/>
                    </a:srgbClr>
                  </a:outerShdw>
                </a:effectLst>
              </a:rPr>
              <a:t>’” (v. 25</a:t>
            </a:r>
            <a:r>
              <a:rPr lang="en-US" sz="2500" b="1" dirty="0" smtClean="0">
                <a:solidFill>
                  <a:schemeClr val="bg1"/>
                </a:solidFill>
                <a:effectLst>
                  <a:outerShdw blurRad="38100" dist="38100" dir="2700000" algn="tl">
                    <a:srgbClr val="000000">
                      <a:alpha val="43137"/>
                    </a:srgbClr>
                  </a:outerShdw>
                </a:effectLst>
              </a:rPr>
              <a:t>).</a:t>
            </a:r>
          </a:p>
          <a:p>
            <a:r>
              <a:rPr lang="en-US" sz="2500" b="1" dirty="0" smtClean="0">
                <a:solidFill>
                  <a:schemeClr val="bg1"/>
                </a:solidFill>
                <a:effectLst>
                  <a:outerShdw blurRad="38100" dist="38100" dir="2700000" algn="tl">
                    <a:srgbClr val="000000">
                      <a:alpha val="43137"/>
                    </a:srgbClr>
                  </a:outerShdw>
                </a:effectLst>
              </a:rPr>
              <a:t>He said, “</a:t>
            </a:r>
            <a:r>
              <a:rPr lang="en-US" sz="2500" b="1" i="1" dirty="0" smtClean="0">
                <a:solidFill>
                  <a:schemeClr val="bg1"/>
                </a:solidFill>
                <a:effectLst>
                  <a:outerShdw blurRad="38100" dist="38100" dir="2700000" algn="tl">
                    <a:srgbClr val="000000">
                      <a:alpha val="43137"/>
                    </a:srgbClr>
                  </a:outerShdw>
                </a:effectLst>
              </a:rPr>
              <a:t>Why </a:t>
            </a:r>
            <a:r>
              <a:rPr lang="en-US" sz="2500" b="1" i="1" dirty="0">
                <a:solidFill>
                  <a:schemeClr val="bg1"/>
                </a:solidFill>
                <a:effectLst>
                  <a:outerShdw blurRad="38100" dist="38100" dir="2700000" algn="tl">
                    <a:srgbClr val="000000">
                      <a:alpha val="43137"/>
                    </a:srgbClr>
                  </a:outerShdw>
                </a:effectLst>
              </a:rPr>
              <a:t>are you afraid, O you of little faith</a:t>
            </a:r>
            <a:r>
              <a:rPr lang="en-US" sz="2500" b="1" dirty="0">
                <a:solidFill>
                  <a:schemeClr val="bg1"/>
                </a:solidFill>
                <a:effectLst>
                  <a:outerShdw blurRad="38100" dist="38100" dir="2700000" algn="tl">
                    <a:srgbClr val="000000">
                      <a:alpha val="43137"/>
                    </a:srgbClr>
                  </a:outerShdw>
                </a:effectLst>
              </a:rPr>
              <a:t>?” (</a:t>
            </a:r>
            <a:r>
              <a:rPr lang="en-US" sz="2500" b="1" dirty="0" smtClean="0">
                <a:solidFill>
                  <a:schemeClr val="bg1"/>
                </a:solidFill>
                <a:effectLst>
                  <a:outerShdw blurRad="38100" dist="38100" dir="2700000" algn="tl">
                    <a:srgbClr val="000000">
                      <a:alpha val="43137"/>
                    </a:srgbClr>
                  </a:outerShdw>
                </a:effectLst>
              </a:rPr>
              <a:t>v. </a:t>
            </a:r>
            <a:r>
              <a:rPr lang="en-US" sz="2500" b="1" dirty="0">
                <a:solidFill>
                  <a:schemeClr val="bg1"/>
                </a:solidFill>
                <a:effectLst>
                  <a:outerShdw blurRad="38100" dist="38100" dir="2700000" algn="tl">
                    <a:srgbClr val="000000">
                      <a:alpha val="43137"/>
                    </a:srgbClr>
                  </a:outerShdw>
                </a:effectLst>
              </a:rPr>
              <a:t>26</a:t>
            </a:r>
            <a:r>
              <a:rPr lang="en-US" sz="2500" b="1" dirty="0" smtClean="0">
                <a:solidFill>
                  <a:schemeClr val="bg1"/>
                </a:solidFill>
                <a:effectLst>
                  <a:outerShdw blurRad="38100" dist="38100" dir="2700000" algn="tl">
                    <a:srgbClr val="000000">
                      <a:alpha val="43137"/>
                    </a:srgbClr>
                  </a:outerShdw>
                </a:effectLst>
              </a:rPr>
              <a:t>).</a:t>
            </a:r>
          </a:p>
        </p:txBody>
      </p:sp>
      <p:sp>
        <p:nvSpPr>
          <p:cNvPr id="10" name="Text Placeholder 9"/>
          <p:cNvSpPr>
            <a:spLocks noGrp="1"/>
          </p:cNvSpPr>
          <p:nvPr>
            <p:ph type="body" sz="half" idx="2"/>
          </p:nvPr>
        </p:nvSpPr>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58517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Don’t Worry!</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785419" y="457200"/>
            <a:ext cx="5102942" cy="6238568"/>
          </a:xfrm>
        </p:spPr>
        <p:txBody>
          <a:bodyPr>
            <a:normAutofit/>
          </a:bodyPr>
          <a:lstStyle/>
          <a:p>
            <a:pPr marL="0" indent="0">
              <a:buNone/>
            </a:pPr>
            <a:r>
              <a:rPr lang="en-US" sz="3600" b="1" dirty="0" smtClean="0">
                <a:solidFill>
                  <a:schemeClr val="bg1"/>
                </a:solidFill>
                <a:effectLst>
                  <a:outerShdw blurRad="38100" dist="38100" dir="2700000" algn="tl">
                    <a:srgbClr val="000000">
                      <a:alpha val="43137"/>
                    </a:srgbClr>
                  </a:outerShdw>
                </a:effectLst>
              </a:rPr>
              <a:t>I can bring my burden to the Lord.</a:t>
            </a:r>
          </a:p>
          <a:p>
            <a:r>
              <a:rPr lang="en-US" sz="2500" b="1" dirty="0" smtClean="0">
                <a:solidFill>
                  <a:schemeClr val="bg1"/>
                </a:solidFill>
                <a:effectLst>
                  <a:outerShdw blurRad="38100" dist="38100" dir="2700000" algn="tl">
                    <a:srgbClr val="000000">
                      <a:alpha val="43137"/>
                    </a:srgbClr>
                  </a:outerShdw>
                </a:effectLst>
              </a:rPr>
              <a:t>Psalm 116:1–2, </a:t>
            </a:r>
            <a:r>
              <a:rPr lang="en-US" sz="2500" b="1" dirty="0">
                <a:solidFill>
                  <a:schemeClr val="bg1"/>
                </a:solidFill>
                <a:effectLst>
                  <a:outerShdw blurRad="38100" dist="38100" dir="2700000" algn="tl">
                    <a:srgbClr val="000000">
                      <a:alpha val="43137"/>
                    </a:srgbClr>
                  </a:outerShdw>
                </a:effectLst>
              </a:rPr>
              <a:t>“</a:t>
            </a:r>
            <a:r>
              <a:rPr lang="en-US" sz="2500" b="1" i="1" dirty="0">
                <a:solidFill>
                  <a:schemeClr val="bg1"/>
                </a:solidFill>
                <a:effectLst>
                  <a:outerShdw blurRad="38100" dist="38100" dir="2700000" algn="tl">
                    <a:srgbClr val="000000">
                      <a:alpha val="43137"/>
                    </a:srgbClr>
                  </a:outerShdw>
                </a:effectLst>
              </a:rPr>
              <a:t>I love the LORD, because he has heard </a:t>
            </a:r>
            <a:r>
              <a:rPr lang="en-US" sz="2500" b="1" i="1" dirty="0" smtClean="0">
                <a:solidFill>
                  <a:schemeClr val="bg1"/>
                </a:solidFill>
                <a:effectLst>
                  <a:outerShdw blurRad="38100" dist="38100" dir="2700000" algn="tl">
                    <a:srgbClr val="000000">
                      <a:alpha val="43137"/>
                    </a:srgbClr>
                  </a:outerShdw>
                </a:effectLst>
              </a:rPr>
              <a:t>my </a:t>
            </a:r>
            <a:r>
              <a:rPr lang="en-US" sz="2500" b="1" i="1" dirty="0">
                <a:solidFill>
                  <a:schemeClr val="bg1"/>
                </a:solidFill>
                <a:effectLst>
                  <a:outerShdw blurRad="38100" dist="38100" dir="2700000" algn="tl">
                    <a:srgbClr val="000000">
                      <a:alpha val="43137"/>
                    </a:srgbClr>
                  </a:outerShdw>
                </a:effectLst>
              </a:rPr>
              <a:t>voice . . . </a:t>
            </a:r>
            <a:r>
              <a:rPr lang="en-US" sz="2500" b="1" i="1" dirty="0" smtClean="0">
                <a:solidFill>
                  <a:schemeClr val="bg1"/>
                </a:solidFill>
                <a:effectLst>
                  <a:outerShdw blurRad="38100" dist="38100" dir="2700000" algn="tl">
                    <a:srgbClr val="000000">
                      <a:alpha val="43137"/>
                    </a:srgbClr>
                  </a:outerShdw>
                </a:effectLst>
              </a:rPr>
              <a:t>Because </a:t>
            </a:r>
            <a:r>
              <a:rPr lang="en-US" sz="2500" b="1" i="1" dirty="0">
                <a:solidFill>
                  <a:schemeClr val="bg1"/>
                </a:solidFill>
                <a:effectLst>
                  <a:outerShdw blurRad="38100" dist="38100" dir="2700000" algn="tl">
                    <a:srgbClr val="000000">
                      <a:alpha val="43137"/>
                    </a:srgbClr>
                  </a:outerShdw>
                </a:effectLst>
              </a:rPr>
              <a:t>He inclined his ear to </a:t>
            </a:r>
            <a:r>
              <a:rPr lang="en-US" sz="2500" b="1" i="1" dirty="0" smtClean="0">
                <a:solidFill>
                  <a:schemeClr val="bg1"/>
                </a:solidFill>
                <a:effectLst>
                  <a:outerShdw blurRad="38100" dist="38100" dir="2700000" algn="tl">
                    <a:srgbClr val="000000">
                      <a:alpha val="43137"/>
                    </a:srgbClr>
                  </a:outerShdw>
                </a:effectLst>
              </a:rPr>
              <a:t>me, therefore </a:t>
            </a:r>
            <a:r>
              <a:rPr lang="en-US" sz="2500" b="1" i="1" dirty="0">
                <a:solidFill>
                  <a:schemeClr val="bg1"/>
                </a:solidFill>
                <a:effectLst>
                  <a:outerShdw blurRad="38100" dist="38100" dir="2700000" algn="tl">
                    <a:srgbClr val="000000">
                      <a:alpha val="43137"/>
                    </a:srgbClr>
                  </a:outerShdw>
                </a:effectLst>
              </a:rPr>
              <a:t>I will call on him as long as I live</a:t>
            </a:r>
            <a:r>
              <a:rPr lang="en-US" sz="2500" b="1" dirty="0">
                <a:solidFill>
                  <a:schemeClr val="bg1"/>
                </a:solidFill>
                <a:effectLst>
                  <a:outerShdw blurRad="38100" dist="38100" dir="2700000" algn="tl">
                    <a:srgbClr val="000000">
                      <a:alpha val="43137"/>
                    </a:srgbClr>
                  </a:outerShdw>
                </a:effectLst>
              </a:rPr>
              <a:t>.” </a:t>
            </a:r>
            <a:endParaRPr lang="en-US" sz="2500" b="1" dirty="0" smtClean="0">
              <a:solidFill>
                <a:schemeClr val="bg1"/>
              </a:solidFill>
              <a:effectLst>
                <a:outerShdw blurRad="38100" dist="38100" dir="2700000" algn="tl">
                  <a:srgbClr val="000000">
                    <a:alpha val="43137"/>
                  </a:srgbClr>
                </a:outerShdw>
              </a:effectLst>
            </a:endParaRPr>
          </a:p>
          <a:p>
            <a:r>
              <a:rPr lang="en-US" sz="2500" b="1" dirty="0">
                <a:solidFill>
                  <a:schemeClr val="bg1"/>
                </a:solidFill>
                <a:effectLst>
                  <a:outerShdw blurRad="38100" dist="38100" dir="2700000" algn="tl">
                    <a:srgbClr val="000000">
                      <a:alpha val="43137"/>
                    </a:srgbClr>
                  </a:outerShdw>
                </a:effectLst>
              </a:rPr>
              <a:t>TRUST IS THE ACT OF MY </a:t>
            </a:r>
            <a:r>
              <a:rPr lang="en-US" sz="2500" b="1" dirty="0" smtClean="0">
                <a:solidFill>
                  <a:schemeClr val="bg1"/>
                </a:solidFill>
                <a:effectLst>
                  <a:outerShdw blurRad="38100" dist="38100" dir="2700000" algn="tl">
                    <a:srgbClr val="000000">
                      <a:alpha val="43137"/>
                    </a:srgbClr>
                  </a:outerShdw>
                </a:effectLst>
              </a:rPr>
              <a:t>WILL, </a:t>
            </a:r>
            <a:r>
              <a:rPr lang="en-US" sz="2500" b="1" dirty="0">
                <a:solidFill>
                  <a:schemeClr val="bg1"/>
                </a:solidFill>
                <a:effectLst>
                  <a:outerShdw blurRad="38100" dist="38100" dir="2700000" algn="tl">
                    <a:srgbClr val="000000">
                      <a:alpha val="43137"/>
                    </a:srgbClr>
                  </a:outerShdw>
                </a:effectLst>
              </a:rPr>
              <a:t>TO GIVE MY BURDENS TO GOD</a:t>
            </a:r>
            <a:r>
              <a:rPr lang="en-US" sz="2500" b="1" dirty="0" smtClean="0">
                <a:solidFill>
                  <a:schemeClr val="bg1"/>
                </a:solidFill>
                <a:effectLst>
                  <a:outerShdw blurRad="38100" dist="38100" dir="2700000" algn="tl">
                    <a:srgbClr val="000000">
                      <a:alpha val="43137"/>
                    </a:srgbClr>
                  </a:outerShdw>
                </a:effectLst>
              </a:rPr>
              <a:t>.</a:t>
            </a:r>
          </a:p>
          <a:p>
            <a:r>
              <a:rPr lang="en-US" sz="2500" b="1" dirty="0" smtClean="0">
                <a:solidFill>
                  <a:schemeClr val="bg1"/>
                </a:solidFill>
                <a:effectLst>
                  <a:outerShdw blurRad="38100" dist="38100" dir="2700000" algn="tl">
                    <a:srgbClr val="000000">
                      <a:alpha val="43137"/>
                    </a:srgbClr>
                  </a:outerShdw>
                </a:effectLst>
              </a:rPr>
              <a:t>Big Prayer – big peace!</a:t>
            </a:r>
          </a:p>
          <a:p>
            <a:pPr lvl="1"/>
            <a:r>
              <a:rPr lang="en-US" sz="2100" b="1" dirty="0" smtClean="0">
                <a:solidFill>
                  <a:schemeClr val="bg1"/>
                </a:solidFill>
                <a:effectLst>
                  <a:outerShdw blurRad="38100" dist="38100" dir="2700000" algn="tl">
                    <a:srgbClr val="000000">
                      <a:alpha val="43137"/>
                    </a:srgbClr>
                  </a:outerShdw>
                </a:effectLst>
              </a:rPr>
              <a:t>Phil. 4:6-7</a:t>
            </a:r>
          </a:p>
          <a:p>
            <a:r>
              <a:rPr lang="en-US" sz="2500" b="1" dirty="0" smtClean="0">
                <a:solidFill>
                  <a:schemeClr val="bg1"/>
                </a:solidFill>
                <a:effectLst>
                  <a:outerShdw blurRad="38100" dist="38100" dir="2700000" algn="tl">
                    <a:srgbClr val="000000">
                      <a:alpha val="43137"/>
                    </a:srgbClr>
                  </a:outerShdw>
                </a:effectLst>
              </a:rPr>
              <a:t>Just a little - goes a long way</a:t>
            </a:r>
          </a:p>
          <a:p>
            <a:pPr lvl="1"/>
            <a:r>
              <a:rPr lang="en-US" sz="2100" b="1" dirty="0" smtClean="0">
                <a:solidFill>
                  <a:schemeClr val="bg1"/>
                </a:solidFill>
                <a:effectLst>
                  <a:outerShdw blurRad="38100" dist="38100" dir="2700000" algn="tl">
                    <a:srgbClr val="000000">
                      <a:alpha val="43137"/>
                    </a:srgbClr>
                  </a:outerShdw>
                </a:effectLst>
              </a:rPr>
              <a:t>Luke 17:5-6</a:t>
            </a:r>
          </a:p>
          <a:p>
            <a:pPr lvl="1"/>
            <a:r>
              <a:rPr lang="en-US" sz="2100" b="1" dirty="0" smtClean="0">
                <a:solidFill>
                  <a:schemeClr val="bg1"/>
                </a:solidFill>
                <a:effectLst>
                  <a:outerShdw blurRad="38100" dist="38100" dir="2700000" algn="tl">
                    <a:srgbClr val="000000">
                      <a:alpha val="43137"/>
                    </a:srgbClr>
                  </a:outerShdw>
                </a:effectLst>
              </a:rPr>
              <a:t>Acts 12:15</a:t>
            </a:r>
          </a:p>
        </p:txBody>
      </p:sp>
      <p:sp>
        <p:nvSpPr>
          <p:cNvPr id="10" name="Text Placeholder 9"/>
          <p:cNvSpPr>
            <a:spLocks noGrp="1"/>
          </p:cNvSpPr>
          <p:nvPr>
            <p:ph type="body" sz="half" idx="2"/>
          </p:nvPr>
        </p:nvSpPr>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252840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latin typeface="Arial Black" panose="020B0A04020102020204" pitchFamily="34" charset="0"/>
              </a:rPr>
              <a:t>Don’t Worry!</a:t>
            </a:r>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9" name="Content Placeholder 8"/>
          <p:cNvSpPr>
            <a:spLocks noGrp="1"/>
          </p:cNvSpPr>
          <p:nvPr>
            <p:ph idx="1"/>
          </p:nvPr>
        </p:nvSpPr>
        <p:spPr>
          <a:xfrm>
            <a:off x="3795252" y="457200"/>
            <a:ext cx="5194202" cy="6400800"/>
          </a:xfrm>
        </p:spPr>
        <p:txBody>
          <a:bodyPr>
            <a:normAutofit lnSpcReduction="10000"/>
          </a:bodyPr>
          <a:lstStyle/>
          <a:p>
            <a:pPr marL="0" indent="0">
              <a:buNone/>
            </a:pPr>
            <a:r>
              <a:rPr lang="en-US" sz="3600" b="1" dirty="0" smtClean="0">
                <a:solidFill>
                  <a:schemeClr val="bg1"/>
                </a:solidFill>
                <a:effectLst>
                  <a:outerShdw blurRad="38100" dist="38100" dir="2700000" algn="tl">
                    <a:srgbClr val="000000">
                      <a:alpha val="43137"/>
                    </a:srgbClr>
                  </a:outerShdw>
                </a:effectLst>
              </a:rPr>
              <a:t>“I trust God” statements from Matthew 6:25-34.</a:t>
            </a:r>
          </a:p>
          <a:p>
            <a:r>
              <a:rPr lang="en-US" sz="2200" b="1" dirty="0">
                <a:solidFill>
                  <a:schemeClr val="bg1"/>
                </a:solidFill>
                <a:effectLst>
                  <a:outerShdw blurRad="38100" dist="38100" dir="2700000" algn="tl">
                    <a:srgbClr val="000000">
                      <a:alpha val="43137"/>
                    </a:srgbClr>
                  </a:outerShdw>
                </a:effectLst>
              </a:rPr>
              <a:t>“Therefore I tell you, do not be anxious about your life, what you will eat or what you will drink, nor about your body, what you will put </a:t>
            </a:r>
            <a:r>
              <a:rPr lang="en-US" sz="2200" b="1" dirty="0" err="1">
                <a:solidFill>
                  <a:schemeClr val="bg1"/>
                </a:solidFill>
                <a:effectLst>
                  <a:outerShdw blurRad="38100" dist="38100" dir="2700000" algn="tl">
                    <a:srgbClr val="000000">
                      <a:alpha val="43137"/>
                    </a:srgbClr>
                  </a:outerShdw>
                </a:effectLst>
              </a:rPr>
              <a:t>on.Is</a:t>
            </a:r>
            <a:r>
              <a:rPr lang="en-US" sz="2200" b="1" dirty="0">
                <a:solidFill>
                  <a:schemeClr val="bg1"/>
                </a:solidFill>
                <a:effectLst>
                  <a:outerShdw blurRad="38100" dist="38100" dir="2700000" algn="tl">
                    <a:srgbClr val="000000">
                      <a:alpha val="43137"/>
                    </a:srgbClr>
                  </a:outerShdw>
                </a:effectLst>
              </a:rPr>
              <a:t> not life more than food, and the body more than clothing?” (v. 25</a:t>
            </a:r>
            <a:r>
              <a:rPr lang="en-US" sz="2200" b="1" dirty="0" smtClean="0">
                <a:solidFill>
                  <a:schemeClr val="bg1"/>
                </a:solidFill>
                <a:effectLst>
                  <a:outerShdw blurRad="38100" dist="38100" dir="2700000" algn="tl">
                    <a:srgbClr val="000000">
                      <a:alpha val="43137"/>
                    </a:srgbClr>
                  </a:outerShdw>
                </a:effectLst>
              </a:rPr>
              <a:t>).</a:t>
            </a:r>
          </a:p>
          <a:p>
            <a:r>
              <a:rPr lang="en-US" sz="2200" b="1" dirty="0">
                <a:solidFill>
                  <a:schemeClr val="bg1"/>
                </a:solidFill>
                <a:effectLst>
                  <a:outerShdw blurRad="38100" dist="38100" dir="2700000" algn="tl">
                    <a:srgbClr val="000000">
                      <a:alpha val="43137"/>
                    </a:srgbClr>
                  </a:outerShdw>
                </a:effectLst>
              </a:rPr>
              <a:t>“Look at the birds of the air: they neither sow nor reap nor gather into barns, and yet your heavenly Father feeds them. Are you not of more value than they?” (v. 26</a:t>
            </a:r>
            <a:r>
              <a:rPr lang="en-US" sz="2200" b="1" dirty="0" smtClean="0">
                <a:solidFill>
                  <a:schemeClr val="bg1"/>
                </a:solidFill>
                <a:effectLst>
                  <a:outerShdw blurRad="38100" dist="38100" dir="2700000" algn="tl">
                    <a:srgbClr val="000000">
                      <a:alpha val="43137"/>
                    </a:srgbClr>
                  </a:outerShdw>
                </a:effectLst>
              </a:rPr>
              <a:t>).</a:t>
            </a:r>
          </a:p>
          <a:p>
            <a:r>
              <a:rPr lang="en-US" sz="2200" b="1" dirty="0">
                <a:solidFill>
                  <a:schemeClr val="bg1"/>
                </a:solidFill>
                <a:effectLst>
                  <a:outerShdw blurRad="38100" dist="38100" dir="2700000" algn="tl">
                    <a:srgbClr val="000000">
                      <a:alpha val="43137"/>
                    </a:srgbClr>
                  </a:outerShdw>
                </a:effectLst>
              </a:rPr>
              <a:t>“And which of you by being anxious can add a single hour to his span of life?” (v. 27</a:t>
            </a:r>
            <a:r>
              <a:rPr lang="en-US" sz="2200" b="1" dirty="0" smtClean="0">
                <a:solidFill>
                  <a:schemeClr val="bg1"/>
                </a:solidFill>
                <a:effectLst>
                  <a:outerShdw blurRad="38100" dist="38100" dir="2700000" algn="tl">
                    <a:srgbClr val="000000">
                      <a:alpha val="43137"/>
                    </a:srgbClr>
                  </a:outerShdw>
                </a:effectLst>
              </a:rPr>
              <a:t>).</a:t>
            </a:r>
          </a:p>
          <a:p>
            <a:r>
              <a:rPr lang="en-US" sz="2200" b="1" dirty="0">
                <a:solidFill>
                  <a:schemeClr val="bg1"/>
                </a:solidFill>
                <a:effectLst>
                  <a:outerShdw blurRad="38100" dist="38100" dir="2700000" algn="tl">
                    <a:srgbClr val="000000">
                      <a:alpha val="43137"/>
                    </a:srgbClr>
                  </a:outerShdw>
                </a:effectLst>
              </a:rPr>
              <a:t>“And why are you anxious about clothing? Consider the lilies of the field, how they grow: they neither toil nor spin” (v. 28).</a:t>
            </a:r>
            <a:endParaRPr lang="en-US" sz="2200" b="1" dirty="0" smtClean="0">
              <a:solidFill>
                <a:schemeClr val="bg1"/>
              </a:solidFill>
              <a:effectLst>
                <a:outerShdw blurRad="38100" dist="38100" dir="2700000" algn="tl">
                  <a:srgbClr val="000000">
                    <a:alpha val="43137"/>
                  </a:srgbClr>
                </a:outerShdw>
              </a:effectLst>
            </a:endParaRPr>
          </a:p>
        </p:txBody>
      </p:sp>
      <p:sp>
        <p:nvSpPr>
          <p:cNvPr id="10" name="Text Placeholder 9"/>
          <p:cNvSpPr>
            <a:spLocks noGrp="1"/>
          </p:cNvSpPr>
          <p:nvPr>
            <p:ph type="body" sz="half" idx="2"/>
          </p:nvPr>
        </p:nvSpPr>
        <p:spPr/>
        <p:txBody>
          <a:bodyPr>
            <a:normAutofit/>
          </a:bodyPr>
          <a:lstStyle/>
          <a:p>
            <a:r>
              <a:rPr lang="en-US" sz="2000" b="1" dirty="0">
                <a:solidFill>
                  <a:schemeClr val="bg1"/>
                </a:solidFill>
                <a:effectLst>
                  <a:outerShdw blurRad="38100" dist="38100" dir="2700000" algn="tl">
                    <a:srgbClr val="000000">
                      <a:alpha val="43137"/>
                    </a:srgbClr>
                  </a:outerShdw>
                </a:effectLst>
              </a:rPr>
              <a:t>Jesus told us not to worry about tomorrow because “</a:t>
            </a:r>
            <a:r>
              <a:rPr lang="en-US" sz="2000" b="1" i="1" dirty="0">
                <a:solidFill>
                  <a:schemeClr val="bg1"/>
                </a:solidFill>
                <a:effectLst>
                  <a:outerShdw blurRad="38100" dist="38100" dir="2700000" algn="tl">
                    <a:srgbClr val="000000">
                      <a:alpha val="43137"/>
                    </a:srgbClr>
                  </a:outerShdw>
                </a:effectLst>
              </a:rPr>
              <a:t>tomorrow will be anxious for itself</a:t>
            </a:r>
            <a:r>
              <a:rPr lang="en-US" sz="2000" b="1" dirty="0">
                <a:solidFill>
                  <a:schemeClr val="bg1"/>
                </a:solidFill>
                <a:effectLst>
                  <a:outerShdw blurRad="38100" dist="38100" dir="2700000" algn="tl">
                    <a:srgbClr val="000000">
                      <a:alpha val="43137"/>
                    </a:srgbClr>
                  </a:outerShdw>
                </a:effectLst>
              </a:rPr>
              <a:t>” (Matthew 6:34 b</a:t>
            </a:r>
            <a:r>
              <a:rPr lang="en-US" sz="2000" b="1" dirty="0" smtClean="0">
                <a:solidFill>
                  <a:schemeClr val="bg1"/>
                </a:solidFill>
                <a:effectLst>
                  <a:outerShdw blurRad="38100" dist="38100" dir="2700000" algn="tl">
                    <a:srgbClr val="000000">
                      <a:alpha val="43137"/>
                    </a:srgbClr>
                  </a:outerShdw>
                </a:effectLst>
              </a:rPr>
              <a:t>).</a:t>
            </a:r>
          </a:p>
          <a:p>
            <a:r>
              <a:rPr lang="en-US" sz="2000" b="1" dirty="0">
                <a:solidFill>
                  <a:schemeClr val="bg1"/>
                </a:solidFill>
                <a:effectLst>
                  <a:outerShdw blurRad="38100" dist="38100" dir="2700000" algn="tl">
                    <a:srgbClr val="000000">
                      <a:alpha val="43137"/>
                    </a:srgbClr>
                  </a:outerShdw>
                </a:effectLst>
              </a:rPr>
              <a:t>WORRY KEEPS YOU FROM DOING WHAT YOU CAN DO TODAY TO AFFECT A BETTER FUTURE.</a:t>
            </a:r>
          </a:p>
        </p:txBody>
      </p:sp>
    </p:spTree>
    <p:extLst>
      <p:ext uri="{BB962C8B-B14F-4D97-AF65-F5344CB8AC3E}">
        <p14:creationId xmlns="" xmlns:p14="http://schemas.microsoft.com/office/powerpoint/2010/main" val="3193143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4733</TotalTime>
  <Words>1025</Words>
  <Application>Microsoft Office PowerPoint</Application>
  <PresentationFormat>On-screen Show (4:3)</PresentationFormat>
  <Paragraphs>70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Trust The Lord</vt:lpstr>
      <vt:lpstr>Slide 3</vt:lpstr>
      <vt:lpstr>The Word on Anxiety</vt:lpstr>
      <vt:lpstr>I Cannot Control The Future.</vt:lpstr>
      <vt:lpstr>Don’t Worry!</vt:lpstr>
      <vt:lpstr>Don’t Worry!</vt:lpstr>
      <vt:lpstr>Don’t Worry!</vt:lpstr>
      <vt:lpstr>Don’t Worry!</vt:lpstr>
      <vt:lpstr>Don’t Worry!</vt:lpstr>
      <vt:lpstr>Trust The Lord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thacker</dc:creator>
  <cp:lastModifiedBy>East End</cp:lastModifiedBy>
  <cp:revision>18</cp:revision>
  <dcterms:created xsi:type="dcterms:W3CDTF">2018-06-19T11:12:46Z</dcterms:created>
  <dcterms:modified xsi:type="dcterms:W3CDTF">2018-06-24T21:56:17Z</dcterms:modified>
</cp:coreProperties>
</file>