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1EC23E-94ED-43F6-8D9C-B08F5551B1E0}"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393986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C23E-94ED-43F6-8D9C-B08F5551B1E0}"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288659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C23E-94ED-43F6-8D9C-B08F5551B1E0}"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193679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C23E-94ED-43F6-8D9C-B08F5551B1E0}"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115268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1EC23E-94ED-43F6-8D9C-B08F5551B1E0}"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292963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1EC23E-94ED-43F6-8D9C-B08F5551B1E0}"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201406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1EC23E-94ED-43F6-8D9C-B08F5551B1E0}" type="datetimeFigureOut">
              <a:rPr lang="en-US" smtClean="0"/>
              <a:t>6/10/2018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198979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1EC23E-94ED-43F6-8D9C-B08F5551B1E0}" type="datetimeFigureOut">
              <a:rPr lang="en-US" smtClean="0"/>
              <a:t>6/10/2018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185328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EC23E-94ED-43F6-8D9C-B08F5551B1E0}" type="datetimeFigureOut">
              <a:rPr lang="en-US" smtClean="0"/>
              <a:t>6/10/2018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156314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EC23E-94ED-43F6-8D9C-B08F5551B1E0}"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377571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EC23E-94ED-43F6-8D9C-B08F5551B1E0}"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EE42-2D0F-473D-B746-D73A43826C63}" type="slidenum">
              <a:rPr lang="en-US" smtClean="0"/>
              <a:t>‹#›</a:t>
            </a:fld>
            <a:endParaRPr lang="en-US"/>
          </a:p>
        </p:txBody>
      </p:sp>
    </p:spTree>
    <p:extLst>
      <p:ext uri="{BB962C8B-B14F-4D97-AF65-F5344CB8AC3E}">
        <p14:creationId xmlns:p14="http://schemas.microsoft.com/office/powerpoint/2010/main" val="1330858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EC23E-94ED-43F6-8D9C-B08F5551B1E0}" type="datetimeFigureOut">
              <a:rPr lang="en-US" smtClean="0"/>
              <a:t>6/10/2018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EEE42-2D0F-473D-B746-D73A43826C63}" type="slidenum">
              <a:rPr lang="en-US" smtClean="0"/>
              <a:t>‹#›</a:t>
            </a:fld>
            <a:endParaRPr lang="en-US"/>
          </a:p>
        </p:txBody>
      </p:sp>
    </p:spTree>
    <p:extLst>
      <p:ext uri="{BB962C8B-B14F-4D97-AF65-F5344CB8AC3E}">
        <p14:creationId xmlns:p14="http://schemas.microsoft.com/office/powerpoint/2010/main" val="3209114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C55805-44F3-4D03-8E4E-8A5EA18307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3875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1692771"/>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5:11</a:t>
            </a:r>
          </a:p>
          <a:p>
            <a:endParaRPr lang="en-US" sz="800" b="1" dirty="0">
              <a:solidFill>
                <a:srgbClr val="000000"/>
              </a:solidFill>
              <a:latin typeface="Arial Narrow" panose="020B0606020202030204" pitchFamily="34" charset="0"/>
            </a:endParaRPr>
          </a:p>
          <a:p>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11 </a:t>
            </a:r>
            <a:r>
              <a:rPr lang="en-US" sz="3200" dirty="0">
                <a:latin typeface="Arial Narrow" panose="020B0606020202030204" pitchFamily="34" charset="0"/>
                <a:ea typeface="Calibri" panose="020F0502020204030204" pitchFamily="34" charset="0"/>
                <a:cs typeface="Times New Roman" panose="02020603050405020304" pitchFamily="18" charset="0"/>
              </a:rPr>
              <a:t>Therefore encourage one another and build one another up, just as you are doing.</a:t>
            </a:r>
            <a:endParaRPr lang="en-US" sz="3200" dirty="0">
              <a:latin typeface="Arial Narrow" panose="020B0606020202030204" pitchFamily="34" charset="0"/>
            </a:endParaRPr>
          </a:p>
        </p:txBody>
      </p:sp>
    </p:spTree>
    <p:extLst>
      <p:ext uri="{BB962C8B-B14F-4D97-AF65-F5344CB8AC3E}">
        <p14:creationId xmlns:p14="http://schemas.microsoft.com/office/powerpoint/2010/main" val="52897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C55805-44F3-4D03-8E4E-8A5EA18307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2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4154984"/>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4:16-17</a:t>
            </a:r>
          </a:p>
          <a:p>
            <a:endParaRPr lang="en-US" sz="800" b="1" dirty="0">
              <a:solidFill>
                <a:srgbClr val="000000"/>
              </a:solidFill>
              <a:latin typeface="Arial Narrow" panose="020B0606020202030204" pitchFamily="34" charset="0"/>
            </a:endParaRPr>
          </a:p>
          <a:p>
            <a:r>
              <a:rPr lang="en-US" sz="3200" b="1" baseline="30000" dirty="0">
                <a:solidFill>
                  <a:srgbClr val="000000"/>
                </a:solidFill>
                <a:latin typeface="Arial Narrow" panose="020B0606020202030204" pitchFamily="34" charset="0"/>
              </a:rPr>
              <a:t>16 </a:t>
            </a:r>
            <a:r>
              <a:rPr lang="en-US" sz="3200" dirty="0">
                <a:solidFill>
                  <a:srgbClr val="000000"/>
                </a:solidFill>
                <a:latin typeface="Arial Narrow" panose="020B0606020202030204" pitchFamily="34" charset="0"/>
              </a:rPr>
              <a:t>For the Lord himself will descend from heaven with a cry of command, with the voice of an archangel, and with the sound of the trumpet of God. And the dead in Christ will rise first. </a:t>
            </a:r>
            <a:r>
              <a:rPr lang="en-US" sz="3200" b="1" baseline="30000" dirty="0">
                <a:solidFill>
                  <a:srgbClr val="000000"/>
                </a:solidFill>
                <a:latin typeface="Arial Narrow" panose="020B0606020202030204" pitchFamily="34" charset="0"/>
              </a:rPr>
              <a:t>17 </a:t>
            </a:r>
            <a:r>
              <a:rPr lang="en-US" sz="3200" dirty="0">
                <a:solidFill>
                  <a:srgbClr val="000000"/>
                </a:solidFill>
                <a:latin typeface="Arial Narrow" panose="020B0606020202030204" pitchFamily="34" charset="0"/>
              </a:rPr>
              <a:t>Then we who are alive, who are left, will be caught up together with them in the clouds to meet the Lord in the air, and so we will always be with the Lord.</a:t>
            </a:r>
            <a:endParaRPr lang="en-US" sz="3200" dirty="0">
              <a:latin typeface="Arial Narrow" panose="020B0606020202030204" pitchFamily="34" charset="0"/>
            </a:endParaRPr>
          </a:p>
        </p:txBody>
      </p:sp>
    </p:spTree>
    <p:extLst>
      <p:ext uri="{BB962C8B-B14F-4D97-AF65-F5344CB8AC3E}">
        <p14:creationId xmlns:p14="http://schemas.microsoft.com/office/powerpoint/2010/main" val="263367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2185214"/>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5:1</a:t>
            </a:r>
          </a:p>
          <a:p>
            <a:endParaRPr lang="en-US" sz="800" b="1" dirty="0">
              <a:solidFill>
                <a:srgbClr val="000000"/>
              </a:solidFill>
              <a:latin typeface="Arial Narrow" panose="020B0606020202030204" pitchFamily="34" charset="0"/>
            </a:endParaRPr>
          </a:p>
          <a:p>
            <a:r>
              <a:rPr lang="en-US" sz="3200" b="1" baseline="30000" dirty="0">
                <a:solidFill>
                  <a:srgbClr val="000000"/>
                </a:solidFill>
                <a:latin typeface="Arial Narrow" panose="020B0606020202030204" pitchFamily="34" charset="0"/>
              </a:rPr>
              <a:t>1</a:t>
            </a:r>
            <a:r>
              <a:rPr lang="en-US" sz="3200" b="1" dirty="0">
                <a:solidFill>
                  <a:srgbClr val="000000"/>
                </a:solidFill>
                <a:latin typeface="Arial Narrow" panose="020B0606020202030204" pitchFamily="34" charset="0"/>
              </a:rPr>
              <a:t> </a:t>
            </a:r>
            <a:r>
              <a:rPr lang="en-US" sz="3200" dirty="0">
                <a:solidFill>
                  <a:srgbClr val="000000"/>
                </a:solidFill>
                <a:latin typeface="Arial Narrow" panose="020B0606020202030204" pitchFamily="34" charset="0"/>
              </a:rPr>
              <a:t>Now concerning the times and the seasons, brothers, you have no need to have anything written to you.</a:t>
            </a:r>
            <a:endParaRPr lang="en-US" sz="3200" dirty="0">
              <a:latin typeface="Arial Narrow" panose="020B0606020202030204" pitchFamily="34" charset="0"/>
            </a:endParaRPr>
          </a:p>
        </p:txBody>
      </p:sp>
    </p:spTree>
    <p:extLst>
      <p:ext uri="{BB962C8B-B14F-4D97-AF65-F5344CB8AC3E}">
        <p14:creationId xmlns:p14="http://schemas.microsoft.com/office/powerpoint/2010/main" val="299725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2185214"/>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5:1-2</a:t>
            </a:r>
          </a:p>
          <a:p>
            <a:endParaRPr lang="en-US" sz="800" b="1" dirty="0">
              <a:solidFill>
                <a:srgbClr val="000000"/>
              </a:solidFill>
              <a:latin typeface="Arial Narrow" panose="020B0606020202030204" pitchFamily="34" charset="0"/>
            </a:endParaRPr>
          </a:p>
          <a:p>
            <a:r>
              <a:rPr lang="en-US" sz="3200" b="1" baseline="30000" dirty="0">
                <a:solidFill>
                  <a:srgbClr val="000000"/>
                </a:solidFill>
                <a:latin typeface="Arial Narrow" panose="020B0606020202030204" pitchFamily="34" charset="0"/>
              </a:rPr>
              <a:t>1</a:t>
            </a:r>
            <a:r>
              <a:rPr lang="en-US" sz="3200" b="1" dirty="0">
                <a:solidFill>
                  <a:srgbClr val="000000"/>
                </a:solidFill>
                <a:latin typeface="Arial Narrow" panose="020B0606020202030204" pitchFamily="34" charset="0"/>
              </a:rPr>
              <a:t> </a:t>
            </a:r>
            <a:r>
              <a:rPr lang="en-US" sz="3200" dirty="0">
                <a:solidFill>
                  <a:srgbClr val="000000"/>
                </a:solidFill>
                <a:latin typeface="Arial Narrow" panose="020B0606020202030204" pitchFamily="34" charset="0"/>
              </a:rPr>
              <a:t>Now concerning the times and the seasons, brothers, you have no need to have anything written to you.</a:t>
            </a:r>
            <a:endParaRPr lang="en-US" sz="3200" dirty="0">
              <a:latin typeface="Arial Narrow" panose="020B0606020202030204" pitchFamily="34" charset="0"/>
            </a:endParaRPr>
          </a:p>
        </p:txBody>
      </p:sp>
      <p:sp>
        <p:nvSpPr>
          <p:cNvPr id="2" name="Rectangle 1">
            <a:extLst>
              <a:ext uri="{FF2B5EF4-FFF2-40B4-BE49-F238E27FC236}">
                <a16:creationId xmlns:a16="http://schemas.microsoft.com/office/drawing/2014/main" id="{E63D3CBA-799C-4602-9A2C-995DB9640921}"/>
              </a:ext>
            </a:extLst>
          </p:cNvPr>
          <p:cNvSpPr/>
          <p:nvPr/>
        </p:nvSpPr>
        <p:spPr>
          <a:xfrm>
            <a:off x="584845" y="2930202"/>
            <a:ext cx="7974310" cy="1077218"/>
          </a:xfrm>
          <a:prstGeom prst="rect">
            <a:avLst/>
          </a:prstGeom>
        </p:spPr>
        <p:txBody>
          <a:bodyPr wrap="square">
            <a:spAutoFit/>
          </a:bodyPr>
          <a:lstStyle/>
          <a:p>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2 </a:t>
            </a:r>
            <a:r>
              <a:rPr lang="en-US" sz="3200" dirty="0">
                <a:latin typeface="Arial Narrow" panose="020B0606020202030204" pitchFamily="34" charset="0"/>
                <a:ea typeface="Calibri" panose="020F0502020204030204" pitchFamily="34" charset="0"/>
                <a:cs typeface="Times New Roman" panose="02020603050405020304" pitchFamily="18" charset="0"/>
              </a:rPr>
              <a:t>For you yourselves are fully aware that the day of the Lord will come like a thief in the night.</a:t>
            </a:r>
          </a:p>
        </p:txBody>
      </p:sp>
    </p:spTree>
    <p:extLst>
      <p:ext uri="{BB962C8B-B14F-4D97-AF65-F5344CB8AC3E}">
        <p14:creationId xmlns:p14="http://schemas.microsoft.com/office/powerpoint/2010/main" val="424278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2185214"/>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5:1-3</a:t>
            </a:r>
          </a:p>
          <a:p>
            <a:endParaRPr lang="en-US" sz="800" b="1" dirty="0">
              <a:solidFill>
                <a:srgbClr val="000000"/>
              </a:solidFill>
              <a:latin typeface="Arial Narrow" panose="020B0606020202030204" pitchFamily="34" charset="0"/>
            </a:endParaRPr>
          </a:p>
          <a:p>
            <a:r>
              <a:rPr lang="en-US" sz="3200" b="1" baseline="30000" dirty="0">
                <a:solidFill>
                  <a:srgbClr val="000000"/>
                </a:solidFill>
                <a:latin typeface="Arial Narrow" panose="020B0606020202030204" pitchFamily="34" charset="0"/>
              </a:rPr>
              <a:t>1</a:t>
            </a:r>
            <a:r>
              <a:rPr lang="en-US" sz="3200" b="1" dirty="0">
                <a:solidFill>
                  <a:srgbClr val="000000"/>
                </a:solidFill>
                <a:latin typeface="Arial Narrow" panose="020B0606020202030204" pitchFamily="34" charset="0"/>
              </a:rPr>
              <a:t> </a:t>
            </a:r>
            <a:r>
              <a:rPr lang="en-US" sz="3200" dirty="0">
                <a:solidFill>
                  <a:srgbClr val="000000"/>
                </a:solidFill>
                <a:latin typeface="Arial Narrow" panose="020B0606020202030204" pitchFamily="34" charset="0"/>
              </a:rPr>
              <a:t>Now concerning the times and the seasons, brothers, you have no need to have anything written to you.</a:t>
            </a:r>
            <a:endParaRPr lang="en-US" sz="3200" dirty="0">
              <a:latin typeface="Arial Narrow" panose="020B0606020202030204" pitchFamily="34" charset="0"/>
            </a:endParaRPr>
          </a:p>
        </p:txBody>
      </p:sp>
      <p:sp>
        <p:nvSpPr>
          <p:cNvPr id="2" name="Rectangle 1">
            <a:extLst>
              <a:ext uri="{FF2B5EF4-FFF2-40B4-BE49-F238E27FC236}">
                <a16:creationId xmlns:a16="http://schemas.microsoft.com/office/drawing/2014/main" id="{E63D3CBA-799C-4602-9A2C-995DB9640921}"/>
              </a:ext>
            </a:extLst>
          </p:cNvPr>
          <p:cNvSpPr/>
          <p:nvPr/>
        </p:nvSpPr>
        <p:spPr>
          <a:xfrm>
            <a:off x="584845" y="2930202"/>
            <a:ext cx="7974310" cy="1077218"/>
          </a:xfrm>
          <a:prstGeom prst="rect">
            <a:avLst/>
          </a:prstGeom>
        </p:spPr>
        <p:txBody>
          <a:bodyPr wrap="square">
            <a:spAutoFit/>
          </a:bodyPr>
          <a:lstStyle/>
          <a:p>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2 </a:t>
            </a:r>
            <a:r>
              <a:rPr lang="en-US" sz="3200" dirty="0">
                <a:latin typeface="Arial Narrow" panose="020B0606020202030204" pitchFamily="34" charset="0"/>
                <a:ea typeface="Calibri" panose="020F0502020204030204" pitchFamily="34" charset="0"/>
                <a:cs typeface="Times New Roman" panose="02020603050405020304" pitchFamily="18" charset="0"/>
              </a:rPr>
              <a:t>For you yourselves are fully aware that the day of the Lord will come like a thief in the night.</a:t>
            </a:r>
          </a:p>
        </p:txBody>
      </p:sp>
      <p:sp>
        <p:nvSpPr>
          <p:cNvPr id="5" name="Rectangle 4">
            <a:extLst>
              <a:ext uri="{FF2B5EF4-FFF2-40B4-BE49-F238E27FC236}">
                <a16:creationId xmlns:a16="http://schemas.microsoft.com/office/drawing/2014/main" id="{8CDA6285-7604-45A2-8445-3195E316C2FA}"/>
              </a:ext>
            </a:extLst>
          </p:cNvPr>
          <p:cNvSpPr/>
          <p:nvPr/>
        </p:nvSpPr>
        <p:spPr>
          <a:xfrm>
            <a:off x="584844" y="3896410"/>
            <a:ext cx="7974310" cy="2062103"/>
          </a:xfrm>
          <a:prstGeom prst="rect">
            <a:avLst/>
          </a:prstGeom>
        </p:spPr>
        <p:txBody>
          <a:bodyPr wrap="square">
            <a:spAutoFit/>
          </a:bodyPr>
          <a:lstStyle/>
          <a:p>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3 </a:t>
            </a:r>
            <a:r>
              <a:rPr lang="en-US" sz="3200" dirty="0">
                <a:latin typeface="Arial Narrow" panose="020B0606020202030204" pitchFamily="34" charset="0"/>
                <a:ea typeface="Calibri" panose="020F0502020204030204" pitchFamily="34" charset="0"/>
                <a:cs typeface="Times New Roman" panose="02020603050405020304" pitchFamily="18" charset="0"/>
              </a:rPr>
              <a:t>While people are saying, “There is peace and security,” then sudden destruction will come upon them as labor pains come upon a pregnant woman, and they will not escape.</a:t>
            </a:r>
            <a:endParaRPr lang="en-US"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671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2677656"/>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5:4-5</a:t>
            </a:r>
          </a:p>
          <a:p>
            <a:endParaRPr lang="en-US" sz="800" b="1" dirty="0">
              <a:solidFill>
                <a:srgbClr val="000000"/>
              </a:solidFill>
              <a:latin typeface="Arial Narrow" panose="020B0606020202030204" pitchFamily="34" charset="0"/>
            </a:endParaRPr>
          </a:p>
          <a:p>
            <a:r>
              <a:rPr lang="en-US" sz="3200" b="1" baseline="30000" dirty="0">
                <a:solidFill>
                  <a:srgbClr val="000000"/>
                </a:solidFill>
                <a:latin typeface="Arial Narrow" panose="020B0606020202030204" pitchFamily="34" charset="0"/>
              </a:rPr>
              <a:t>4</a:t>
            </a:r>
            <a:r>
              <a:rPr lang="en-US" sz="3200" b="1" dirty="0">
                <a:solidFill>
                  <a:srgbClr val="000000"/>
                </a:solidFill>
                <a:latin typeface="Arial Narrow" panose="020B0606020202030204" pitchFamily="34" charset="0"/>
              </a:rPr>
              <a:t> </a:t>
            </a:r>
            <a:r>
              <a:rPr lang="en-US" sz="3200" dirty="0">
                <a:solidFill>
                  <a:srgbClr val="000000"/>
                </a:solidFill>
                <a:latin typeface="Arial Narrow" panose="020B0606020202030204" pitchFamily="34" charset="0"/>
              </a:rPr>
              <a:t>But you are not in darkness, brothers, for that day to surprise you like a thief. </a:t>
            </a:r>
            <a:r>
              <a:rPr lang="en-US" sz="3200" b="1" baseline="30000" dirty="0">
                <a:solidFill>
                  <a:srgbClr val="000000"/>
                </a:solidFill>
                <a:latin typeface="Arial Narrow" panose="020B0606020202030204" pitchFamily="34" charset="0"/>
              </a:rPr>
              <a:t>5</a:t>
            </a:r>
            <a:r>
              <a:rPr lang="en-US" sz="3200" dirty="0">
                <a:solidFill>
                  <a:srgbClr val="000000"/>
                </a:solidFill>
                <a:latin typeface="Arial Narrow" panose="020B0606020202030204" pitchFamily="34" charset="0"/>
              </a:rPr>
              <a:t> For you are all children of light, children of the day. We are not of the night or of the darkness.</a:t>
            </a:r>
            <a:endParaRPr lang="en-US" sz="3200" dirty="0">
              <a:latin typeface="Arial Narrow" panose="020B0606020202030204" pitchFamily="34" charset="0"/>
            </a:endParaRPr>
          </a:p>
        </p:txBody>
      </p:sp>
    </p:spTree>
    <p:extLst>
      <p:ext uri="{BB962C8B-B14F-4D97-AF65-F5344CB8AC3E}">
        <p14:creationId xmlns:p14="http://schemas.microsoft.com/office/powerpoint/2010/main" val="404311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2677656"/>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5:4-7</a:t>
            </a:r>
          </a:p>
          <a:p>
            <a:endParaRPr lang="en-US" sz="800" b="1" dirty="0">
              <a:solidFill>
                <a:srgbClr val="000000"/>
              </a:solidFill>
              <a:latin typeface="Arial Narrow" panose="020B0606020202030204" pitchFamily="34" charset="0"/>
            </a:endParaRPr>
          </a:p>
          <a:p>
            <a:r>
              <a:rPr lang="en-US" sz="3200" b="1" baseline="30000" dirty="0">
                <a:solidFill>
                  <a:srgbClr val="000000"/>
                </a:solidFill>
                <a:latin typeface="Arial Narrow" panose="020B0606020202030204" pitchFamily="34" charset="0"/>
              </a:rPr>
              <a:t>4</a:t>
            </a:r>
            <a:r>
              <a:rPr lang="en-US" sz="3200" b="1" dirty="0">
                <a:solidFill>
                  <a:srgbClr val="000000"/>
                </a:solidFill>
                <a:latin typeface="Arial Narrow" panose="020B0606020202030204" pitchFamily="34" charset="0"/>
              </a:rPr>
              <a:t> </a:t>
            </a:r>
            <a:r>
              <a:rPr lang="en-US" sz="3200" dirty="0">
                <a:solidFill>
                  <a:srgbClr val="000000"/>
                </a:solidFill>
                <a:latin typeface="Arial Narrow" panose="020B0606020202030204" pitchFamily="34" charset="0"/>
              </a:rPr>
              <a:t>But you are not in darkness, brothers, for that day to surprise you like a thief. </a:t>
            </a:r>
            <a:r>
              <a:rPr lang="en-US" sz="3200" b="1" baseline="30000" dirty="0">
                <a:solidFill>
                  <a:srgbClr val="000000"/>
                </a:solidFill>
                <a:latin typeface="Arial Narrow" panose="020B0606020202030204" pitchFamily="34" charset="0"/>
              </a:rPr>
              <a:t>5</a:t>
            </a:r>
            <a:r>
              <a:rPr lang="en-US" sz="3200" dirty="0">
                <a:solidFill>
                  <a:srgbClr val="000000"/>
                </a:solidFill>
                <a:latin typeface="Arial Narrow" panose="020B0606020202030204" pitchFamily="34" charset="0"/>
              </a:rPr>
              <a:t> For you are all children of light, children of the day. We are not of the night or of the darkness.</a:t>
            </a:r>
            <a:endParaRPr lang="en-US" sz="3200" dirty="0">
              <a:latin typeface="Arial Narrow" panose="020B0606020202030204" pitchFamily="34" charset="0"/>
            </a:endParaRPr>
          </a:p>
        </p:txBody>
      </p:sp>
      <p:sp>
        <p:nvSpPr>
          <p:cNvPr id="7" name="Rectangle 6">
            <a:extLst>
              <a:ext uri="{FF2B5EF4-FFF2-40B4-BE49-F238E27FC236}">
                <a16:creationId xmlns:a16="http://schemas.microsoft.com/office/drawing/2014/main" id="{618B30B1-71B7-4B9F-A57D-3B788EB8989C}"/>
              </a:ext>
            </a:extLst>
          </p:cNvPr>
          <p:cNvSpPr/>
          <p:nvPr/>
        </p:nvSpPr>
        <p:spPr>
          <a:xfrm>
            <a:off x="584844" y="3429000"/>
            <a:ext cx="7974311" cy="2062103"/>
          </a:xfrm>
          <a:prstGeom prst="rect">
            <a:avLst/>
          </a:prstGeom>
        </p:spPr>
        <p:txBody>
          <a:bodyPr wrap="square">
            <a:spAutoFit/>
          </a:bodyPr>
          <a:lstStyle/>
          <a:p>
            <a:r>
              <a:rPr lang="en-US" sz="3200" dirty="0">
                <a:latin typeface="Arial Narrow" panose="020B0606020202030204" pitchFamily="34" charset="0"/>
                <a:ea typeface="Calibri" panose="020F0502020204030204" pitchFamily="34" charset="0"/>
                <a:cs typeface="Times New Roman" panose="02020603050405020304" pitchFamily="18" charset="0"/>
              </a:rPr>
              <a:t>                               </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6 </a:t>
            </a:r>
            <a:r>
              <a:rPr lang="en-US" sz="3200" dirty="0">
                <a:latin typeface="Arial Narrow" panose="020B0606020202030204" pitchFamily="34" charset="0"/>
                <a:ea typeface="Calibri" panose="020F0502020204030204" pitchFamily="34" charset="0"/>
                <a:cs typeface="Times New Roman" panose="02020603050405020304" pitchFamily="18" charset="0"/>
              </a:rPr>
              <a:t>So then let us not sleep, as others do, but let us keep awake and be sober.  </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7 </a:t>
            </a:r>
            <a:r>
              <a:rPr lang="en-US" sz="3200" dirty="0">
                <a:latin typeface="Arial Narrow" panose="020B0606020202030204" pitchFamily="34" charset="0"/>
                <a:ea typeface="Calibri" panose="020F0502020204030204" pitchFamily="34" charset="0"/>
                <a:cs typeface="Times New Roman" panose="02020603050405020304" pitchFamily="18" charset="0"/>
              </a:rPr>
              <a:t>For those who sleep, sleep at night, and those who get drunk, are drunk at night. </a:t>
            </a:r>
          </a:p>
        </p:txBody>
      </p:sp>
    </p:spTree>
    <p:extLst>
      <p:ext uri="{BB962C8B-B14F-4D97-AF65-F5344CB8AC3E}">
        <p14:creationId xmlns:p14="http://schemas.microsoft.com/office/powerpoint/2010/main" val="24598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2677656"/>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5:8</a:t>
            </a:r>
          </a:p>
          <a:p>
            <a:endParaRPr lang="en-US" sz="800" b="1" dirty="0">
              <a:solidFill>
                <a:srgbClr val="000000"/>
              </a:solidFill>
              <a:latin typeface="Arial Narrow" panose="020B0606020202030204" pitchFamily="34" charset="0"/>
            </a:endParaRPr>
          </a:p>
          <a:p>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8 </a:t>
            </a:r>
            <a:r>
              <a:rPr lang="en-US" sz="3200" dirty="0">
                <a:latin typeface="Arial Narrow" panose="020B0606020202030204" pitchFamily="34" charset="0"/>
                <a:ea typeface="Calibri" panose="020F0502020204030204" pitchFamily="34" charset="0"/>
                <a:cs typeface="Times New Roman" panose="02020603050405020304" pitchFamily="18" charset="0"/>
              </a:rPr>
              <a:t>But since we belong to the day, let us be sober, having put on the breastplate of faith and love, and for a helmet the hope of salvation. </a:t>
            </a:r>
          </a:p>
          <a:p>
            <a:endParaRPr lang="en-US" sz="3200" dirty="0">
              <a:latin typeface="Arial Narrow" panose="020B0606020202030204" pitchFamily="34" charset="0"/>
            </a:endParaRPr>
          </a:p>
        </p:txBody>
      </p:sp>
    </p:spTree>
    <p:extLst>
      <p:ext uri="{BB962C8B-B14F-4D97-AF65-F5344CB8AC3E}">
        <p14:creationId xmlns:p14="http://schemas.microsoft.com/office/powerpoint/2010/main" val="339894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A7E015-26A5-4F2A-A508-BAD122310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3446C99-449D-4E94-BCCC-B98BA6BDB197}"/>
              </a:ext>
            </a:extLst>
          </p:cNvPr>
          <p:cNvSpPr/>
          <p:nvPr/>
        </p:nvSpPr>
        <p:spPr>
          <a:xfrm>
            <a:off x="584844" y="1351508"/>
            <a:ext cx="7974311" cy="2677656"/>
          </a:xfrm>
          <a:prstGeom prst="rect">
            <a:avLst/>
          </a:prstGeom>
        </p:spPr>
        <p:txBody>
          <a:bodyPr wrap="square">
            <a:spAutoFit/>
          </a:bodyPr>
          <a:lstStyle/>
          <a:p>
            <a:r>
              <a:rPr lang="en-US" sz="3200" b="1" dirty="0">
                <a:solidFill>
                  <a:srgbClr val="000000"/>
                </a:solidFill>
                <a:latin typeface="Arial Narrow" panose="020B0606020202030204" pitchFamily="34" charset="0"/>
              </a:rPr>
              <a:t>1 Thessalonians 5:8-10</a:t>
            </a:r>
          </a:p>
          <a:p>
            <a:endParaRPr lang="en-US" sz="800" b="1" dirty="0">
              <a:solidFill>
                <a:srgbClr val="000000"/>
              </a:solidFill>
              <a:latin typeface="Arial Narrow" panose="020B0606020202030204" pitchFamily="34" charset="0"/>
            </a:endParaRPr>
          </a:p>
          <a:p>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8 </a:t>
            </a:r>
            <a:r>
              <a:rPr lang="en-US" sz="3200" dirty="0">
                <a:latin typeface="Arial Narrow" panose="020B0606020202030204" pitchFamily="34" charset="0"/>
                <a:ea typeface="Calibri" panose="020F0502020204030204" pitchFamily="34" charset="0"/>
                <a:cs typeface="Times New Roman" panose="02020603050405020304" pitchFamily="18" charset="0"/>
              </a:rPr>
              <a:t>But since we belong to the day, let us be sober, having put on the breastplate of faith and love, and for a helmet the hope of salvation. </a:t>
            </a:r>
          </a:p>
          <a:p>
            <a:endParaRPr lang="en-US" sz="3200" dirty="0">
              <a:latin typeface="Arial Narrow" panose="020B0606020202030204" pitchFamily="34" charset="0"/>
            </a:endParaRPr>
          </a:p>
        </p:txBody>
      </p:sp>
      <p:sp>
        <p:nvSpPr>
          <p:cNvPr id="2" name="Rectangle 1">
            <a:extLst>
              <a:ext uri="{FF2B5EF4-FFF2-40B4-BE49-F238E27FC236}">
                <a16:creationId xmlns:a16="http://schemas.microsoft.com/office/drawing/2014/main" id="{38AEE2D6-A139-4730-A8AD-382D412A6CF3}"/>
              </a:ext>
            </a:extLst>
          </p:cNvPr>
          <p:cNvSpPr/>
          <p:nvPr/>
        </p:nvSpPr>
        <p:spPr>
          <a:xfrm>
            <a:off x="584845" y="2933970"/>
            <a:ext cx="7974310" cy="2554545"/>
          </a:xfrm>
          <a:prstGeom prst="rect">
            <a:avLst/>
          </a:prstGeom>
        </p:spPr>
        <p:txBody>
          <a:bodyPr wrap="square">
            <a:spAutoFit/>
          </a:bodyPr>
          <a:lstStyle/>
          <a:p>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9 </a:t>
            </a:r>
            <a:r>
              <a:rPr lang="en-US" sz="3200" dirty="0">
                <a:latin typeface="Arial Narrow" panose="020B0606020202030204" pitchFamily="34" charset="0"/>
                <a:ea typeface="Calibri" panose="020F0502020204030204" pitchFamily="34" charset="0"/>
                <a:cs typeface="Times New Roman" panose="02020603050405020304" pitchFamily="18" charset="0"/>
              </a:rPr>
              <a:t>For God has not destined us for wrath, but to obtain salvation through our Lord Jesus Christ, </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10 </a:t>
            </a:r>
            <a:r>
              <a:rPr lang="en-US" sz="3200" dirty="0">
                <a:latin typeface="Arial Narrow" panose="020B0606020202030204" pitchFamily="34" charset="0"/>
                <a:ea typeface="Calibri" panose="020F0502020204030204" pitchFamily="34" charset="0"/>
                <a:cs typeface="Times New Roman" panose="02020603050405020304" pitchFamily="18" charset="0"/>
              </a:rPr>
              <a:t>who died for us so that whether we are awake or asleep we might live with him. </a:t>
            </a:r>
          </a:p>
        </p:txBody>
      </p:sp>
    </p:spTree>
    <p:extLst>
      <p:ext uri="{BB962C8B-B14F-4D97-AF65-F5344CB8AC3E}">
        <p14:creationId xmlns:p14="http://schemas.microsoft.com/office/powerpoint/2010/main" val="120594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193</Words>
  <Application>Microsoft Office PowerPoint</Application>
  <PresentationFormat>On-screen Show (4:3)</PresentationFormat>
  <Paragraphs>32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4</cp:revision>
  <dcterms:created xsi:type="dcterms:W3CDTF">2018-06-10T19:28:14Z</dcterms:created>
  <dcterms:modified xsi:type="dcterms:W3CDTF">2018-06-10T21:41:33Z</dcterms:modified>
</cp:coreProperties>
</file>