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5" r:id="rId18"/>
    <p:sldId id="276" r:id="rId19"/>
    <p:sldId id="278" r:id="rId20"/>
    <p:sldId id="279" r:id="rId21"/>
    <p:sldId id="280" r:id="rId22"/>
    <p:sldId id="281" r:id="rId23"/>
    <p:sldId id="283" r:id="rId24"/>
    <p:sldId id="284"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82" d="100"/>
          <a:sy n="82" d="100"/>
        </p:scale>
        <p:origin x="48" y="20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75C82B-240C-4A3D-9C0B-9333F9714BD2}" type="datetimeFigureOut">
              <a:rPr lang="en-US" smtClean="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593050-D9D6-464F-B4AF-C3503F9099F6}" type="slidenum">
              <a:rPr lang="en-US" smtClean="0"/>
              <a:t>‹#›</a:t>
            </a:fld>
            <a:endParaRPr lang="en-US" dirty="0"/>
          </a:p>
        </p:txBody>
      </p:sp>
    </p:spTree>
    <p:extLst>
      <p:ext uri="{BB962C8B-B14F-4D97-AF65-F5344CB8AC3E}">
        <p14:creationId xmlns:p14="http://schemas.microsoft.com/office/powerpoint/2010/main" val="419475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75C82B-240C-4A3D-9C0B-9333F9714BD2}" type="datetimeFigureOut">
              <a:rPr lang="en-US" smtClean="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593050-D9D6-464F-B4AF-C3503F9099F6}" type="slidenum">
              <a:rPr lang="en-US" smtClean="0"/>
              <a:t>‹#›</a:t>
            </a:fld>
            <a:endParaRPr lang="en-US" dirty="0"/>
          </a:p>
        </p:txBody>
      </p:sp>
    </p:spTree>
    <p:extLst>
      <p:ext uri="{BB962C8B-B14F-4D97-AF65-F5344CB8AC3E}">
        <p14:creationId xmlns:p14="http://schemas.microsoft.com/office/powerpoint/2010/main" val="1829668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75C82B-240C-4A3D-9C0B-9333F9714BD2}" type="datetimeFigureOut">
              <a:rPr lang="en-US" smtClean="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593050-D9D6-464F-B4AF-C3503F9099F6}" type="slidenum">
              <a:rPr lang="en-US" smtClean="0"/>
              <a:t>‹#›</a:t>
            </a:fld>
            <a:endParaRPr lang="en-US" dirty="0"/>
          </a:p>
        </p:txBody>
      </p:sp>
    </p:spTree>
    <p:extLst>
      <p:ext uri="{BB962C8B-B14F-4D97-AF65-F5344CB8AC3E}">
        <p14:creationId xmlns:p14="http://schemas.microsoft.com/office/powerpoint/2010/main" val="203796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75C82B-240C-4A3D-9C0B-9333F9714BD2}" type="datetimeFigureOut">
              <a:rPr lang="en-US" smtClean="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593050-D9D6-464F-B4AF-C3503F9099F6}" type="slidenum">
              <a:rPr lang="en-US" smtClean="0"/>
              <a:t>‹#›</a:t>
            </a:fld>
            <a:endParaRPr lang="en-US" dirty="0"/>
          </a:p>
        </p:txBody>
      </p:sp>
    </p:spTree>
    <p:extLst>
      <p:ext uri="{BB962C8B-B14F-4D97-AF65-F5344CB8AC3E}">
        <p14:creationId xmlns:p14="http://schemas.microsoft.com/office/powerpoint/2010/main" val="3533689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75C82B-240C-4A3D-9C0B-9333F9714BD2}" type="datetimeFigureOut">
              <a:rPr lang="en-US" smtClean="0"/>
              <a:t>5/6/2018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593050-D9D6-464F-B4AF-C3503F9099F6}" type="slidenum">
              <a:rPr lang="en-US" smtClean="0"/>
              <a:t>‹#›</a:t>
            </a:fld>
            <a:endParaRPr lang="en-US" dirty="0"/>
          </a:p>
        </p:txBody>
      </p:sp>
    </p:spTree>
    <p:extLst>
      <p:ext uri="{BB962C8B-B14F-4D97-AF65-F5344CB8AC3E}">
        <p14:creationId xmlns:p14="http://schemas.microsoft.com/office/powerpoint/2010/main" val="19236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75C82B-240C-4A3D-9C0B-9333F9714BD2}" type="datetimeFigureOut">
              <a:rPr lang="en-US" smtClean="0"/>
              <a:t>5/6/2018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593050-D9D6-464F-B4AF-C3503F9099F6}" type="slidenum">
              <a:rPr lang="en-US" smtClean="0"/>
              <a:t>‹#›</a:t>
            </a:fld>
            <a:endParaRPr lang="en-US" dirty="0"/>
          </a:p>
        </p:txBody>
      </p:sp>
    </p:spTree>
    <p:extLst>
      <p:ext uri="{BB962C8B-B14F-4D97-AF65-F5344CB8AC3E}">
        <p14:creationId xmlns:p14="http://schemas.microsoft.com/office/powerpoint/2010/main" val="3515053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75C82B-240C-4A3D-9C0B-9333F9714BD2}" type="datetimeFigureOut">
              <a:rPr lang="en-US" smtClean="0"/>
              <a:t>5/6/2018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593050-D9D6-464F-B4AF-C3503F9099F6}" type="slidenum">
              <a:rPr lang="en-US" smtClean="0"/>
              <a:t>‹#›</a:t>
            </a:fld>
            <a:endParaRPr lang="en-US" dirty="0"/>
          </a:p>
        </p:txBody>
      </p:sp>
    </p:spTree>
    <p:extLst>
      <p:ext uri="{BB962C8B-B14F-4D97-AF65-F5344CB8AC3E}">
        <p14:creationId xmlns:p14="http://schemas.microsoft.com/office/powerpoint/2010/main" val="761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75C82B-240C-4A3D-9C0B-9333F9714BD2}" type="datetimeFigureOut">
              <a:rPr lang="en-US" smtClean="0"/>
              <a:t>5/6/2018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593050-D9D6-464F-B4AF-C3503F9099F6}" type="slidenum">
              <a:rPr lang="en-US" smtClean="0"/>
              <a:t>‹#›</a:t>
            </a:fld>
            <a:endParaRPr lang="en-US" dirty="0"/>
          </a:p>
        </p:txBody>
      </p:sp>
    </p:spTree>
    <p:extLst>
      <p:ext uri="{BB962C8B-B14F-4D97-AF65-F5344CB8AC3E}">
        <p14:creationId xmlns:p14="http://schemas.microsoft.com/office/powerpoint/2010/main" val="3394754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75C82B-240C-4A3D-9C0B-9333F9714BD2}" type="datetimeFigureOut">
              <a:rPr lang="en-US" smtClean="0"/>
              <a:t>5/6/2018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593050-D9D6-464F-B4AF-C3503F9099F6}" type="slidenum">
              <a:rPr lang="en-US" smtClean="0"/>
              <a:t>‹#›</a:t>
            </a:fld>
            <a:endParaRPr lang="en-US" dirty="0"/>
          </a:p>
        </p:txBody>
      </p:sp>
    </p:spTree>
    <p:extLst>
      <p:ext uri="{BB962C8B-B14F-4D97-AF65-F5344CB8AC3E}">
        <p14:creationId xmlns:p14="http://schemas.microsoft.com/office/powerpoint/2010/main" val="1831951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75C82B-240C-4A3D-9C0B-9333F9714BD2}" type="datetimeFigureOut">
              <a:rPr lang="en-US" smtClean="0"/>
              <a:t>5/6/2018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593050-D9D6-464F-B4AF-C3503F9099F6}" type="slidenum">
              <a:rPr lang="en-US" smtClean="0"/>
              <a:t>‹#›</a:t>
            </a:fld>
            <a:endParaRPr lang="en-US" dirty="0"/>
          </a:p>
        </p:txBody>
      </p:sp>
    </p:spTree>
    <p:extLst>
      <p:ext uri="{BB962C8B-B14F-4D97-AF65-F5344CB8AC3E}">
        <p14:creationId xmlns:p14="http://schemas.microsoft.com/office/powerpoint/2010/main" val="2734534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75C82B-240C-4A3D-9C0B-9333F9714BD2}" type="datetimeFigureOut">
              <a:rPr lang="en-US" smtClean="0"/>
              <a:t>5/6/2018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593050-D9D6-464F-B4AF-C3503F9099F6}" type="slidenum">
              <a:rPr lang="en-US" smtClean="0"/>
              <a:t>‹#›</a:t>
            </a:fld>
            <a:endParaRPr lang="en-US" dirty="0"/>
          </a:p>
        </p:txBody>
      </p:sp>
    </p:spTree>
    <p:extLst>
      <p:ext uri="{BB962C8B-B14F-4D97-AF65-F5344CB8AC3E}">
        <p14:creationId xmlns:p14="http://schemas.microsoft.com/office/powerpoint/2010/main" val="236949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5C82B-240C-4A3D-9C0B-9333F9714BD2}" type="datetimeFigureOut">
              <a:rPr lang="en-US" smtClean="0"/>
              <a:t>5/6/2018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93050-D9D6-464F-B4AF-C3503F9099F6}" type="slidenum">
              <a:rPr lang="en-US" smtClean="0"/>
              <a:t>‹#›</a:t>
            </a:fld>
            <a:endParaRPr lang="en-US" dirty="0"/>
          </a:p>
        </p:txBody>
      </p:sp>
    </p:spTree>
    <p:extLst>
      <p:ext uri="{BB962C8B-B14F-4D97-AF65-F5344CB8AC3E}">
        <p14:creationId xmlns:p14="http://schemas.microsoft.com/office/powerpoint/2010/main" val="3714241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87B9C6-7032-474B-9BB0-AF7DA97D4D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9585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629138" y="706119"/>
            <a:ext cx="7885723" cy="2800767"/>
          </a:xfrm>
          <a:prstGeom prst="rect">
            <a:avLst/>
          </a:prstGeom>
        </p:spPr>
        <p:txBody>
          <a:bodyPr wrap="square">
            <a:spAutoFit/>
          </a:bodyPr>
          <a:lstStyle/>
          <a:p>
            <a:pPr algn="ctr"/>
            <a:r>
              <a:rPr lang="en-US" sz="3200" b="1" dirty="0">
                <a:solidFill>
                  <a:schemeClr val="bg2">
                    <a:lumMod val="25000"/>
                  </a:schemeClr>
                </a:solidFill>
                <a:latin typeface="Arial Narrow" panose="020B0606020202030204" pitchFamily="34" charset="0"/>
              </a:rPr>
              <a:t>Hebrews 10:28</a:t>
            </a:r>
          </a:p>
          <a:p>
            <a:pPr algn="ctr"/>
            <a:endParaRPr lang="en-US" sz="800" b="1" dirty="0">
              <a:solidFill>
                <a:schemeClr val="bg2">
                  <a:lumMod val="25000"/>
                </a:schemeClr>
              </a:solidFill>
              <a:latin typeface="Arial Narrow" panose="020B0606020202030204" pitchFamily="34" charset="0"/>
            </a:endParaRPr>
          </a:p>
          <a:p>
            <a:pPr algn="ctr"/>
            <a:r>
              <a:rPr lang="en-US" sz="3200" baseline="30000" dirty="0">
                <a:solidFill>
                  <a:schemeClr val="bg2">
                    <a:lumMod val="25000"/>
                  </a:schemeClr>
                </a:solidFill>
                <a:latin typeface="Arial Narrow" panose="020B0606020202030204" pitchFamily="34" charset="0"/>
              </a:rPr>
              <a:t>28</a:t>
            </a:r>
            <a:r>
              <a:rPr lang="en-US" sz="3200" dirty="0">
                <a:solidFill>
                  <a:schemeClr val="bg2">
                    <a:lumMod val="25000"/>
                  </a:schemeClr>
                </a:solidFill>
                <a:latin typeface="Arial Narrow" panose="020B0606020202030204" pitchFamily="34" charset="0"/>
              </a:rPr>
              <a:t> Anyone who has set aside the law of Moses dies without mercy on the evidence of </a:t>
            </a:r>
          </a:p>
          <a:p>
            <a:pPr algn="ctr"/>
            <a:r>
              <a:rPr lang="en-US" sz="3200" dirty="0">
                <a:solidFill>
                  <a:schemeClr val="bg2">
                    <a:lumMod val="25000"/>
                  </a:schemeClr>
                </a:solidFill>
                <a:latin typeface="Arial Narrow" panose="020B0606020202030204" pitchFamily="34" charset="0"/>
              </a:rPr>
              <a:t>two or three witnesses. </a:t>
            </a:r>
          </a:p>
          <a:p>
            <a:pPr algn="ctr"/>
            <a:endParaRPr lang="en-US" sz="800" dirty="0">
              <a:solidFill>
                <a:schemeClr val="bg2">
                  <a:lumMod val="25000"/>
                </a:schemeClr>
              </a:solidFill>
              <a:latin typeface="Arial Narrow" panose="020B0606020202030204" pitchFamily="34" charset="0"/>
            </a:endParaRPr>
          </a:p>
          <a:p>
            <a:pPr algn="ctr"/>
            <a:r>
              <a:rPr lang="en-US" sz="3200" i="1" dirty="0">
                <a:solidFill>
                  <a:schemeClr val="bg2">
                    <a:lumMod val="25000"/>
                  </a:schemeClr>
                </a:solidFill>
                <a:latin typeface="Arial Narrow" panose="020B0606020202030204" pitchFamily="34" charset="0"/>
              </a:rPr>
              <a:t>(cf. Deut. 17:3-6; Num. 35:30)</a:t>
            </a:r>
          </a:p>
        </p:txBody>
      </p:sp>
    </p:spTree>
    <p:extLst>
      <p:ext uri="{BB962C8B-B14F-4D97-AF65-F5344CB8AC3E}">
        <p14:creationId xmlns:p14="http://schemas.microsoft.com/office/powerpoint/2010/main" val="208927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629138" y="706119"/>
            <a:ext cx="7885723" cy="3170099"/>
          </a:xfrm>
          <a:prstGeom prst="rect">
            <a:avLst/>
          </a:prstGeom>
        </p:spPr>
        <p:txBody>
          <a:bodyPr wrap="square">
            <a:spAutoFit/>
          </a:bodyPr>
          <a:lstStyle/>
          <a:p>
            <a:pPr algn="ctr"/>
            <a:r>
              <a:rPr lang="en-US" sz="3200" b="1" dirty="0">
                <a:solidFill>
                  <a:schemeClr val="bg2">
                    <a:lumMod val="25000"/>
                  </a:schemeClr>
                </a:solidFill>
                <a:latin typeface="Arial Narrow" panose="020B0606020202030204" pitchFamily="34" charset="0"/>
              </a:rPr>
              <a:t>Hebrews 10:29</a:t>
            </a:r>
          </a:p>
          <a:p>
            <a:pPr algn="ctr"/>
            <a:endParaRPr lang="en-US" sz="800" b="1" dirty="0">
              <a:solidFill>
                <a:schemeClr val="bg2">
                  <a:lumMod val="25000"/>
                </a:schemeClr>
              </a:solidFill>
              <a:latin typeface="Arial Narrow" panose="020B0606020202030204" pitchFamily="34" charset="0"/>
            </a:endParaRPr>
          </a:p>
          <a:p>
            <a:pPr algn="ctr"/>
            <a:r>
              <a:rPr lang="en-US" sz="3200" baseline="30000" dirty="0">
                <a:solidFill>
                  <a:schemeClr val="bg2">
                    <a:lumMod val="25000"/>
                  </a:schemeClr>
                </a:solidFill>
                <a:latin typeface="Arial Narrow" panose="020B0606020202030204" pitchFamily="34" charset="0"/>
              </a:rPr>
              <a:t>29</a:t>
            </a:r>
            <a:r>
              <a:rPr lang="en-US" sz="3200" dirty="0">
                <a:solidFill>
                  <a:schemeClr val="bg2">
                    <a:lumMod val="25000"/>
                  </a:schemeClr>
                </a:solidFill>
                <a:latin typeface="Arial Narrow" panose="020B0606020202030204" pitchFamily="34" charset="0"/>
              </a:rPr>
              <a:t> How much worse punishment, do you think, will be deserved by the one who has trampled underfoot the Son of God, and has profaned the blood of the covenant by which he was sanctified, and has outraged the Spirit of grace? </a:t>
            </a:r>
          </a:p>
        </p:txBody>
      </p:sp>
    </p:spTree>
    <p:extLst>
      <p:ext uri="{BB962C8B-B14F-4D97-AF65-F5344CB8AC3E}">
        <p14:creationId xmlns:p14="http://schemas.microsoft.com/office/powerpoint/2010/main" val="226337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871415" y="432581"/>
            <a:ext cx="7885723" cy="1200329"/>
          </a:xfrm>
          <a:prstGeom prst="rect">
            <a:avLst/>
          </a:prstGeom>
        </p:spPr>
        <p:txBody>
          <a:bodyPr wrap="square">
            <a:spAutoFit/>
          </a:bodyPr>
          <a:lstStyle/>
          <a:p>
            <a:pPr algn="r"/>
            <a:r>
              <a:rPr lang="en-US" sz="3600" b="1" dirty="0">
                <a:solidFill>
                  <a:schemeClr val="bg2">
                    <a:lumMod val="25000"/>
                  </a:schemeClr>
                </a:solidFill>
                <a:latin typeface="Arial Narrow" panose="020B0606020202030204" pitchFamily="34" charset="0"/>
              </a:rPr>
              <a:t>OBJECTION: THEY KNEW, </a:t>
            </a:r>
          </a:p>
          <a:p>
            <a:pPr algn="r"/>
            <a:r>
              <a:rPr lang="en-US" sz="3600" b="1" dirty="0">
                <a:solidFill>
                  <a:schemeClr val="bg2">
                    <a:lumMod val="25000"/>
                  </a:schemeClr>
                </a:solidFill>
                <a:latin typeface="Arial Narrow" panose="020B0606020202030204" pitchFamily="34" charset="0"/>
              </a:rPr>
              <a:t>BUT NEVER BECAME CHRISTIANS</a:t>
            </a:r>
            <a:endParaRPr lang="en-US" sz="800" b="1" dirty="0">
              <a:solidFill>
                <a:schemeClr val="bg2">
                  <a:lumMod val="25000"/>
                </a:schemeClr>
              </a:solidFill>
              <a:latin typeface="Arial Narrow" panose="020B0606020202030204" pitchFamily="34" charset="0"/>
            </a:endParaRPr>
          </a:p>
        </p:txBody>
      </p:sp>
      <p:sp>
        <p:nvSpPr>
          <p:cNvPr id="4" name="Rectangle 3">
            <a:extLst>
              <a:ext uri="{FF2B5EF4-FFF2-40B4-BE49-F238E27FC236}">
                <a16:creationId xmlns:a16="http://schemas.microsoft.com/office/drawing/2014/main" id="{74A16A95-77C4-4F55-B57C-42123602CACC}"/>
              </a:ext>
            </a:extLst>
          </p:cNvPr>
          <p:cNvSpPr/>
          <p:nvPr/>
        </p:nvSpPr>
        <p:spPr>
          <a:xfrm>
            <a:off x="664307" y="1989130"/>
            <a:ext cx="7815385" cy="2677656"/>
          </a:xfrm>
          <a:prstGeom prst="rect">
            <a:avLst/>
          </a:prstGeom>
        </p:spPr>
        <p:txBody>
          <a:bodyPr wrap="square">
            <a:spAutoFit/>
          </a:bodyPr>
          <a:lstStyle/>
          <a:p>
            <a:pPr algn="ctr"/>
            <a:r>
              <a:rPr lang="en-US" sz="3200" b="1" dirty="0">
                <a:solidFill>
                  <a:schemeClr val="bg2">
                    <a:lumMod val="25000"/>
                  </a:schemeClr>
                </a:solidFill>
                <a:latin typeface="Arial Narrow" panose="020B0606020202030204" pitchFamily="34" charset="0"/>
              </a:rPr>
              <a:t>The Hebrew author is writing to Christians</a:t>
            </a:r>
          </a:p>
          <a:p>
            <a:pPr algn="ctr"/>
            <a:endParaRPr lang="en-US" sz="800" dirty="0">
              <a:solidFill>
                <a:schemeClr val="bg2">
                  <a:lumMod val="25000"/>
                </a:schemeClr>
              </a:solidFill>
              <a:latin typeface="Arial Narrow" panose="020B0606020202030204" pitchFamily="34" charset="0"/>
            </a:endParaRPr>
          </a:p>
          <a:p>
            <a:pPr algn="ctr"/>
            <a:r>
              <a:rPr lang="en-US" sz="3200" baseline="30000" dirty="0">
                <a:solidFill>
                  <a:schemeClr val="bg2">
                    <a:lumMod val="25000"/>
                  </a:schemeClr>
                </a:solidFill>
                <a:latin typeface="Arial Narrow" panose="020B0606020202030204" pitchFamily="34" charset="0"/>
              </a:rPr>
              <a:t>29</a:t>
            </a:r>
            <a:r>
              <a:rPr lang="en-US" sz="3200" dirty="0">
                <a:solidFill>
                  <a:schemeClr val="bg2">
                    <a:lumMod val="25000"/>
                  </a:schemeClr>
                </a:solidFill>
                <a:latin typeface="Arial Narrow" panose="020B0606020202030204" pitchFamily="34" charset="0"/>
              </a:rPr>
              <a:t> How much worse punishment, do you think, will be deserved by the one who has trampled underfoot the Son of God, and has profaned the </a:t>
            </a:r>
            <a:r>
              <a:rPr lang="en-US" sz="3200" i="1" u="sng" dirty="0">
                <a:solidFill>
                  <a:schemeClr val="bg2">
                    <a:lumMod val="25000"/>
                  </a:schemeClr>
                </a:solidFill>
                <a:latin typeface="Arial Narrow" panose="020B0606020202030204" pitchFamily="34" charset="0"/>
              </a:rPr>
              <a:t>blood of the covenant by which he was sanctified</a:t>
            </a:r>
          </a:p>
        </p:txBody>
      </p:sp>
    </p:spTree>
    <p:extLst>
      <p:ext uri="{BB962C8B-B14F-4D97-AF65-F5344CB8AC3E}">
        <p14:creationId xmlns:p14="http://schemas.microsoft.com/office/powerpoint/2010/main" val="235050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871415" y="432581"/>
            <a:ext cx="7885723" cy="1200329"/>
          </a:xfrm>
          <a:prstGeom prst="rect">
            <a:avLst/>
          </a:prstGeom>
        </p:spPr>
        <p:txBody>
          <a:bodyPr wrap="square">
            <a:spAutoFit/>
          </a:bodyPr>
          <a:lstStyle/>
          <a:p>
            <a:pPr algn="r"/>
            <a:r>
              <a:rPr lang="en-US" sz="3600" b="1" dirty="0">
                <a:solidFill>
                  <a:schemeClr val="bg2">
                    <a:lumMod val="25000"/>
                  </a:schemeClr>
                </a:solidFill>
                <a:latin typeface="Arial Narrow" panose="020B0606020202030204" pitchFamily="34" charset="0"/>
              </a:rPr>
              <a:t>OBJECTION: THEY KNEW, </a:t>
            </a:r>
          </a:p>
          <a:p>
            <a:pPr algn="r"/>
            <a:r>
              <a:rPr lang="en-US" sz="3600" b="1" dirty="0">
                <a:solidFill>
                  <a:schemeClr val="bg2">
                    <a:lumMod val="25000"/>
                  </a:schemeClr>
                </a:solidFill>
                <a:latin typeface="Arial Narrow" panose="020B0606020202030204" pitchFamily="34" charset="0"/>
              </a:rPr>
              <a:t>BUT NEVER BECAME CHRISTIANS</a:t>
            </a:r>
            <a:endParaRPr lang="en-US" sz="800" b="1" dirty="0">
              <a:solidFill>
                <a:schemeClr val="bg2">
                  <a:lumMod val="25000"/>
                </a:schemeClr>
              </a:solidFill>
              <a:latin typeface="Arial Narrow" panose="020B0606020202030204" pitchFamily="34" charset="0"/>
            </a:endParaRPr>
          </a:p>
        </p:txBody>
      </p:sp>
      <p:sp>
        <p:nvSpPr>
          <p:cNvPr id="4" name="Rectangle 3">
            <a:extLst>
              <a:ext uri="{FF2B5EF4-FFF2-40B4-BE49-F238E27FC236}">
                <a16:creationId xmlns:a16="http://schemas.microsoft.com/office/drawing/2014/main" id="{74A16A95-77C4-4F55-B57C-42123602CACC}"/>
              </a:ext>
            </a:extLst>
          </p:cNvPr>
          <p:cNvSpPr/>
          <p:nvPr/>
        </p:nvSpPr>
        <p:spPr>
          <a:xfrm>
            <a:off x="664307" y="1989130"/>
            <a:ext cx="7815385" cy="2185214"/>
          </a:xfrm>
          <a:prstGeom prst="rect">
            <a:avLst/>
          </a:prstGeom>
        </p:spPr>
        <p:txBody>
          <a:bodyPr wrap="square">
            <a:spAutoFit/>
          </a:bodyPr>
          <a:lstStyle/>
          <a:p>
            <a:pPr algn="ctr"/>
            <a:r>
              <a:rPr lang="en-US" sz="3200" b="1" dirty="0">
                <a:solidFill>
                  <a:schemeClr val="bg2">
                    <a:lumMod val="25000"/>
                  </a:schemeClr>
                </a:solidFill>
                <a:latin typeface="Arial Narrow" panose="020B0606020202030204" pitchFamily="34" charset="0"/>
              </a:rPr>
              <a:t>The Hebrew author is writing to Christians</a:t>
            </a:r>
          </a:p>
          <a:p>
            <a:pPr algn="ctr"/>
            <a:endParaRPr lang="en-US" sz="800" dirty="0">
              <a:solidFill>
                <a:schemeClr val="bg2">
                  <a:lumMod val="25000"/>
                </a:schemeClr>
              </a:solidFill>
              <a:latin typeface="Arial Narrow" panose="020B0606020202030204" pitchFamily="34" charset="0"/>
            </a:endParaRPr>
          </a:p>
          <a:p>
            <a:pPr algn="ctr"/>
            <a:r>
              <a:rPr lang="en-US" sz="3200" baseline="30000" dirty="0">
                <a:solidFill>
                  <a:schemeClr val="bg2">
                    <a:lumMod val="25000"/>
                  </a:schemeClr>
                </a:solidFill>
                <a:latin typeface="Arial Narrow" panose="020B0606020202030204" pitchFamily="34" charset="0"/>
              </a:rPr>
              <a:t>3:1</a:t>
            </a:r>
            <a:r>
              <a:rPr lang="en-US" sz="3200" dirty="0">
                <a:solidFill>
                  <a:schemeClr val="bg2">
                    <a:lumMod val="25000"/>
                  </a:schemeClr>
                </a:solidFill>
                <a:latin typeface="Arial Narrow" panose="020B0606020202030204" pitchFamily="34" charset="0"/>
              </a:rPr>
              <a:t> Therefore, </a:t>
            </a:r>
            <a:r>
              <a:rPr lang="en-US" sz="3200" i="1" u="sng" dirty="0">
                <a:solidFill>
                  <a:schemeClr val="bg2">
                    <a:lumMod val="25000"/>
                  </a:schemeClr>
                </a:solidFill>
                <a:latin typeface="Arial Narrow" panose="020B0606020202030204" pitchFamily="34" charset="0"/>
              </a:rPr>
              <a:t>holy brothers, you who share in a heavenly calling</a:t>
            </a:r>
            <a:r>
              <a:rPr lang="en-US" sz="3200" dirty="0">
                <a:solidFill>
                  <a:schemeClr val="bg2">
                    <a:lumMod val="25000"/>
                  </a:schemeClr>
                </a:solidFill>
                <a:latin typeface="Arial Narrow" panose="020B0606020202030204" pitchFamily="34" charset="0"/>
              </a:rPr>
              <a:t>, consider Jesus, the apostle and high priest of </a:t>
            </a:r>
            <a:r>
              <a:rPr lang="en-US" sz="3200" i="1" u="sng" dirty="0">
                <a:solidFill>
                  <a:schemeClr val="bg2">
                    <a:lumMod val="25000"/>
                  </a:schemeClr>
                </a:solidFill>
                <a:latin typeface="Arial Narrow" panose="020B0606020202030204" pitchFamily="34" charset="0"/>
              </a:rPr>
              <a:t>our confession </a:t>
            </a:r>
          </a:p>
        </p:txBody>
      </p:sp>
    </p:spTree>
    <p:extLst>
      <p:ext uri="{BB962C8B-B14F-4D97-AF65-F5344CB8AC3E}">
        <p14:creationId xmlns:p14="http://schemas.microsoft.com/office/powerpoint/2010/main" val="2456964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871415" y="432581"/>
            <a:ext cx="7885723" cy="1754326"/>
          </a:xfrm>
          <a:prstGeom prst="rect">
            <a:avLst/>
          </a:prstGeom>
        </p:spPr>
        <p:txBody>
          <a:bodyPr wrap="square">
            <a:spAutoFit/>
          </a:bodyPr>
          <a:lstStyle/>
          <a:p>
            <a:pPr algn="r"/>
            <a:r>
              <a:rPr lang="en-US" sz="3600" b="1" dirty="0">
                <a:solidFill>
                  <a:schemeClr val="bg2">
                    <a:lumMod val="25000"/>
                  </a:schemeClr>
                </a:solidFill>
                <a:latin typeface="Arial Narrow" panose="020B0606020202030204" pitchFamily="34" charset="0"/>
              </a:rPr>
              <a:t>OBJECTION: THEY WON’T LOSE SALVATION, JUST RECEIVE A </a:t>
            </a:r>
          </a:p>
          <a:p>
            <a:pPr algn="r"/>
            <a:r>
              <a:rPr lang="en-US" sz="3600" b="1" dirty="0">
                <a:solidFill>
                  <a:schemeClr val="bg2">
                    <a:lumMod val="25000"/>
                  </a:schemeClr>
                </a:solidFill>
                <a:latin typeface="Arial Narrow" panose="020B0606020202030204" pitchFamily="34" charset="0"/>
              </a:rPr>
              <a:t>LESSER REWARD</a:t>
            </a:r>
            <a:endParaRPr lang="en-US" sz="800" b="1" dirty="0">
              <a:solidFill>
                <a:schemeClr val="bg2">
                  <a:lumMod val="25000"/>
                </a:schemeClr>
              </a:solidFill>
              <a:latin typeface="Arial Narrow" panose="020B0606020202030204" pitchFamily="34" charset="0"/>
            </a:endParaRPr>
          </a:p>
        </p:txBody>
      </p:sp>
      <p:sp>
        <p:nvSpPr>
          <p:cNvPr id="4" name="Rectangle 3">
            <a:extLst>
              <a:ext uri="{FF2B5EF4-FFF2-40B4-BE49-F238E27FC236}">
                <a16:creationId xmlns:a16="http://schemas.microsoft.com/office/drawing/2014/main" id="{74A16A95-77C4-4F55-B57C-42123602CACC}"/>
              </a:ext>
            </a:extLst>
          </p:cNvPr>
          <p:cNvSpPr/>
          <p:nvPr/>
        </p:nvSpPr>
        <p:spPr>
          <a:xfrm>
            <a:off x="664307" y="2411161"/>
            <a:ext cx="7815385" cy="2062103"/>
          </a:xfrm>
          <a:prstGeom prst="rect">
            <a:avLst/>
          </a:prstGeom>
        </p:spPr>
        <p:txBody>
          <a:bodyPr wrap="square">
            <a:spAutoFit/>
          </a:bodyPr>
          <a:lstStyle/>
          <a:p>
            <a:pPr algn="ctr"/>
            <a:r>
              <a:rPr lang="en-US" sz="3200" baseline="30000" dirty="0">
                <a:solidFill>
                  <a:schemeClr val="bg2">
                    <a:lumMod val="25000"/>
                  </a:schemeClr>
                </a:solidFill>
                <a:latin typeface="Arial Narrow" panose="020B0606020202030204" pitchFamily="34" charset="0"/>
              </a:rPr>
              <a:t>30</a:t>
            </a:r>
            <a:r>
              <a:rPr lang="en-US" sz="3200" dirty="0">
                <a:solidFill>
                  <a:schemeClr val="bg2">
                    <a:lumMod val="25000"/>
                  </a:schemeClr>
                </a:solidFill>
                <a:latin typeface="Arial Narrow" panose="020B0606020202030204" pitchFamily="34" charset="0"/>
              </a:rPr>
              <a:t> For we know him who said, “Vengeance is mine; I will repay.” And again, “The Lord will judge his people.” </a:t>
            </a:r>
            <a:r>
              <a:rPr lang="en-US" sz="3200" baseline="30000" dirty="0">
                <a:solidFill>
                  <a:schemeClr val="bg2">
                    <a:lumMod val="25000"/>
                  </a:schemeClr>
                </a:solidFill>
                <a:latin typeface="Arial Narrow" panose="020B0606020202030204" pitchFamily="34" charset="0"/>
              </a:rPr>
              <a:t>31</a:t>
            </a:r>
            <a:r>
              <a:rPr lang="en-US" sz="3200" dirty="0">
                <a:solidFill>
                  <a:schemeClr val="bg2">
                    <a:lumMod val="25000"/>
                  </a:schemeClr>
                </a:solidFill>
                <a:latin typeface="Arial Narrow" panose="020B0606020202030204" pitchFamily="34" charset="0"/>
              </a:rPr>
              <a:t> It is a fearful thing to fall into the hands of the living God.</a:t>
            </a:r>
            <a:endParaRPr lang="en-US" sz="3200" i="1" u="sng" dirty="0">
              <a:solidFill>
                <a:schemeClr val="bg2">
                  <a:lumMod val="25000"/>
                </a:schemeClr>
              </a:solidFill>
              <a:latin typeface="Arial Narrow" panose="020B0606020202030204" pitchFamily="34" charset="0"/>
            </a:endParaRPr>
          </a:p>
        </p:txBody>
      </p:sp>
    </p:spTree>
    <p:extLst>
      <p:ext uri="{BB962C8B-B14F-4D97-AF65-F5344CB8AC3E}">
        <p14:creationId xmlns:p14="http://schemas.microsoft.com/office/powerpoint/2010/main" val="274996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629138" y="706119"/>
            <a:ext cx="7885723" cy="1692771"/>
          </a:xfrm>
          <a:prstGeom prst="rect">
            <a:avLst/>
          </a:prstGeom>
        </p:spPr>
        <p:txBody>
          <a:bodyPr wrap="square">
            <a:spAutoFit/>
          </a:bodyPr>
          <a:lstStyle/>
          <a:p>
            <a:pPr algn="ctr"/>
            <a:r>
              <a:rPr lang="en-US" sz="3200" b="1" dirty="0">
                <a:solidFill>
                  <a:schemeClr val="bg2">
                    <a:lumMod val="25000"/>
                  </a:schemeClr>
                </a:solidFill>
                <a:latin typeface="Arial Narrow" panose="020B0606020202030204" pitchFamily="34" charset="0"/>
              </a:rPr>
              <a:t>1 Corinthians 10:12</a:t>
            </a:r>
          </a:p>
          <a:p>
            <a:pPr algn="ctr"/>
            <a:endParaRPr lang="en-US" sz="800" b="1" dirty="0">
              <a:solidFill>
                <a:schemeClr val="bg2">
                  <a:lumMod val="25000"/>
                </a:schemeClr>
              </a:solidFill>
              <a:latin typeface="Arial Narrow" panose="020B0606020202030204" pitchFamily="34" charset="0"/>
            </a:endParaRPr>
          </a:p>
          <a:p>
            <a:pPr algn="ctr"/>
            <a:r>
              <a:rPr lang="en-US" sz="3200" dirty="0">
                <a:solidFill>
                  <a:schemeClr val="bg2">
                    <a:lumMod val="25000"/>
                  </a:schemeClr>
                </a:solidFill>
                <a:latin typeface="Arial Narrow" panose="020B0606020202030204" pitchFamily="34" charset="0"/>
              </a:rPr>
              <a:t>Therefore let anyone who thinks that he stands take heed lest he fall.</a:t>
            </a:r>
          </a:p>
        </p:txBody>
      </p:sp>
    </p:spTree>
    <p:extLst>
      <p:ext uri="{BB962C8B-B14F-4D97-AF65-F5344CB8AC3E}">
        <p14:creationId xmlns:p14="http://schemas.microsoft.com/office/powerpoint/2010/main" val="413965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629138" y="706119"/>
            <a:ext cx="7885723" cy="3662541"/>
          </a:xfrm>
          <a:prstGeom prst="rect">
            <a:avLst/>
          </a:prstGeom>
        </p:spPr>
        <p:txBody>
          <a:bodyPr wrap="square">
            <a:spAutoFit/>
          </a:bodyPr>
          <a:lstStyle/>
          <a:p>
            <a:pPr algn="ctr"/>
            <a:r>
              <a:rPr lang="en-US" sz="3200" b="1" dirty="0">
                <a:solidFill>
                  <a:schemeClr val="bg2">
                    <a:lumMod val="25000"/>
                  </a:schemeClr>
                </a:solidFill>
                <a:latin typeface="Arial Narrow" panose="020B0606020202030204" pitchFamily="34" charset="0"/>
              </a:rPr>
              <a:t>1 Corinthians 10:1-4</a:t>
            </a:r>
          </a:p>
          <a:p>
            <a:pPr algn="ctr"/>
            <a:endParaRPr lang="en-US" sz="800" b="1" dirty="0">
              <a:solidFill>
                <a:schemeClr val="bg2">
                  <a:lumMod val="25000"/>
                </a:schemeClr>
              </a:solidFill>
              <a:latin typeface="Arial Narrow" panose="020B0606020202030204" pitchFamily="34" charset="0"/>
            </a:endParaRPr>
          </a:p>
          <a:p>
            <a:pPr algn="ctr"/>
            <a:r>
              <a:rPr lang="en-US" sz="3200" baseline="30000" dirty="0">
                <a:solidFill>
                  <a:schemeClr val="bg2">
                    <a:lumMod val="25000"/>
                  </a:schemeClr>
                </a:solidFill>
                <a:latin typeface="Arial Narrow" panose="020B0606020202030204" pitchFamily="34" charset="0"/>
              </a:rPr>
              <a:t>1</a:t>
            </a:r>
            <a:r>
              <a:rPr lang="en-US" sz="3200" dirty="0">
                <a:solidFill>
                  <a:schemeClr val="bg2">
                    <a:lumMod val="25000"/>
                  </a:schemeClr>
                </a:solidFill>
                <a:latin typeface="Arial Narrow" panose="020B0606020202030204" pitchFamily="34" charset="0"/>
              </a:rPr>
              <a:t> …our fathers were all under the cloud, and all passed through the sea, </a:t>
            </a:r>
            <a:r>
              <a:rPr lang="en-US" sz="3200" baseline="30000" dirty="0">
                <a:solidFill>
                  <a:schemeClr val="bg2">
                    <a:lumMod val="25000"/>
                  </a:schemeClr>
                </a:solidFill>
                <a:latin typeface="Arial Narrow" panose="020B0606020202030204" pitchFamily="34" charset="0"/>
              </a:rPr>
              <a:t>2</a:t>
            </a:r>
            <a:r>
              <a:rPr lang="en-US" sz="3200" dirty="0">
                <a:solidFill>
                  <a:schemeClr val="bg2">
                    <a:lumMod val="25000"/>
                  </a:schemeClr>
                </a:solidFill>
                <a:latin typeface="Arial Narrow" panose="020B0606020202030204" pitchFamily="34" charset="0"/>
              </a:rPr>
              <a:t> and all were baptized into Moses in the cloud and in the sea, </a:t>
            </a:r>
            <a:r>
              <a:rPr lang="en-US" sz="3200" baseline="30000" dirty="0">
                <a:solidFill>
                  <a:schemeClr val="bg2">
                    <a:lumMod val="25000"/>
                  </a:schemeClr>
                </a:solidFill>
                <a:latin typeface="Arial Narrow" panose="020B0606020202030204" pitchFamily="34" charset="0"/>
              </a:rPr>
              <a:t>3</a:t>
            </a:r>
            <a:r>
              <a:rPr lang="en-US" sz="3200" dirty="0">
                <a:solidFill>
                  <a:schemeClr val="bg2">
                    <a:lumMod val="25000"/>
                  </a:schemeClr>
                </a:solidFill>
                <a:latin typeface="Arial Narrow" panose="020B0606020202030204" pitchFamily="34" charset="0"/>
              </a:rPr>
              <a:t> and all ate the same spiritual food, </a:t>
            </a:r>
            <a:r>
              <a:rPr lang="en-US" sz="3200" baseline="30000" dirty="0">
                <a:solidFill>
                  <a:schemeClr val="bg2">
                    <a:lumMod val="25000"/>
                  </a:schemeClr>
                </a:solidFill>
                <a:latin typeface="Arial Narrow" panose="020B0606020202030204" pitchFamily="34" charset="0"/>
              </a:rPr>
              <a:t>4</a:t>
            </a:r>
            <a:r>
              <a:rPr lang="en-US" sz="3200" dirty="0">
                <a:solidFill>
                  <a:schemeClr val="bg2">
                    <a:lumMod val="25000"/>
                  </a:schemeClr>
                </a:solidFill>
                <a:latin typeface="Arial Narrow" panose="020B0606020202030204" pitchFamily="34" charset="0"/>
              </a:rPr>
              <a:t> and all drank the same spiritual drink. For they drank from the spiritual Rock that followed them, and the Rock was Christ.</a:t>
            </a:r>
          </a:p>
        </p:txBody>
      </p:sp>
    </p:spTree>
    <p:extLst>
      <p:ext uri="{BB962C8B-B14F-4D97-AF65-F5344CB8AC3E}">
        <p14:creationId xmlns:p14="http://schemas.microsoft.com/office/powerpoint/2010/main" val="159634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629138" y="706119"/>
            <a:ext cx="7885723" cy="1692771"/>
          </a:xfrm>
          <a:prstGeom prst="rect">
            <a:avLst/>
          </a:prstGeom>
        </p:spPr>
        <p:txBody>
          <a:bodyPr wrap="square">
            <a:spAutoFit/>
          </a:bodyPr>
          <a:lstStyle/>
          <a:p>
            <a:pPr algn="ctr"/>
            <a:r>
              <a:rPr lang="en-US" sz="3200" b="1" dirty="0">
                <a:solidFill>
                  <a:schemeClr val="bg2">
                    <a:lumMod val="25000"/>
                  </a:schemeClr>
                </a:solidFill>
                <a:latin typeface="Arial Narrow" panose="020B0606020202030204" pitchFamily="34" charset="0"/>
              </a:rPr>
              <a:t>1 Corinthians 10:5</a:t>
            </a:r>
          </a:p>
          <a:p>
            <a:pPr algn="ctr"/>
            <a:endParaRPr lang="en-US" sz="800" b="1" dirty="0">
              <a:solidFill>
                <a:schemeClr val="bg2">
                  <a:lumMod val="25000"/>
                </a:schemeClr>
              </a:solidFill>
              <a:latin typeface="Arial Narrow" panose="020B0606020202030204" pitchFamily="34" charset="0"/>
            </a:endParaRPr>
          </a:p>
          <a:p>
            <a:pPr algn="ctr"/>
            <a:r>
              <a:rPr lang="en-US" sz="3200" baseline="30000" dirty="0">
                <a:solidFill>
                  <a:schemeClr val="bg2">
                    <a:lumMod val="25000"/>
                  </a:schemeClr>
                </a:solidFill>
                <a:latin typeface="Arial Narrow" panose="020B0606020202030204" pitchFamily="34" charset="0"/>
              </a:rPr>
              <a:t>5</a:t>
            </a:r>
            <a:r>
              <a:rPr lang="en-US" sz="3200" dirty="0">
                <a:solidFill>
                  <a:schemeClr val="bg2">
                    <a:lumMod val="25000"/>
                  </a:schemeClr>
                </a:solidFill>
                <a:latin typeface="Arial Narrow" panose="020B0606020202030204" pitchFamily="34" charset="0"/>
              </a:rPr>
              <a:t> Nevertheless, with most of them God was not pleased, for they were overthrown in the wilderness.</a:t>
            </a:r>
          </a:p>
        </p:txBody>
      </p:sp>
    </p:spTree>
    <p:extLst>
      <p:ext uri="{BB962C8B-B14F-4D97-AF65-F5344CB8AC3E}">
        <p14:creationId xmlns:p14="http://schemas.microsoft.com/office/powerpoint/2010/main" val="369102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629138" y="706119"/>
            <a:ext cx="7885723" cy="2185214"/>
          </a:xfrm>
          <a:prstGeom prst="rect">
            <a:avLst/>
          </a:prstGeom>
        </p:spPr>
        <p:txBody>
          <a:bodyPr wrap="square">
            <a:spAutoFit/>
          </a:bodyPr>
          <a:lstStyle/>
          <a:p>
            <a:pPr algn="ctr"/>
            <a:r>
              <a:rPr lang="en-US" sz="3200" b="1" dirty="0">
                <a:solidFill>
                  <a:schemeClr val="bg2">
                    <a:lumMod val="25000"/>
                  </a:schemeClr>
                </a:solidFill>
                <a:latin typeface="Arial Narrow" panose="020B0606020202030204" pitchFamily="34" charset="0"/>
              </a:rPr>
              <a:t>1 Corinthians 10:11</a:t>
            </a:r>
          </a:p>
          <a:p>
            <a:pPr algn="ctr"/>
            <a:endParaRPr lang="en-US" sz="800" b="1" dirty="0">
              <a:solidFill>
                <a:schemeClr val="bg2">
                  <a:lumMod val="25000"/>
                </a:schemeClr>
              </a:solidFill>
              <a:latin typeface="Arial Narrow" panose="020B0606020202030204" pitchFamily="34" charset="0"/>
            </a:endParaRPr>
          </a:p>
          <a:p>
            <a:pPr algn="ctr"/>
            <a:r>
              <a:rPr lang="en-US" sz="3200" baseline="30000" dirty="0">
                <a:solidFill>
                  <a:schemeClr val="bg2">
                    <a:lumMod val="25000"/>
                  </a:schemeClr>
                </a:solidFill>
                <a:latin typeface="Arial Narrow" panose="020B0606020202030204" pitchFamily="34" charset="0"/>
              </a:rPr>
              <a:t>11</a:t>
            </a:r>
            <a:r>
              <a:rPr lang="en-US" sz="3200" dirty="0">
                <a:solidFill>
                  <a:schemeClr val="bg2">
                    <a:lumMod val="25000"/>
                  </a:schemeClr>
                </a:solidFill>
                <a:latin typeface="Arial Narrow" panose="020B0606020202030204" pitchFamily="34" charset="0"/>
              </a:rPr>
              <a:t> Now these things happened to them as an example, but they were written down for our instruction, on whom the end of the ages has come.</a:t>
            </a:r>
          </a:p>
        </p:txBody>
      </p:sp>
    </p:spTree>
    <p:extLst>
      <p:ext uri="{BB962C8B-B14F-4D97-AF65-F5344CB8AC3E}">
        <p14:creationId xmlns:p14="http://schemas.microsoft.com/office/powerpoint/2010/main" val="4177521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629138" y="706119"/>
            <a:ext cx="7885723" cy="2185214"/>
          </a:xfrm>
          <a:prstGeom prst="rect">
            <a:avLst/>
          </a:prstGeom>
        </p:spPr>
        <p:txBody>
          <a:bodyPr wrap="square">
            <a:spAutoFit/>
          </a:bodyPr>
          <a:lstStyle/>
          <a:p>
            <a:pPr algn="ctr"/>
            <a:r>
              <a:rPr lang="en-US" sz="3200" b="1" dirty="0">
                <a:solidFill>
                  <a:schemeClr val="bg2">
                    <a:lumMod val="25000"/>
                  </a:schemeClr>
                </a:solidFill>
                <a:latin typeface="Arial Narrow" panose="020B0606020202030204" pitchFamily="34" charset="0"/>
              </a:rPr>
              <a:t>1 Corinthians 10:11-12</a:t>
            </a:r>
          </a:p>
          <a:p>
            <a:pPr algn="ctr"/>
            <a:endParaRPr lang="en-US" sz="800" b="1" dirty="0">
              <a:solidFill>
                <a:schemeClr val="bg2">
                  <a:lumMod val="25000"/>
                </a:schemeClr>
              </a:solidFill>
              <a:latin typeface="Arial Narrow" panose="020B0606020202030204" pitchFamily="34" charset="0"/>
            </a:endParaRPr>
          </a:p>
          <a:p>
            <a:pPr algn="ctr"/>
            <a:r>
              <a:rPr lang="en-US" sz="3200" baseline="30000" dirty="0">
                <a:solidFill>
                  <a:schemeClr val="bg2">
                    <a:lumMod val="25000"/>
                  </a:schemeClr>
                </a:solidFill>
                <a:latin typeface="Arial Narrow" panose="020B0606020202030204" pitchFamily="34" charset="0"/>
              </a:rPr>
              <a:t>11</a:t>
            </a:r>
            <a:r>
              <a:rPr lang="en-US" sz="3200" dirty="0">
                <a:solidFill>
                  <a:schemeClr val="bg2">
                    <a:lumMod val="25000"/>
                  </a:schemeClr>
                </a:solidFill>
                <a:latin typeface="Arial Narrow" panose="020B0606020202030204" pitchFamily="34" charset="0"/>
              </a:rPr>
              <a:t> Now these things happened to them as an example, but they were written down for our instruction, on whom the end of the ages has come.</a:t>
            </a:r>
          </a:p>
        </p:txBody>
      </p:sp>
      <p:sp>
        <p:nvSpPr>
          <p:cNvPr id="2" name="Rectangle 1">
            <a:extLst>
              <a:ext uri="{FF2B5EF4-FFF2-40B4-BE49-F238E27FC236}">
                <a16:creationId xmlns:a16="http://schemas.microsoft.com/office/drawing/2014/main" id="{49301507-2F7A-4CFC-8AB2-F73A2E8078A3}"/>
              </a:ext>
            </a:extLst>
          </p:cNvPr>
          <p:cNvSpPr/>
          <p:nvPr/>
        </p:nvSpPr>
        <p:spPr>
          <a:xfrm>
            <a:off x="629138" y="2785404"/>
            <a:ext cx="7885723" cy="1077218"/>
          </a:xfrm>
          <a:prstGeom prst="rect">
            <a:avLst/>
          </a:prstGeom>
        </p:spPr>
        <p:txBody>
          <a:bodyPr wrap="square">
            <a:spAutoFit/>
          </a:bodyPr>
          <a:lstStyle/>
          <a:p>
            <a:pPr algn="ctr"/>
            <a:r>
              <a:rPr lang="en-US" sz="3200" dirty="0">
                <a:solidFill>
                  <a:schemeClr val="bg2">
                    <a:lumMod val="25000"/>
                  </a:schemeClr>
                </a:solidFill>
                <a:latin typeface="Arial Narrow" panose="020B0606020202030204" pitchFamily="34" charset="0"/>
              </a:rPr>
              <a:t>Therefore let anyone who thinks that he stands take heed lest he fall.</a:t>
            </a:r>
          </a:p>
        </p:txBody>
      </p:sp>
    </p:spTree>
    <p:extLst>
      <p:ext uri="{BB962C8B-B14F-4D97-AF65-F5344CB8AC3E}">
        <p14:creationId xmlns:p14="http://schemas.microsoft.com/office/powerpoint/2010/main" val="59780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2D9975C-4B2B-4B4C-8318-9D251BD1F3D5}"/>
              </a:ext>
            </a:extLst>
          </p:cNvPr>
          <p:cNvSpPr txBox="1"/>
          <p:nvPr/>
        </p:nvSpPr>
        <p:spPr>
          <a:xfrm>
            <a:off x="3290277" y="382954"/>
            <a:ext cx="5478585" cy="646331"/>
          </a:xfrm>
          <a:prstGeom prst="rect">
            <a:avLst/>
          </a:prstGeom>
          <a:noFill/>
        </p:spPr>
        <p:txBody>
          <a:bodyPr wrap="square" rtlCol="0">
            <a:spAutoFit/>
          </a:bodyPr>
          <a:lstStyle/>
          <a:p>
            <a:pPr algn="r"/>
            <a:r>
              <a:rPr lang="en-US" sz="3600" b="1" dirty="0">
                <a:solidFill>
                  <a:schemeClr val="bg2">
                    <a:lumMod val="25000"/>
                  </a:schemeClr>
                </a:solidFill>
                <a:latin typeface="Arial Narrow" panose="020B0606020202030204" pitchFamily="34" charset="0"/>
              </a:rPr>
              <a:t>A POPULAR BELIEF</a:t>
            </a:r>
          </a:p>
        </p:txBody>
      </p:sp>
      <p:sp>
        <p:nvSpPr>
          <p:cNvPr id="5" name="Rectangle 4">
            <a:extLst>
              <a:ext uri="{FF2B5EF4-FFF2-40B4-BE49-F238E27FC236}">
                <a16:creationId xmlns:a16="http://schemas.microsoft.com/office/drawing/2014/main" id="{6F4DDF22-DC3C-4B11-B821-B5D2DE1D40EA}"/>
              </a:ext>
            </a:extLst>
          </p:cNvPr>
          <p:cNvSpPr/>
          <p:nvPr/>
        </p:nvSpPr>
        <p:spPr>
          <a:xfrm>
            <a:off x="2411376" y="1693592"/>
            <a:ext cx="4321248" cy="2554545"/>
          </a:xfrm>
          <a:prstGeom prst="rect">
            <a:avLst/>
          </a:prstGeom>
        </p:spPr>
        <p:txBody>
          <a:bodyPr wrap="none">
            <a:spAutoFit/>
          </a:bodyPr>
          <a:lstStyle/>
          <a:p>
            <a:pPr algn="ctr"/>
            <a:r>
              <a:rPr lang="en-US" sz="3200" dirty="0">
                <a:solidFill>
                  <a:schemeClr val="bg2">
                    <a:lumMod val="25000"/>
                  </a:schemeClr>
                </a:solidFill>
                <a:latin typeface="Arial Narrow" panose="020B0606020202030204" pitchFamily="34" charset="0"/>
              </a:rPr>
              <a:t>Impossibility of Apostacy</a:t>
            </a:r>
          </a:p>
          <a:p>
            <a:pPr algn="ctr"/>
            <a:endParaRPr lang="en-US" sz="3200" dirty="0">
              <a:solidFill>
                <a:schemeClr val="bg2">
                  <a:lumMod val="25000"/>
                </a:schemeClr>
              </a:solidFill>
              <a:latin typeface="Arial Narrow" panose="020B0606020202030204" pitchFamily="34" charset="0"/>
            </a:endParaRPr>
          </a:p>
          <a:p>
            <a:pPr algn="ctr"/>
            <a:r>
              <a:rPr lang="en-US" sz="3200" dirty="0">
                <a:solidFill>
                  <a:schemeClr val="bg2">
                    <a:lumMod val="25000"/>
                  </a:schemeClr>
                </a:solidFill>
                <a:latin typeface="Arial Narrow" panose="020B0606020202030204" pitchFamily="34" charset="0"/>
              </a:rPr>
              <a:t>Perseverance of the Saints</a:t>
            </a:r>
          </a:p>
          <a:p>
            <a:pPr algn="ctr"/>
            <a:endParaRPr lang="en-US" sz="3200" dirty="0">
              <a:solidFill>
                <a:schemeClr val="bg2">
                  <a:lumMod val="25000"/>
                </a:schemeClr>
              </a:solidFill>
              <a:latin typeface="Arial Narrow" panose="020B0606020202030204" pitchFamily="34" charset="0"/>
            </a:endParaRPr>
          </a:p>
          <a:p>
            <a:pPr algn="ctr"/>
            <a:r>
              <a:rPr lang="en-US" sz="3200" dirty="0">
                <a:solidFill>
                  <a:schemeClr val="bg2">
                    <a:lumMod val="25000"/>
                  </a:schemeClr>
                </a:solidFill>
                <a:latin typeface="Arial Narrow" panose="020B0606020202030204" pitchFamily="34" charset="0"/>
              </a:rPr>
              <a:t>Once Saved, Always Saved</a:t>
            </a:r>
          </a:p>
        </p:txBody>
      </p:sp>
    </p:spTree>
    <p:extLst>
      <p:ext uri="{BB962C8B-B14F-4D97-AF65-F5344CB8AC3E}">
        <p14:creationId xmlns:p14="http://schemas.microsoft.com/office/powerpoint/2010/main" val="342577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629138" y="706119"/>
            <a:ext cx="7885723" cy="3785652"/>
          </a:xfrm>
          <a:prstGeom prst="rect">
            <a:avLst/>
          </a:prstGeom>
        </p:spPr>
        <p:txBody>
          <a:bodyPr wrap="square">
            <a:spAutoFit/>
          </a:bodyPr>
          <a:lstStyle/>
          <a:p>
            <a:pPr algn="ctr"/>
            <a:endParaRPr lang="en-US" sz="800" b="1" dirty="0">
              <a:solidFill>
                <a:schemeClr val="bg2">
                  <a:lumMod val="25000"/>
                </a:schemeClr>
              </a:solidFill>
              <a:latin typeface="Arial Narrow" panose="020B0606020202030204" pitchFamily="34" charset="0"/>
            </a:endParaRPr>
          </a:p>
          <a:p>
            <a:pPr algn="ctr"/>
            <a:r>
              <a:rPr lang="en-US" sz="3200" b="1" dirty="0">
                <a:solidFill>
                  <a:schemeClr val="bg2">
                    <a:lumMod val="25000"/>
                  </a:schemeClr>
                </a:solidFill>
                <a:latin typeface="Arial Narrow" panose="020B0606020202030204" pitchFamily="34" charset="0"/>
              </a:rPr>
              <a:t>John 10:27-29 </a:t>
            </a:r>
          </a:p>
          <a:p>
            <a:pPr algn="ctr"/>
            <a:endParaRPr lang="en-US" sz="800" dirty="0">
              <a:solidFill>
                <a:schemeClr val="bg2">
                  <a:lumMod val="25000"/>
                </a:schemeClr>
              </a:solidFill>
              <a:latin typeface="Arial Narrow" panose="020B0606020202030204" pitchFamily="34" charset="0"/>
            </a:endParaRPr>
          </a:p>
          <a:p>
            <a:pPr algn="ctr"/>
            <a:r>
              <a:rPr lang="en-US" sz="3200" baseline="30000" dirty="0">
                <a:solidFill>
                  <a:schemeClr val="bg2">
                    <a:lumMod val="25000"/>
                  </a:schemeClr>
                </a:solidFill>
                <a:latin typeface="Arial Narrow" panose="020B0606020202030204" pitchFamily="34" charset="0"/>
              </a:rPr>
              <a:t>27</a:t>
            </a:r>
            <a:r>
              <a:rPr lang="en-US" sz="3200" dirty="0">
                <a:solidFill>
                  <a:schemeClr val="bg2">
                    <a:lumMod val="25000"/>
                  </a:schemeClr>
                </a:solidFill>
                <a:latin typeface="Arial Narrow" panose="020B0606020202030204" pitchFamily="34" charset="0"/>
              </a:rPr>
              <a:t> My sheep hear my voice, and I know them, and they follow me. </a:t>
            </a:r>
            <a:r>
              <a:rPr lang="en-US" sz="3200" baseline="30000" dirty="0">
                <a:solidFill>
                  <a:schemeClr val="bg2">
                    <a:lumMod val="25000"/>
                  </a:schemeClr>
                </a:solidFill>
                <a:latin typeface="Arial Narrow" panose="020B0606020202030204" pitchFamily="34" charset="0"/>
              </a:rPr>
              <a:t>28</a:t>
            </a:r>
            <a:r>
              <a:rPr lang="en-US" sz="3200" dirty="0">
                <a:solidFill>
                  <a:schemeClr val="bg2">
                    <a:lumMod val="25000"/>
                  </a:schemeClr>
                </a:solidFill>
                <a:latin typeface="Arial Narrow" panose="020B0606020202030204" pitchFamily="34" charset="0"/>
              </a:rPr>
              <a:t> I give them eternal life, and they will never perish, and no one will snatch them out of my hand. </a:t>
            </a:r>
            <a:r>
              <a:rPr lang="en-US" sz="3200" baseline="30000" dirty="0">
                <a:solidFill>
                  <a:schemeClr val="bg2">
                    <a:lumMod val="25000"/>
                  </a:schemeClr>
                </a:solidFill>
                <a:latin typeface="Arial Narrow" panose="020B0606020202030204" pitchFamily="34" charset="0"/>
              </a:rPr>
              <a:t>29</a:t>
            </a:r>
            <a:r>
              <a:rPr lang="en-US" sz="3200" dirty="0">
                <a:solidFill>
                  <a:schemeClr val="bg2">
                    <a:lumMod val="25000"/>
                  </a:schemeClr>
                </a:solidFill>
                <a:latin typeface="Arial Narrow" panose="020B0606020202030204" pitchFamily="34" charset="0"/>
              </a:rPr>
              <a:t> My Father, who has given them to me, is greater than all, and no one is able to snatch them out of the Father's hand. </a:t>
            </a:r>
          </a:p>
        </p:txBody>
      </p:sp>
    </p:spTree>
    <p:extLst>
      <p:ext uri="{BB962C8B-B14F-4D97-AF65-F5344CB8AC3E}">
        <p14:creationId xmlns:p14="http://schemas.microsoft.com/office/powerpoint/2010/main" val="82443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629138" y="1683042"/>
            <a:ext cx="7885723" cy="2308324"/>
          </a:xfrm>
          <a:prstGeom prst="rect">
            <a:avLst/>
          </a:prstGeom>
        </p:spPr>
        <p:txBody>
          <a:bodyPr wrap="square">
            <a:spAutoFit/>
          </a:bodyPr>
          <a:lstStyle/>
          <a:p>
            <a:pPr algn="ctr"/>
            <a:endParaRPr lang="en-US" sz="800" dirty="0">
              <a:solidFill>
                <a:schemeClr val="bg2">
                  <a:lumMod val="25000"/>
                </a:schemeClr>
              </a:solidFill>
              <a:latin typeface="Arial Narrow" panose="020B0606020202030204" pitchFamily="34" charset="0"/>
            </a:endParaRPr>
          </a:p>
          <a:p>
            <a:pPr algn="ctr"/>
            <a:r>
              <a:rPr lang="en-US" sz="3200" b="1" dirty="0">
                <a:solidFill>
                  <a:schemeClr val="bg2">
                    <a:lumMod val="25000"/>
                  </a:schemeClr>
                </a:solidFill>
                <a:latin typeface="Arial Narrow" panose="020B0606020202030204" pitchFamily="34" charset="0"/>
              </a:rPr>
              <a:t>Hebrews 4:16</a:t>
            </a:r>
          </a:p>
          <a:p>
            <a:pPr algn="ctr"/>
            <a:endParaRPr lang="en-US" sz="800" b="1" dirty="0">
              <a:solidFill>
                <a:schemeClr val="bg2">
                  <a:lumMod val="25000"/>
                </a:schemeClr>
              </a:solidFill>
              <a:latin typeface="Arial Narrow" panose="020B0606020202030204" pitchFamily="34" charset="0"/>
            </a:endParaRPr>
          </a:p>
          <a:p>
            <a:pPr algn="ctr"/>
            <a:r>
              <a:rPr lang="en-US" sz="3200" dirty="0">
                <a:solidFill>
                  <a:schemeClr val="bg2">
                    <a:lumMod val="25000"/>
                  </a:schemeClr>
                </a:solidFill>
                <a:latin typeface="Arial Narrow" panose="020B0606020202030204" pitchFamily="34" charset="0"/>
              </a:rPr>
              <a:t> Let us then with confidence draw near to the throne of grace, that we may receive mercy and find grace to help in time of need.</a:t>
            </a:r>
          </a:p>
        </p:txBody>
      </p:sp>
      <p:sp>
        <p:nvSpPr>
          <p:cNvPr id="2" name="Rectangle 1">
            <a:extLst>
              <a:ext uri="{FF2B5EF4-FFF2-40B4-BE49-F238E27FC236}">
                <a16:creationId xmlns:a16="http://schemas.microsoft.com/office/drawing/2014/main" id="{B3524E11-E80A-40D2-80B0-984CC61B73F3}"/>
              </a:ext>
            </a:extLst>
          </p:cNvPr>
          <p:cNvSpPr/>
          <p:nvPr/>
        </p:nvSpPr>
        <p:spPr>
          <a:xfrm>
            <a:off x="2743200" y="258469"/>
            <a:ext cx="5771661" cy="1200329"/>
          </a:xfrm>
          <a:prstGeom prst="rect">
            <a:avLst/>
          </a:prstGeom>
        </p:spPr>
        <p:txBody>
          <a:bodyPr wrap="square">
            <a:spAutoFit/>
          </a:bodyPr>
          <a:lstStyle/>
          <a:p>
            <a:pPr lvl="0" algn="r"/>
            <a:r>
              <a:rPr lang="en-US" sz="3600" b="1" dirty="0">
                <a:solidFill>
                  <a:srgbClr val="E7E6E6">
                    <a:lumMod val="25000"/>
                  </a:srgbClr>
                </a:solidFill>
                <a:latin typeface="Arial Narrow" panose="020B0606020202030204" pitchFamily="34" charset="0"/>
              </a:rPr>
              <a:t>WE CAN BE CONFIDENT IN OUR SALVATION!</a:t>
            </a:r>
            <a:endParaRPr lang="en-US" sz="800" b="1" dirty="0">
              <a:solidFill>
                <a:srgbClr val="E7E6E6">
                  <a:lumMod val="25000"/>
                </a:srgbClr>
              </a:solidFill>
              <a:latin typeface="Arial Narrow" panose="020B0606020202030204" pitchFamily="34" charset="0"/>
            </a:endParaRPr>
          </a:p>
        </p:txBody>
      </p:sp>
    </p:spTree>
    <p:extLst>
      <p:ext uri="{BB962C8B-B14F-4D97-AF65-F5344CB8AC3E}">
        <p14:creationId xmlns:p14="http://schemas.microsoft.com/office/powerpoint/2010/main" val="386204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629138" y="1717267"/>
            <a:ext cx="7885723" cy="2831544"/>
          </a:xfrm>
          <a:prstGeom prst="rect">
            <a:avLst/>
          </a:prstGeom>
        </p:spPr>
        <p:txBody>
          <a:bodyPr wrap="square">
            <a:spAutoFit/>
          </a:bodyPr>
          <a:lstStyle/>
          <a:p>
            <a:pPr algn="ctr"/>
            <a:endParaRPr lang="en-US" sz="900" dirty="0">
              <a:solidFill>
                <a:schemeClr val="bg2">
                  <a:lumMod val="25000"/>
                </a:schemeClr>
              </a:solidFill>
              <a:latin typeface="Arial Narrow" panose="020B0606020202030204" pitchFamily="34" charset="0"/>
            </a:endParaRPr>
          </a:p>
          <a:p>
            <a:pPr algn="ctr"/>
            <a:r>
              <a:rPr lang="en-US" sz="3200" b="1" dirty="0">
                <a:solidFill>
                  <a:schemeClr val="bg2">
                    <a:lumMod val="25000"/>
                  </a:schemeClr>
                </a:solidFill>
                <a:latin typeface="Arial Narrow" panose="020B0606020202030204" pitchFamily="34" charset="0"/>
              </a:rPr>
              <a:t>Hebrews 10:19-20</a:t>
            </a:r>
          </a:p>
          <a:p>
            <a:pPr algn="ctr"/>
            <a:endParaRPr lang="en-US" sz="900" b="1" dirty="0">
              <a:solidFill>
                <a:schemeClr val="bg2">
                  <a:lumMod val="25000"/>
                </a:schemeClr>
              </a:solidFill>
              <a:latin typeface="Arial Narrow" panose="020B0606020202030204" pitchFamily="34" charset="0"/>
            </a:endParaRPr>
          </a:p>
          <a:p>
            <a:pPr algn="ctr"/>
            <a:r>
              <a:rPr lang="en-US" sz="3200" dirty="0">
                <a:solidFill>
                  <a:schemeClr val="bg2">
                    <a:lumMod val="25000"/>
                  </a:schemeClr>
                </a:solidFill>
                <a:latin typeface="Arial Narrow" panose="020B0606020202030204" pitchFamily="34" charset="0"/>
              </a:rPr>
              <a:t> </a:t>
            </a:r>
            <a:r>
              <a:rPr lang="en-US" sz="3200" baseline="30000" dirty="0">
                <a:solidFill>
                  <a:schemeClr val="bg2">
                    <a:lumMod val="25000"/>
                  </a:schemeClr>
                </a:solidFill>
                <a:latin typeface="Arial Narrow" panose="020B0606020202030204" pitchFamily="34" charset="0"/>
              </a:rPr>
              <a:t>19</a:t>
            </a:r>
            <a:r>
              <a:rPr lang="en-US" sz="3200" dirty="0">
                <a:solidFill>
                  <a:schemeClr val="bg2">
                    <a:lumMod val="25000"/>
                  </a:schemeClr>
                </a:solidFill>
                <a:latin typeface="Arial Narrow" panose="020B0606020202030204" pitchFamily="34" charset="0"/>
              </a:rPr>
              <a:t> Therefore, brothers, since we have confidence to enter the holy places by the blood of Jesus, </a:t>
            </a:r>
            <a:r>
              <a:rPr lang="en-US" sz="3200" baseline="30000" dirty="0">
                <a:solidFill>
                  <a:schemeClr val="bg2">
                    <a:lumMod val="25000"/>
                  </a:schemeClr>
                </a:solidFill>
                <a:latin typeface="Arial Narrow" panose="020B0606020202030204" pitchFamily="34" charset="0"/>
              </a:rPr>
              <a:t>20</a:t>
            </a:r>
            <a:r>
              <a:rPr lang="en-US" sz="3200" dirty="0">
                <a:solidFill>
                  <a:schemeClr val="bg2">
                    <a:lumMod val="25000"/>
                  </a:schemeClr>
                </a:solidFill>
                <a:latin typeface="Arial Narrow" panose="020B0606020202030204" pitchFamily="34" charset="0"/>
              </a:rPr>
              <a:t> by the new and living way that he opened for us through the curtain, that is, through his flesh, </a:t>
            </a:r>
          </a:p>
        </p:txBody>
      </p:sp>
      <p:sp>
        <p:nvSpPr>
          <p:cNvPr id="2" name="Rectangle 1">
            <a:extLst>
              <a:ext uri="{FF2B5EF4-FFF2-40B4-BE49-F238E27FC236}">
                <a16:creationId xmlns:a16="http://schemas.microsoft.com/office/drawing/2014/main" id="{B3524E11-E80A-40D2-80B0-984CC61B73F3}"/>
              </a:ext>
            </a:extLst>
          </p:cNvPr>
          <p:cNvSpPr/>
          <p:nvPr/>
        </p:nvSpPr>
        <p:spPr>
          <a:xfrm>
            <a:off x="2743200" y="258469"/>
            <a:ext cx="5771661" cy="1200329"/>
          </a:xfrm>
          <a:prstGeom prst="rect">
            <a:avLst/>
          </a:prstGeom>
        </p:spPr>
        <p:txBody>
          <a:bodyPr wrap="square">
            <a:spAutoFit/>
          </a:bodyPr>
          <a:lstStyle/>
          <a:p>
            <a:pPr lvl="0" algn="r"/>
            <a:r>
              <a:rPr lang="en-US" sz="3600" b="1" dirty="0">
                <a:solidFill>
                  <a:srgbClr val="E7E6E6">
                    <a:lumMod val="25000"/>
                  </a:srgbClr>
                </a:solidFill>
                <a:latin typeface="Arial Narrow" panose="020B0606020202030204" pitchFamily="34" charset="0"/>
              </a:rPr>
              <a:t>WE CAN BE CONFIDENT IN OUR SALVATION!</a:t>
            </a:r>
            <a:endParaRPr lang="en-US" sz="800" b="1" dirty="0">
              <a:solidFill>
                <a:srgbClr val="E7E6E6">
                  <a:lumMod val="25000"/>
                </a:srgbClr>
              </a:solidFill>
              <a:latin typeface="Arial Narrow" panose="020B0606020202030204" pitchFamily="34" charset="0"/>
            </a:endParaRPr>
          </a:p>
        </p:txBody>
      </p:sp>
    </p:spTree>
    <p:extLst>
      <p:ext uri="{BB962C8B-B14F-4D97-AF65-F5344CB8AC3E}">
        <p14:creationId xmlns:p14="http://schemas.microsoft.com/office/powerpoint/2010/main" val="93693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629138" y="1717267"/>
            <a:ext cx="7885723" cy="3323987"/>
          </a:xfrm>
          <a:prstGeom prst="rect">
            <a:avLst/>
          </a:prstGeom>
        </p:spPr>
        <p:txBody>
          <a:bodyPr wrap="square">
            <a:spAutoFit/>
          </a:bodyPr>
          <a:lstStyle/>
          <a:p>
            <a:pPr algn="ctr"/>
            <a:endParaRPr lang="en-US" sz="900" dirty="0">
              <a:solidFill>
                <a:schemeClr val="bg2">
                  <a:lumMod val="25000"/>
                </a:schemeClr>
              </a:solidFill>
              <a:latin typeface="Arial Narrow" panose="020B0606020202030204" pitchFamily="34" charset="0"/>
            </a:endParaRPr>
          </a:p>
          <a:p>
            <a:pPr algn="ctr"/>
            <a:r>
              <a:rPr lang="en-US" sz="3200" b="1" dirty="0">
                <a:solidFill>
                  <a:schemeClr val="bg2">
                    <a:lumMod val="25000"/>
                  </a:schemeClr>
                </a:solidFill>
                <a:latin typeface="Arial Narrow" panose="020B0606020202030204" pitchFamily="34" charset="0"/>
              </a:rPr>
              <a:t>Hebrews 10:21-22</a:t>
            </a:r>
          </a:p>
          <a:p>
            <a:pPr algn="ctr"/>
            <a:endParaRPr lang="en-US" sz="900" b="1" dirty="0">
              <a:solidFill>
                <a:schemeClr val="bg2">
                  <a:lumMod val="25000"/>
                </a:schemeClr>
              </a:solidFill>
              <a:latin typeface="Arial Narrow" panose="020B0606020202030204" pitchFamily="34" charset="0"/>
            </a:endParaRPr>
          </a:p>
          <a:p>
            <a:pPr algn="ctr"/>
            <a:r>
              <a:rPr lang="en-US" sz="3200" dirty="0">
                <a:solidFill>
                  <a:schemeClr val="bg2">
                    <a:lumMod val="25000"/>
                  </a:schemeClr>
                </a:solidFill>
                <a:latin typeface="Arial Narrow" panose="020B0606020202030204" pitchFamily="34" charset="0"/>
              </a:rPr>
              <a:t> </a:t>
            </a:r>
            <a:r>
              <a:rPr lang="en-US" sz="3200" baseline="30000" dirty="0">
                <a:solidFill>
                  <a:schemeClr val="bg2">
                    <a:lumMod val="25000"/>
                  </a:schemeClr>
                </a:solidFill>
                <a:latin typeface="Arial Narrow" panose="020B0606020202030204" pitchFamily="34" charset="0"/>
              </a:rPr>
              <a:t>21</a:t>
            </a:r>
            <a:r>
              <a:rPr lang="en-US" sz="3200" dirty="0">
                <a:solidFill>
                  <a:schemeClr val="bg2">
                    <a:lumMod val="25000"/>
                  </a:schemeClr>
                </a:solidFill>
                <a:latin typeface="Arial Narrow" panose="020B0606020202030204" pitchFamily="34" charset="0"/>
              </a:rPr>
              <a:t> and since we have a great priest over the house of God, </a:t>
            </a:r>
            <a:r>
              <a:rPr lang="en-US" sz="3200" baseline="30000" dirty="0">
                <a:solidFill>
                  <a:schemeClr val="bg2">
                    <a:lumMod val="25000"/>
                  </a:schemeClr>
                </a:solidFill>
                <a:latin typeface="Arial Narrow" panose="020B0606020202030204" pitchFamily="34" charset="0"/>
              </a:rPr>
              <a:t>22</a:t>
            </a:r>
            <a:r>
              <a:rPr lang="en-US" sz="3200" dirty="0">
                <a:solidFill>
                  <a:schemeClr val="bg2">
                    <a:lumMod val="25000"/>
                  </a:schemeClr>
                </a:solidFill>
                <a:latin typeface="Arial Narrow" panose="020B0606020202030204" pitchFamily="34" charset="0"/>
              </a:rPr>
              <a:t> let us draw near with a true heart in full assurance of faith, with our hearts sprinkled clean from an evil conscience and our bodies washed with pure water. </a:t>
            </a:r>
          </a:p>
        </p:txBody>
      </p:sp>
      <p:sp>
        <p:nvSpPr>
          <p:cNvPr id="2" name="Rectangle 1">
            <a:extLst>
              <a:ext uri="{FF2B5EF4-FFF2-40B4-BE49-F238E27FC236}">
                <a16:creationId xmlns:a16="http://schemas.microsoft.com/office/drawing/2014/main" id="{B3524E11-E80A-40D2-80B0-984CC61B73F3}"/>
              </a:ext>
            </a:extLst>
          </p:cNvPr>
          <p:cNvSpPr/>
          <p:nvPr/>
        </p:nvSpPr>
        <p:spPr>
          <a:xfrm>
            <a:off x="2743200" y="258469"/>
            <a:ext cx="5771661" cy="1200329"/>
          </a:xfrm>
          <a:prstGeom prst="rect">
            <a:avLst/>
          </a:prstGeom>
        </p:spPr>
        <p:txBody>
          <a:bodyPr wrap="square">
            <a:spAutoFit/>
          </a:bodyPr>
          <a:lstStyle/>
          <a:p>
            <a:pPr lvl="0" algn="r"/>
            <a:r>
              <a:rPr lang="en-US" sz="3600" b="1" dirty="0">
                <a:solidFill>
                  <a:srgbClr val="E7E6E6">
                    <a:lumMod val="25000"/>
                  </a:srgbClr>
                </a:solidFill>
                <a:latin typeface="Arial Narrow" panose="020B0606020202030204" pitchFamily="34" charset="0"/>
              </a:rPr>
              <a:t>WE CAN BE CONFIDENT IN OUR SALVATION!</a:t>
            </a:r>
            <a:endParaRPr lang="en-US" sz="800" b="1" dirty="0">
              <a:solidFill>
                <a:srgbClr val="E7E6E6">
                  <a:lumMod val="25000"/>
                </a:srgbClr>
              </a:solidFill>
              <a:latin typeface="Arial Narrow" panose="020B0606020202030204" pitchFamily="34" charset="0"/>
            </a:endParaRPr>
          </a:p>
        </p:txBody>
      </p:sp>
    </p:spTree>
    <p:extLst>
      <p:ext uri="{BB962C8B-B14F-4D97-AF65-F5344CB8AC3E}">
        <p14:creationId xmlns:p14="http://schemas.microsoft.com/office/powerpoint/2010/main" val="302414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87B9C6-7032-474B-9BB0-AF7DA97D4D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6514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2D9975C-4B2B-4B4C-8318-9D251BD1F3D5}"/>
              </a:ext>
            </a:extLst>
          </p:cNvPr>
          <p:cNvSpPr txBox="1"/>
          <p:nvPr/>
        </p:nvSpPr>
        <p:spPr>
          <a:xfrm>
            <a:off x="3290277" y="382954"/>
            <a:ext cx="5478585" cy="646331"/>
          </a:xfrm>
          <a:prstGeom prst="rect">
            <a:avLst/>
          </a:prstGeom>
          <a:noFill/>
        </p:spPr>
        <p:txBody>
          <a:bodyPr wrap="square" rtlCol="0">
            <a:spAutoFit/>
          </a:bodyPr>
          <a:lstStyle/>
          <a:p>
            <a:pPr algn="r"/>
            <a:r>
              <a:rPr lang="en-US" sz="3600" b="1" dirty="0">
                <a:solidFill>
                  <a:schemeClr val="bg2">
                    <a:lumMod val="25000"/>
                  </a:schemeClr>
                </a:solidFill>
                <a:latin typeface="Arial Narrow" panose="020B0606020202030204" pitchFamily="34" charset="0"/>
              </a:rPr>
              <a:t>A POPULAR BELIEF</a:t>
            </a:r>
          </a:p>
        </p:txBody>
      </p:sp>
      <p:sp>
        <p:nvSpPr>
          <p:cNvPr id="6" name="Rectangle 5">
            <a:extLst>
              <a:ext uri="{FF2B5EF4-FFF2-40B4-BE49-F238E27FC236}">
                <a16:creationId xmlns:a16="http://schemas.microsoft.com/office/drawing/2014/main" id="{8DC0E8FE-004C-40E1-82D5-01F39885F2D8}"/>
              </a:ext>
            </a:extLst>
          </p:cNvPr>
          <p:cNvSpPr/>
          <p:nvPr/>
        </p:nvSpPr>
        <p:spPr>
          <a:xfrm>
            <a:off x="629138" y="1412239"/>
            <a:ext cx="7885723" cy="3170099"/>
          </a:xfrm>
          <a:prstGeom prst="rect">
            <a:avLst/>
          </a:prstGeom>
        </p:spPr>
        <p:txBody>
          <a:bodyPr wrap="square">
            <a:spAutoFit/>
          </a:bodyPr>
          <a:lstStyle/>
          <a:p>
            <a:pPr algn="ctr"/>
            <a:r>
              <a:rPr lang="en-US" sz="3200" dirty="0">
                <a:solidFill>
                  <a:schemeClr val="bg2">
                    <a:lumMod val="25000"/>
                  </a:schemeClr>
                </a:solidFill>
                <a:latin typeface="Arial Narrow" panose="020B0606020202030204" pitchFamily="34" charset="0"/>
              </a:rPr>
              <a:t>They, whom God hath accepted in His Beloved, effectually called, and sanctified by His Spirit, </a:t>
            </a:r>
          </a:p>
          <a:p>
            <a:pPr algn="ctr"/>
            <a:r>
              <a:rPr lang="en-US" sz="3200" dirty="0">
                <a:solidFill>
                  <a:schemeClr val="bg2">
                    <a:lumMod val="25000"/>
                  </a:schemeClr>
                </a:solidFill>
                <a:latin typeface="Arial Narrow" panose="020B0606020202030204" pitchFamily="34" charset="0"/>
              </a:rPr>
              <a:t>can neither totally, nor finally, fall away from the state of grace: but shall certainly persevere therein to the end, and be eternally saved. </a:t>
            </a:r>
          </a:p>
          <a:p>
            <a:pPr algn="ctr"/>
            <a:endParaRPr lang="en-US" sz="800" dirty="0">
              <a:solidFill>
                <a:schemeClr val="bg2">
                  <a:lumMod val="25000"/>
                </a:schemeClr>
              </a:solidFill>
              <a:latin typeface="Arial Narrow" panose="020B0606020202030204" pitchFamily="34" charset="0"/>
            </a:endParaRPr>
          </a:p>
          <a:p>
            <a:pPr algn="ctr"/>
            <a:r>
              <a:rPr lang="en-US" sz="3200" i="1" dirty="0">
                <a:solidFill>
                  <a:schemeClr val="bg2">
                    <a:lumMod val="25000"/>
                  </a:schemeClr>
                </a:solidFill>
                <a:latin typeface="Arial Narrow" panose="020B0606020202030204" pitchFamily="34" charset="0"/>
              </a:rPr>
              <a:t>- The Westminster Confession of Faith</a:t>
            </a:r>
          </a:p>
        </p:txBody>
      </p:sp>
    </p:spTree>
    <p:extLst>
      <p:ext uri="{BB962C8B-B14F-4D97-AF65-F5344CB8AC3E}">
        <p14:creationId xmlns:p14="http://schemas.microsoft.com/office/powerpoint/2010/main" val="324309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2D9975C-4B2B-4B4C-8318-9D251BD1F3D5}"/>
              </a:ext>
            </a:extLst>
          </p:cNvPr>
          <p:cNvSpPr txBox="1"/>
          <p:nvPr/>
        </p:nvSpPr>
        <p:spPr>
          <a:xfrm>
            <a:off x="3290277" y="382954"/>
            <a:ext cx="5478585" cy="646331"/>
          </a:xfrm>
          <a:prstGeom prst="rect">
            <a:avLst/>
          </a:prstGeom>
          <a:noFill/>
        </p:spPr>
        <p:txBody>
          <a:bodyPr wrap="square" rtlCol="0">
            <a:spAutoFit/>
          </a:bodyPr>
          <a:lstStyle/>
          <a:p>
            <a:pPr algn="r"/>
            <a:r>
              <a:rPr lang="en-US" sz="3600" b="1" dirty="0">
                <a:solidFill>
                  <a:schemeClr val="bg2">
                    <a:lumMod val="25000"/>
                  </a:schemeClr>
                </a:solidFill>
                <a:latin typeface="Arial Narrow" panose="020B0606020202030204" pitchFamily="34" charset="0"/>
              </a:rPr>
              <a:t>A DANGEROUS BELIEF</a:t>
            </a:r>
          </a:p>
        </p:txBody>
      </p:sp>
      <p:sp>
        <p:nvSpPr>
          <p:cNvPr id="6" name="Rectangle 5">
            <a:extLst>
              <a:ext uri="{FF2B5EF4-FFF2-40B4-BE49-F238E27FC236}">
                <a16:creationId xmlns:a16="http://schemas.microsoft.com/office/drawing/2014/main" id="{8DC0E8FE-004C-40E1-82D5-01F39885F2D8}"/>
              </a:ext>
            </a:extLst>
          </p:cNvPr>
          <p:cNvSpPr/>
          <p:nvPr/>
        </p:nvSpPr>
        <p:spPr>
          <a:xfrm>
            <a:off x="629138" y="1638885"/>
            <a:ext cx="7885723" cy="2677656"/>
          </a:xfrm>
          <a:prstGeom prst="rect">
            <a:avLst/>
          </a:prstGeom>
        </p:spPr>
        <p:txBody>
          <a:bodyPr wrap="square">
            <a:spAutoFit/>
          </a:bodyPr>
          <a:lstStyle/>
          <a:p>
            <a:pPr algn="ctr"/>
            <a:r>
              <a:rPr lang="en-US" sz="3200" b="1" dirty="0">
                <a:solidFill>
                  <a:schemeClr val="bg2">
                    <a:lumMod val="25000"/>
                  </a:schemeClr>
                </a:solidFill>
                <a:latin typeface="Arial Narrow" panose="020B0606020202030204" pitchFamily="34" charset="0"/>
              </a:rPr>
              <a:t>Romans 11:22 </a:t>
            </a:r>
          </a:p>
          <a:p>
            <a:pPr algn="ctr"/>
            <a:endParaRPr lang="en-US" sz="800" b="1" dirty="0">
              <a:solidFill>
                <a:schemeClr val="bg2">
                  <a:lumMod val="25000"/>
                </a:schemeClr>
              </a:solidFill>
              <a:latin typeface="Arial Narrow" panose="020B0606020202030204" pitchFamily="34" charset="0"/>
            </a:endParaRPr>
          </a:p>
          <a:p>
            <a:pPr algn="ctr"/>
            <a:r>
              <a:rPr lang="en-US" sz="3200" dirty="0">
                <a:solidFill>
                  <a:schemeClr val="bg2">
                    <a:lumMod val="25000"/>
                  </a:schemeClr>
                </a:solidFill>
                <a:latin typeface="Arial Narrow" panose="020B0606020202030204" pitchFamily="34" charset="0"/>
              </a:rPr>
              <a:t>Note then the kindness and the severity of God: severity toward those who </a:t>
            </a:r>
            <a:r>
              <a:rPr lang="en-US" sz="3200" i="1" dirty="0">
                <a:solidFill>
                  <a:schemeClr val="bg2">
                    <a:lumMod val="25000"/>
                  </a:schemeClr>
                </a:solidFill>
                <a:latin typeface="Arial Narrow" panose="020B0606020202030204" pitchFamily="34" charset="0"/>
              </a:rPr>
              <a:t>have fallen</a:t>
            </a:r>
            <a:r>
              <a:rPr lang="en-US" sz="3200" dirty="0">
                <a:solidFill>
                  <a:schemeClr val="bg2">
                    <a:lumMod val="25000"/>
                  </a:schemeClr>
                </a:solidFill>
                <a:latin typeface="Arial Narrow" panose="020B0606020202030204" pitchFamily="34" charset="0"/>
              </a:rPr>
              <a:t>, but God's kindness to you, </a:t>
            </a:r>
            <a:r>
              <a:rPr lang="en-US" sz="3200" i="1" dirty="0">
                <a:solidFill>
                  <a:schemeClr val="bg2">
                    <a:lumMod val="25000"/>
                  </a:schemeClr>
                </a:solidFill>
                <a:latin typeface="Arial Narrow" panose="020B0606020202030204" pitchFamily="34" charset="0"/>
              </a:rPr>
              <a:t>provided</a:t>
            </a:r>
            <a:r>
              <a:rPr lang="en-US" sz="3200" dirty="0">
                <a:solidFill>
                  <a:schemeClr val="bg2">
                    <a:lumMod val="25000"/>
                  </a:schemeClr>
                </a:solidFill>
                <a:latin typeface="Arial Narrow" panose="020B0606020202030204" pitchFamily="34" charset="0"/>
              </a:rPr>
              <a:t> </a:t>
            </a:r>
            <a:r>
              <a:rPr lang="en-US" sz="3200" i="1" dirty="0">
                <a:solidFill>
                  <a:schemeClr val="bg2">
                    <a:lumMod val="25000"/>
                  </a:schemeClr>
                </a:solidFill>
                <a:latin typeface="Arial Narrow" panose="020B0606020202030204" pitchFamily="34" charset="0"/>
              </a:rPr>
              <a:t>you continue </a:t>
            </a:r>
            <a:r>
              <a:rPr lang="en-US" sz="3200" dirty="0">
                <a:solidFill>
                  <a:schemeClr val="bg2">
                    <a:lumMod val="25000"/>
                  </a:schemeClr>
                </a:solidFill>
                <a:latin typeface="Arial Narrow" panose="020B0606020202030204" pitchFamily="34" charset="0"/>
              </a:rPr>
              <a:t>in his kindness. </a:t>
            </a:r>
            <a:r>
              <a:rPr lang="en-US" sz="3200" i="1" dirty="0">
                <a:solidFill>
                  <a:schemeClr val="bg2">
                    <a:lumMod val="25000"/>
                  </a:schemeClr>
                </a:solidFill>
                <a:latin typeface="Arial Narrow" panose="020B0606020202030204" pitchFamily="34" charset="0"/>
              </a:rPr>
              <a:t>Otherwise</a:t>
            </a:r>
            <a:r>
              <a:rPr lang="en-US" sz="3200" dirty="0">
                <a:solidFill>
                  <a:schemeClr val="bg2">
                    <a:lumMod val="25000"/>
                  </a:schemeClr>
                </a:solidFill>
                <a:latin typeface="Arial Narrow" panose="020B0606020202030204" pitchFamily="34" charset="0"/>
              </a:rPr>
              <a:t> you too will be cut off.</a:t>
            </a:r>
          </a:p>
        </p:txBody>
      </p:sp>
    </p:spTree>
    <p:extLst>
      <p:ext uri="{BB962C8B-B14F-4D97-AF65-F5344CB8AC3E}">
        <p14:creationId xmlns:p14="http://schemas.microsoft.com/office/powerpoint/2010/main" val="136181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2D9975C-4B2B-4B4C-8318-9D251BD1F3D5}"/>
              </a:ext>
            </a:extLst>
          </p:cNvPr>
          <p:cNvSpPr txBox="1"/>
          <p:nvPr/>
        </p:nvSpPr>
        <p:spPr>
          <a:xfrm>
            <a:off x="3290277" y="382954"/>
            <a:ext cx="5478585" cy="646331"/>
          </a:xfrm>
          <a:prstGeom prst="rect">
            <a:avLst/>
          </a:prstGeom>
          <a:noFill/>
        </p:spPr>
        <p:txBody>
          <a:bodyPr wrap="square" rtlCol="0">
            <a:spAutoFit/>
          </a:bodyPr>
          <a:lstStyle/>
          <a:p>
            <a:pPr algn="r"/>
            <a:r>
              <a:rPr lang="en-US" sz="3600" b="1" dirty="0">
                <a:solidFill>
                  <a:schemeClr val="bg2">
                    <a:lumMod val="25000"/>
                  </a:schemeClr>
                </a:solidFill>
                <a:latin typeface="Arial Narrow" panose="020B0606020202030204" pitchFamily="34" charset="0"/>
              </a:rPr>
              <a:t>A DANGEROUS BELIEF</a:t>
            </a:r>
          </a:p>
        </p:txBody>
      </p:sp>
      <p:sp>
        <p:nvSpPr>
          <p:cNvPr id="6" name="Rectangle 5">
            <a:extLst>
              <a:ext uri="{FF2B5EF4-FFF2-40B4-BE49-F238E27FC236}">
                <a16:creationId xmlns:a16="http://schemas.microsoft.com/office/drawing/2014/main" id="{8DC0E8FE-004C-40E1-82D5-01F39885F2D8}"/>
              </a:ext>
            </a:extLst>
          </p:cNvPr>
          <p:cNvSpPr/>
          <p:nvPr/>
        </p:nvSpPr>
        <p:spPr>
          <a:xfrm>
            <a:off x="257907" y="1194160"/>
            <a:ext cx="8628185" cy="3908762"/>
          </a:xfrm>
          <a:prstGeom prst="rect">
            <a:avLst/>
          </a:prstGeom>
        </p:spPr>
        <p:txBody>
          <a:bodyPr wrap="square">
            <a:spAutoFit/>
          </a:bodyPr>
          <a:lstStyle/>
          <a:p>
            <a:pPr algn="ctr"/>
            <a:r>
              <a:rPr lang="en-US" sz="3000" b="1" dirty="0">
                <a:solidFill>
                  <a:schemeClr val="bg2">
                    <a:lumMod val="25000"/>
                  </a:schemeClr>
                </a:solidFill>
                <a:latin typeface="Arial Narrow" panose="020B0606020202030204" pitchFamily="34" charset="0"/>
              </a:rPr>
              <a:t>Galatians 5:1-4 </a:t>
            </a:r>
          </a:p>
          <a:p>
            <a:pPr algn="ctr"/>
            <a:endParaRPr lang="en-US" sz="800" b="1" dirty="0">
              <a:solidFill>
                <a:schemeClr val="bg2">
                  <a:lumMod val="25000"/>
                </a:schemeClr>
              </a:solidFill>
              <a:latin typeface="Arial Narrow" panose="020B0606020202030204" pitchFamily="34" charset="0"/>
            </a:endParaRPr>
          </a:p>
          <a:p>
            <a:pPr algn="ctr"/>
            <a:r>
              <a:rPr lang="en-US" sz="3000" baseline="30000" dirty="0">
                <a:solidFill>
                  <a:schemeClr val="bg2">
                    <a:lumMod val="25000"/>
                  </a:schemeClr>
                </a:solidFill>
                <a:latin typeface="Arial Narrow" panose="020B0606020202030204" pitchFamily="34" charset="0"/>
              </a:rPr>
              <a:t>1</a:t>
            </a:r>
            <a:r>
              <a:rPr lang="en-US" sz="3000" dirty="0">
                <a:solidFill>
                  <a:schemeClr val="bg2">
                    <a:lumMod val="25000"/>
                  </a:schemeClr>
                </a:solidFill>
                <a:latin typeface="Arial Narrow" panose="020B0606020202030204" pitchFamily="34" charset="0"/>
              </a:rPr>
              <a:t> For freedom Christ has set us free; </a:t>
            </a:r>
            <a:r>
              <a:rPr lang="en-US" sz="3000" i="1" dirty="0">
                <a:solidFill>
                  <a:schemeClr val="bg2">
                    <a:lumMod val="25000"/>
                  </a:schemeClr>
                </a:solidFill>
                <a:latin typeface="Arial Narrow" panose="020B0606020202030204" pitchFamily="34" charset="0"/>
              </a:rPr>
              <a:t>stand firm </a:t>
            </a:r>
            <a:r>
              <a:rPr lang="en-US" sz="3000" dirty="0">
                <a:solidFill>
                  <a:schemeClr val="bg2">
                    <a:lumMod val="25000"/>
                  </a:schemeClr>
                </a:solidFill>
                <a:latin typeface="Arial Narrow" panose="020B0606020202030204" pitchFamily="34" charset="0"/>
              </a:rPr>
              <a:t>therefore, and </a:t>
            </a:r>
            <a:r>
              <a:rPr lang="en-US" sz="3000" i="1" dirty="0">
                <a:solidFill>
                  <a:schemeClr val="bg2">
                    <a:lumMod val="25000"/>
                  </a:schemeClr>
                </a:solidFill>
                <a:latin typeface="Arial Narrow" panose="020B0606020202030204" pitchFamily="34" charset="0"/>
              </a:rPr>
              <a:t>do not </a:t>
            </a:r>
            <a:r>
              <a:rPr lang="en-US" sz="3000" dirty="0">
                <a:solidFill>
                  <a:schemeClr val="bg2">
                    <a:lumMod val="25000"/>
                  </a:schemeClr>
                </a:solidFill>
                <a:latin typeface="Arial Narrow" panose="020B0606020202030204" pitchFamily="34" charset="0"/>
              </a:rPr>
              <a:t>submit again to a yoke of slavery.</a:t>
            </a:r>
            <a:r>
              <a:rPr lang="en-US" sz="3000" baseline="30000" dirty="0">
                <a:solidFill>
                  <a:schemeClr val="bg2">
                    <a:lumMod val="25000"/>
                  </a:schemeClr>
                </a:solidFill>
                <a:latin typeface="Arial Narrow" panose="020B0606020202030204" pitchFamily="34" charset="0"/>
              </a:rPr>
              <a:t>2</a:t>
            </a:r>
            <a:r>
              <a:rPr lang="en-US" sz="3000" dirty="0">
                <a:solidFill>
                  <a:schemeClr val="bg2">
                    <a:lumMod val="25000"/>
                  </a:schemeClr>
                </a:solidFill>
                <a:latin typeface="Arial Narrow" panose="020B0606020202030204" pitchFamily="34" charset="0"/>
              </a:rPr>
              <a:t> Look: I, Paul, say to you that </a:t>
            </a:r>
            <a:r>
              <a:rPr lang="en-US" sz="3000" i="1" dirty="0">
                <a:solidFill>
                  <a:schemeClr val="bg2">
                    <a:lumMod val="25000"/>
                  </a:schemeClr>
                </a:solidFill>
                <a:latin typeface="Arial Narrow" panose="020B0606020202030204" pitchFamily="34" charset="0"/>
              </a:rPr>
              <a:t>if</a:t>
            </a:r>
            <a:r>
              <a:rPr lang="en-US" sz="3000" dirty="0">
                <a:solidFill>
                  <a:schemeClr val="bg2">
                    <a:lumMod val="25000"/>
                  </a:schemeClr>
                </a:solidFill>
                <a:latin typeface="Arial Narrow" panose="020B0606020202030204" pitchFamily="34" charset="0"/>
              </a:rPr>
              <a:t> you accept circumcision, </a:t>
            </a:r>
            <a:r>
              <a:rPr lang="en-US" sz="3000" i="1" dirty="0">
                <a:solidFill>
                  <a:schemeClr val="bg2">
                    <a:lumMod val="25000"/>
                  </a:schemeClr>
                </a:solidFill>
                <a:latin typeface="Arial Narrow" panose="020B0606020202030204" pitchFamily="34" charset="0"/>
              </a:rPr>
              <a:t>Christ will be of no advantage to you. </a:t>
            </a:r>
            <a:r>
              <a:rPr lang="en-US" sz="3000" baseline="30000" dirty="0">
                <a:solidFill>
                  <a:schemeClr val="bg2">
                    <a:lumMod val="25000"/>
                  </a:schemeClr>
                </a:solidFill>
                <a:latin typeface="Arial Narrow" panose="020B0606020202030204" pitchFamily="34" charset="0"/>
              </a:rPr>
              <a:t>3</a:t>
            </a:r>
            <a:r>
              <a:rPr lang="en-US" sz="3000" dirty="0">
                <a:solidFill>
                  <a:schemeClr val="bg2">
                    <a:lumMod val="25000"/>
                  </a:schemeClr>
                </a:solidFill>
                <a:latin typeface="Arial Narrow" panose="020B0606020202030204" pitchFamily="34" charset="0"/>
              </a:rPr>
              <a:t> I testify again to every man who accepts circumcision that he is obligated to keep the whole law. </a:t>
            </a:r>
            <a:r>
              <a:rPr lang="en-US" sz="3000" baseline="30000" dirty="0">
                <a:solidFill>
                  <a:schemeClr val="bg2">
                    <a:lumMod val="25000"/>
                  </a:schemeClr>
                </a:solidFill>
                <a:latin typeface="Arial Narrow" panose="020B0606020202030204" pitchFamily="34" charset="0"/>
              </a:rPr>
              <a:t>4</a:t>
            </a:r>
            <a:r>
              <a:rPr lang="en-US" sz="3000" dirty="0">
                <a:solidFill>
                  <a:schemeClr val="bg2">
                    <a:lumMod val="25000"/>
                  </a:schemeClr>
                </a:solidFill>
                <a:latin typeface="Arial Narrow" panose="020B0606020202030204" pitchFamily="34" charset="0"/>
              </a:rPr>
              <a:t> </a:t>
            </a:r>
            <a:r>
              <a:rPr lang="en-US" sz="3000" i="1" dirty="0">
                <a:solidFill>
                  <a:schemeClr val="bg2">
                    <a:lumMod val="25000"/>
                  </a:schemeClr>
                </a:solidFill>
                <a:latin typeface="Arial Narrow" panose="020B0606020202030204" pitchFamily="34" charset="0"/>
              </a:rPr>
              <a:t>You are severed from Christ</a:t>
            </a:r>
            <a:r>
              <a:rPr lang="en-US" sz="3000" dirty="0">
                <a:solidFill>
                  <a:schemeClr val="bg2">
                    <a:lumMod val="25000"/>
                  </a:schemeClr>
                </a:solidFill>
                <a:latin typeface="Arial Narrow" panose="020B0606020202030204" pitchFamily="34" charset="0"/>
              </a:rPr>
              <a:t>, you who would be justified by the law; </a:t>
            </a:r>
            <a:r>
              <a:rPr lang="en-US" sz="3000" i="1" dirty="0">
                <a:solidFill>
                  <a:schemeClr val="bg2">
                    <a:lumMod val="25000"/>
                  </a:schemeClr>
                </a:solidFill>
                <a:latin typeface="Arial Narrow" panose="020B0606020202030204" pitchFamily="34" charset="0"/>
              </a:rPr>
              <a:t>you have fallen away from grace.</a:t>
            </a:r>
          </a:p>
        </p:txBody>
      </p:sp>
    </p:spTree>
    <p:extLst>
      <p:ext uri="{BB962C8B-B14F-4D97-AF65-F5344CB8AC3E}">
        <p14:creationId xmlns:p14="http://schemas.microsoft.com/office/powerpoint/2010/main" val="369169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E2D9975C-4B2B-4B4C-8318-9D251BD1F3D5}"/>
              </a:ext>
            </a:extLst>
          </p:cNvPr>
          <p:cNvSpPr txBox="1"/>
          <p:nvPr/>
        </p:nvSpPr>
        <p:spPr>
          <a:xfrm>
            <a:off x="3290277" y="382954"/>
            <a:ext cx="5478585" cy="646331"/>
          </a:xfrm>
          <a:prstGeom prst="rect">
            <a:avLst/>
          </a:prstGeom>
          <a:noFill/>
        </p:spPr>
        <p:txBody>
          <a:bodyPr wrap="square" rtlCol="0">
            <a:spAutoFit/>
          </a:bodyPr>
          <a:lstStyle/>
          <a:p>
            <a:pPr algn="r"/>
            <a:r>
              <a:rPr lang="en-US" sz="3600" b="1" dirty="0">
                <a:solidFill>
                  <a:schemeClr val="bg2">
                    <a:lumMod val="25000"/>
                  </a:schemeClr>
                </a:solidFill>
                <a:latin typeface="Arial Narrow" panose="020B0606020202030204" pitchFamily="34" charset="0"/>
              </a:rPr>
              <a:t>A DANGEROUS BELIEF</a:t>
            </a:r>
          </a:p>
        </p:txBody>
      </p:sp>
      <p:sp>
        <p:nvSpPr>
          <p:cNvPr id="6" name="Rectangle 5">
            <a:extLst>
              <a:ext uri="{FF2B5EF4-FFF2-40B4-BE49-F238E27FC236}">
                <a16:creationId xmlns:a16="http://schemas.microsoft.com/office/drawing/2014/main" id="{8DC0E8FE-004C-40E1-82D5-01F39885F2D8}"/>
              </a:ext>
            </a:extLst>
          </p:cNvPr>
          <p:cNvSpPr/>
          <p:nvPr/>
        </p:nvSpPr>
        <p:spPr>
          <a:xfrm>
            <a:off x="629138" y="1334085"/>
            <a:ext cx="7885723" cy="3662541"/>
          </a:xfrm>
          <a:prstGeom prst="rect">
            <a:avLst/>
          </a:prstGeom>
        </p:spPr>
        <p:txBody>
          <a:bodyPr wrap="square">
            <a:spAutoFit/>
          </a:bodyPr>
          <a:lstStyle/>
          <a:p>
            <a:pPr algn="ctr"/>
            <a:r>
              <a:rPr lang="en-US" sz="3200" b="1" dirty="0">
                <a:solidFill>
                  <a:schemeClr val="bg2">
                    <a:lumMod val="25000"/>
                  </a:schemeClr>
                </a:solidFill>
                <a:latin typeface="Arial Narrow" panose="020B0606020202030204" pitchFamily="34" charset="0"/>
              </a:rPr>
              <a:t>2 Timothy 4:7-8  </a:t>
            </a:r>
          </a:p>
          <a:p>
            <a:pPr algn="ctr"/>
            <a:endParaRPr lang="en-US" sz="800" b="1" dirty="0">
              <a:solidFill>
                <a:schemeClr val="bg2">
                  <a:lumMod val="25000"/>
                </a:schemeClr>
              </a:solidFill>
              <a:latin typeface="Arial Narrow" panose="020B0606020202030204" pitchFamily="34" charset="0"/>
            </a:endParaRPr>
          </a:p>
          <a:p>
            <a:pPr algn="ctr"/>
            <a:r>
              <a:rPr lang="en-US" sz="3200" baseline="30000" dirty="0">
                <a:solidFill>
                  <a:schemeClr val="bg2">
                    <a:lumMod val="25000"/>
                  </a:schemeClr>
                </a:solidFill>
                <a:latin typeface="Arial Narrow" panose="020B0606020202030204" pitchFamily="34" charset="0"/>
              </a:rPr>
              <a:t>7</a:t>
            </a:r>
            <a:r>
              <a:rPr lang="en-US" sz="3200" dirty="0">
                <a:solidFill>
                  <a:schemeClr val="bg2">
                    <a:lumMod val="25000"/>
                  </a:schemeClr>
                </a:solidFill>
                <a:latin typeface="Arial Narrow" panose="020B0606020202030204" pitchFamily="34" charset="0"/>
              </a:rPr>
              <a:t> I have </a:t>
            </a:r>
            <a:r>
              <a:rPr lang="en-US" sz="3200" i="1" dirty="0">
                <a:solidFill>
                  <a:schemeClr val="bg2">
                    <a:lumMod val="25000"/>
                  </a:schemeClr>
                </a:solidFill>
                <a:latin typeface="Arial Narrow" panose="020B0606020202030204" pitchFamily="34" charset="0"/>
              </a:rPr>
              <a:t>fought</a:t>
            </a:r>
            <a:r>
              <a:rPr lang="en-US" sz="3200" dirty="0">
                <a:solidFill>
                  <a:schemeClr val="bg2">
                    <a:lumMod val="25000"/>
                  </a:schemeClr>
                </a:solidFill>
                <a:latin typeface="Arial Narrow" panose="020B0606020202030204" pitchFamily="34" charset="0"/>
              </a:rPr>
              <a:t> the good fight, I have </a:t>
            </a:r>
            <a:r>
              <a:rPr lang="en-US" sz="3200" i="1" dirty="0">
                <a:solidFill>
                  <a:schemeClr val="bg2">
                    <a:lumMod val="25000"/>
                  </a:schemeClr>
                </a:solidFill>
                <a:latin typeface="Arial Narrow" panose="020B0606020202030204" pitchFamily="34" charset="0"/>
              </a:rPr>
              <a:t>finished</a:t>
            </a:r>
            <a:r>
              <a:rPr lang="en-US" sz="3200" dirty="0">
                <a:solidFill>
                  <a:schemeClr val="bg2">
                    <a:lumMod val="25000"/>
                  </a:schemeClr>
                </a:solidFill>
                <a:latin typeface="Arial Narrow" panose="020B0606020202030204" pitchFamily="34" charset="0"/>
              </a:rPr>
              <a:t> the race, I have </a:t>
            </a:r>
            <a:r>
              <a:rPr lang="en-US" sz="3200" i="1" dirty="0">
                <a:solidFill>
                  <a:schemeClr val="bg2">
                    <a:lumMod val="25000"/>
                  </a:schemeClr>
                </a:solidFill>
                <a:latin typeface="Arial Narrow" panose="020B0606020202030204" pitchFamily="34" charset="0"/>
              </a:rPr>
              <a:t>kept</a:t>
            </a:r>
            <a:r>
              <a:rPr lang="en-US" sz="3200" dirty="0">
                <a:solidFill>
                  <a:schemeClr val="bg2">
                    <a:lumMod val="25000"/>
                  </a:schemeClr>
                </a:solidFill>
                <a:latin typeface="Arial Narrow" panose="020B0606020202030204" pitchFamily="34" charset="0"/>
              </a:rPr>
              <a:t> the faith. </a:t>
            </a:r>
            <a:r>
              <a:rPr lang="en-US" sz="3200" baseline="30000" dirty="0">
                <a:solidFill>
                  <a:schemeClr val="bg2">
                    <a:lumMod val="25000"/>
                  </a:schemeClr>
                </a:solidFill>
                <a:latin typeface="Arial Narrow" panose="020B0606020202030204" pitchFamily="34" charset="0"/>
              </a:rPr>
              <a:t>8</a:t>
            </a:r>
            <a:r>
              <a:rPr lang="en-US" sz="3200" dirty="0">
                <a:solidFill>
                  <a:schemeClr val="bg2">
                    <a:lumMod val="25000"/>
                  </a:schemeClr>
                </a:solidFill>
                <a:latin typeface="Arial Narrow" panose="020B0606020202030204" pitchFamily="34" charset="0"/>
              </a:rPr>
              <a:t> Henceforth there is laid up for me the crown of righteousness, which the Lord, the righteous judge, will award to me on that day, and not only to me but also to all who have loved his appearing.</a:t>
            </a:r>
          </a:p>
        </p:txBody>
      </p:sp>
    </p:spTree>
    <p:extLst>
      <p:ext uri="{BB962C8B-B14F-4D97-AF65-F5344CB8AC3E}">
        <p14:creationId xmlns:p14="http://schemas.microsoft.com/office/powerpoint/2010/main" val="302276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629138" y="706119"/>
            <a:ext cx="7885723" cy="4278094"/>
          </a:xfrm>
          <a:prstGeom prst="rect">
            <a:avLst/>
          </a:prstGeom>
        </p:spPr>
        <p:txBody>
          <a:bodyPr wrap="square">
            <a:spAutoFit/>
          </a:bodyPr>
          <a:lstStyle/>
          <a:p>
            <a:pPr algn="ctr"/>
            <a:r>
              <a:rPr lang="en-US" sz="3200" b="1" dirty="0">
                <a:solidFill>
                  <a:schemeClr val="bg2">
                    <a:lumMod val="25000"/>
                  </a:schemeClr>
                </a:solidFill>
                <a:latin typeface="Arial Narrow" panose="020B0606020202030204" pitchFamily="34" charset="0"/>
              </a:rPr>
              <a:t>Hebrews 10:23, 26-27</a:t>
            </a:r>
          </a:p>
          <a:p>
            <a:pPr algn="ctr"/>
            <a:endParaRPr lang="en-US" sz="800" b="1" dirty="0">
              <a:solidFill>
                <a:schemeClr val="bg2">
                  <a:lumMod val="25000"/>
                </a:schemeClr>
              </a:solidFill>
              <a:latin typeface="Arial Narrow" panose="020B0606020202030204" pitchFamily="34" charset="0"/>
            </a:endParaRPr>
          </a:p>
          <a:p>
            <a:pPr algn="ctr"/>
            <a:r>
              <a:rPr lang="en-US" sz="3200" dirty="0">
                <a:solidFill>
                  <a:schemeClr val="bg2">
                    <a:lumMod val="25000"/>
                  </a:schemeClr>
                </a:solidFill>
                <a:latin typeface="Arial Narrow" panose="020B0606020202030204" pitchFamily="34" charset="0"/>
              </a:rPr>
              <a:t> </a:t>
            </a:r>
            <a:r>
              <a:rPr lang="en-US" sz="3200" baseline="30000" dirty="0">
                <a:solidFill>
                  <a:schemeClr val="bg2">
                    <a:lumMod val="25000"/>
                  </a:schemeClr>
                </a:solidFill>
                <a:latin typeface="Arial Narrow" panose="020B0606020202030204" pitchFamily="34" charset="0"/>
              </a:rPr>
              <a:t>23</a:t>
            </a:r>
            <a:r>
              <a:rPr lang="en-US" sz="3200" dirty="0">
                <a:solidFill>
                  <a:schemeClr val="bg2">
                    <a:lumMod val="25000"/>
                  </a:schemeClr>
                </a:solidFill>
                <a:latin typeface="Arial Narrow" panose="020B0606020202030204" pitchFamily="34" charset="0"/>
              </a:rPr>
              <a:t> Let us hold fast the confession of our hope without wavering, for he who promised is faithful.</a:t>
            </a:r>
          </a:p>
          <a:p>
            <a:pPr algn="ctr"/>
            <a:endParaRPr lang="en-US" sz="800" dirty="0">
              <a:solidFill>
                <a:schemeClr val="bg2">
                  <a:lumMod val="25000"/>
                </a:schemeClr>
              </a:solidFill>
              <a:latin typeface="Arial Narrow" panose="020B0606020202030204" pitchFamily="34" charset="0"/>
            </a:endParaRPr>
          </a:p>
          <a:p>
            <a:pPr algn="ctr"/>
            <a:r>
              <a:rPr lang="en-US" sz="3200" baseline="30000" dirty="0">
                <a:solidFill>
                  <a:schemeClr val="bg2">
                    <a:lumMod val="25000"/>
                  </a:schemeClr>
                </a:solidFill>
                <a:latin typeface="Arial Narrow" panose="020B0606020202030204" pitchFamily="34" charset="0"/>
              </a:rPr>
              <a:t>26</a:t>
            </a:r>
            <a:r>
              <a:rPr lang="en-US" sz="3200" dirty="0">
                <a:solidFill>
                  <a:schemeClr val="bg2">
                    <a:lumMod val="25000"/>
                  </a:schemeClr>
                </a:solidFill>
                <a:latin typeface="Arial Narrow" panose="020B0606020202030204" pitchFamily="34" charset="0"/>
              </a:rPr>
              <a:t> For if we go on sinning deliberately after receiving the knowledge of the truth, there no longer remains a sacrifice for sins, </a:t>
            </a:r>
            <a:r>
              <a:rPr lang="en-US" sz="3200" baseline="30000" dirty="0">
                <a:solidFill>
                  <a:schemeClr val="bg2">
                    <a:lumMod val="25000"/>
                  </a:schemeClr>
                </a:solidFill>
                <a:latin typeface="Arial Narrow" panose="020B0606020202030204" pitchFamily="34" charset="0"/>
              </a:rPr>
              <a:t>27</a:t>
            </a:r>
            <a:r>
              <a:rPr lang="en-US" sz="3200" dirty="0">
                <a:solidFill>
                  <a:schemeClr val="bg2">
                    <a:lumMod val="25000"/>
                  </a:schemeClr>
                </a:solidFill>
                <a:latin typeface="Arial Narrow" panose="020B0606020202030204" pitchFamily="34" charset="0"/>
              </a:rPr>
              <a:t> but a fearful expectation of judgment, and a fury of fire that will </a:t>
            </a:r>
          </a:p>
          <a:p>
            <a:pPr algn="ctr"/>
            <a:r>
              <a:rPr lang="en-US" sz="3200" dirty="0">
                <a:solidFill>
                  <a:schemeClr val="bg2">
                    <a:lumMod val="25000"/>
                  </a:schemeClr>
                </a:solidFill>
                <a:latin typeface="Arial Narrow" panose="020B0606020202030204" pitchFamily="34" charset="0"/>
              </a:rPr>
              <a:t>consume the adversaries. </a:t>
            </a:r>
          </a:p>
        </p:txBody>
      </p:sp>
    </p:spTree>
    <p:extLst>
      <p:ext uri="{BB962C8B-B14F-4D97-AF65-F5344CB8AC3E}">
        <p14:creationId xmlns:p14="http://schemas.microsoft.com/office/powerpoint/2010/main" val="86041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629138" y="706119"/>
            <a:ext cx="7885723" cy="4647426"/>
          </a:xfrm>
          <a:prstGeom prst="rect">
            <a:avLst/>
          </a:prstGeom>
        </p:spPr>
        <p:txBody>
          <a:bodyPr wrap="square">
            <a:spAutoFit/>
          </a:bodyPr>
          <a:lstStyle/>
          <a:p>
            <a:pPr algn="ctr"/>
            <a:r>
              <a:rPr lang="en-US" sz="3200" b="1" dirty="0">
                <a:solidFill>
                  <a:schemeClr val="bg2">
                    <a:lumMod val="25000"/>
                  </a:schemeClr>
                </a:solidFill>
                <a:latin typeface="Arial Narrow" panose="020B0606020202030204" pitchFamily="34" charset="0"/>
              </a:rPr>
              <a:t>Hebrews 10:28-29</a:t>
            </a:r>
          </a:p>
          <a:p>
            <a:pPr algn="ctr"/>
            <a:endParaRPr lang="en-US" sz="800" b="1" dirty="0">
              <a:solidFill>
                <a:schemeClr val="bg2">
                  <a:lumMod val="25000"/>
                </a:schemeClr>
              </a:solidFill>
              <a:latin typeface="Arial Narrow" panose="020B0606020202030204" pitchFamily="34" charset="0"/>
            </a:endParaRPr>
          </a:p>
          <a:p>
            <a:pPr algn="ctr"/>
            <a:r>
              <a:rPr lang="en-US" sz="3200" baseline="30000" dirty="0">
                <a:solidFill>
                  <a:schemeClr val="bg2">
                    <a:lumMod val="25000"/>
                  </a:schemeClr>
                </a:solidFill>
                <a:latin typeface="Arial Narrow" panose="020B0606020202030204" pitchFamily="34" charset="0"/>
              </a:rPr>
              <a:t>28</a:t>
            </a:r>
            <a:r>
              <a:rPr lang="en-US" sz="3200" dirty="0">
                <a:solidFill>
                  <a:schemeClr val="bg2">
                    <a:lumMod val="25000"/>
                  </a:schemeClr>
                </a:solidFill>
                <a:latin typeface="Arial Narrow" panose="020B0606020202030204" pitchFamily="34" charset="0"/>
              </a:rPr>
              <a:t> Anyone who has set aside the law of Moses dies without mercy on the evidence of two or three witnesses. </a:t>
            </a:r>
            <a:r>
              <a:rPr lang="en-US" sz="3200" baseline="30000" dirty="0">
                <a:solidFill>
                  <a:schemeClr val="bg2">
                    <a:lumMod val="25000"/>
                  </a:schemeClr>
                </a:solidFill>
                <a:latin typeface="Arial Narrow" panose="020B0606020202030204" pitchFamily="34" charset="0"/>
              </a:rPr>
              <a:t>29 </a:t>
            </a:r>
            <a:r>
              <a:rPr lang="en-US" sz="3200" dirty="0">
                <a:solidFill>
                  <a:schemeClr val="bg2">
                    <a:lumMod val="25000"/>
                  </a:schemeClr>
                </a:solidFill>
                <a:latin typeface="Arial Narrow" panose="020B0606020202030204" pitchFamily="34" charset="0"/>
              </a:rPr>
              <a:t>How much worse punishment, do you think, will be deserved by the one who has trampled underfoot the Son of God, and has profaned the blood of the covenant by which he was sanctified, and has outraged the Spirit of grace? </a:t>
            </a:r>
          </a:p>
          <a:p>
            <a:pPr algn="ctr"/>
            <a:endParaRPr lang="en-US" sz="3200" dirty="0">
              <a:solidFill>
                <a:schemeClr val="bg2">
                  <a:lumMod val="25000"/>
                </a:schemeClr>
              </a:solidFill>
              <a:latin typeface="Arial Narrow" panose="020B0606020202030204" pitchFamily="34" charset="0"/>
            </a:endParaRPr>
          </a:p>
        </p:txBody>
      </p:sp>
    </p:spTree>
    <p:extLst>
      <p:ext uri="{BB962C8B-B14F-4D97-AF65-F5344CB8AC3E}">
        <p14:creationId xmlns:p14="http://schemas.microsoft.com/office/powerpoint/2010/main" val="403558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58A741-C59E-40FC-99E7-31B59E3F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8DC0E8FE-004C-40E1-82D5-01F39885F2D8}"/>
              </a:ext>
            </a:extLst>
          </p:cNvPr>
          <p:cNvSpPr/>
          <p:nvPr/>
        </p:nvSpPr>
        <p:spPr>
          <a:xfrm>
            <a:off x="871415" y="432581"/>
            <a:ext cx="7885723" cy="769441"/>
          </a:xfrm>
          <a:prstGeom prst="rect">
            <a:avLst/>
          </a:prstGeom>
        </p:spPr>
        <p:txBody>
          <a:bodyPr wrap="square">
            <a:spAutoFit/>
          </a:bodyPr>
          <a:lstStyle/>
          <a:p>
            <a:pPr algn="r"/>
            <a:r>
              <a:rPr lang="en-US" sz="3600" b="1" dirty="0">
                <a:solidFill>
                  <a:schemeClr val="bg2">
                    <a:lumMod val="25000"/>
                  </a:schemeClr>
                </a:solidFill>
                <a:latin typeface="Arial Narrow" panose="020B0606020202030204" pitchFamily="34" charset="0"/>
              </a:rPr>
              <a:t>THE LANGUAGE OF HEBREWS 10</a:t>
            </a:r>
          </a:p>
          <a:p>
            <a:pPr algn="ctr"/>
            <a:endParaRPr lang="en-US" sz="800" b="1" dirty="0">
              <a:solidFill>
                <a:schemeClr val="bg2">
                  <a:lumMod val="25000"/>
                </a:schemeClr>
              </a:solidFill>
              <a:latin typeface="Arial Narrow" panose="020B0606020202030204" pitchFamily="34" charset="0"/>
            </a:endParaRPr>
          </a:p>
        </p:txBody>
      </p:sp>
      <p:sp>
        <p:nvSpPr>
          <p:cNvPr id="4" name="Rectangle 3">
            <a:extLst>
              <a:ext uri="{FF2B5EF4-FFF2-40B4-BE49-F238E27FC236}">
                <a16:creationId xmlns:a16="http://schemas.microsoft.com/office/drawing/2014/main" id="{74A16A95-77C4-4F55-B57C-42123602CACC}"/>
              </a:ext>
            </a:extLst>
          </p:cNvPr>
          <p:cNvSpPr/>
          <p:nvPr/>
        </p:nvSpPr>
        <p:spPr>
          <a:xfrm>
            <a:off x="664307" y="1989130"/>
            <a:ext cx="7815385" cy="2185214"/>
          </a:xfrm>
          <a:prstGeom prst="rect">
            <a:avLst/>
          </a:prstGeom>
        </p:spPr>
        <p:txBody>
          <a:bodyPr wrap="square">
            <a:spAutoFit/>
          </a:bodyPr>
          <a:lstStyle/>
          <a:p>
            <a:pPr algn="ctr"/>
            <a:r>
              <a:rPr lang="en-US" sz="3200" baseline="30000" dirty="0">
                <a:solidFill>
                  <a:schemeClr val="bg2">
                    <a:lumMod val="25000"/>
                  </a:schemeClr>
                </a:solidFill>
                <a:latin typeface="Arial Narrow" panose="020B0606020202030204" pitchFamily="34" charset="0"/>
              </a:rPr>
              <a:t>23</a:t>
            </a:r>
            <a:r>
              <a:rPr lang="en-US" sz="3200" dirty="0">
                <a:solidFill>
                  <a:schemeClr val="bg2">
                    <a:lumMod val="25000"/>
                  </a:schemeClr>
                </a:solidFill>
                <a:latin typeface="Arial Narrow" panose="020B0606020202030204" pitchFamily="34" charset="0"/>
              </a:rPr>
              <a:t> hold fast…without wavering</a:t>
            </a:r>
          </a:p>
          <a:p>
            <a:pPr algn="ctr"/>
            <a:endParaRPr lang="en-US" sz="800" dirty="0">
              <a:solidFill>
                <a:schemeClr val="bg2">
                  <a:lumMod val="25000"/>
                </a:schemeClr>
              </a:solidFill>
              <a:latin typeface="Arial Narrow" panose="020B0606020202030204" pitchFamily="34" charset="0"/>
            </a:endParaRPr>
          </a:p>
          <a:p>
            <a:pPr algn="ctr"/>
            <a:r>
              <a:rPr lang="en-US" sz="3200" baseline="30000" dirty="0">
                <a:solidFill>
                  <a:schemeClr val="bg2">
                    <a:lumMod val="25000"/>
                  </a:schemeClr>
                </a:solidFill>
                <a:latin typeface="Arial Narrow" panose="020B0606020202030204" pitchFamily="34" charset="0"/>
              </a:rPr>
              <a:t>26</a:t>
            </a:r>
            <a:r>
              <a:rPr lang="en-US" sz="3200" dirty="0">
                <a:solidFill>
                  <a:schemeClr val="bg2">
                    <a:lumMod val="25000"/>
                  </a:schemeClr>
                </a:solidFill>
                <a:latin typeface="Arial Narrow" panose="020B0606020202030204" pitchFamily="34" charset="0"/>
              </a:rPr>
              <a:t> if we go on sinning…there no longer remains a sacrifice for sins, but a fearful expectation of judgement…</a:t>
            </a:r>
          </a:p>
        </p:txBody>
      </p:sp>
    </p:spTree>
    <p:extLst>
      <p:ext uri="{BB962C8B-B14F-4D97-AF65-F5344CB8AC3E}">
        <p14:creationId xmlns:p14="http://schemas.microsoft.com/office/powerpoint/2010/main" val="65640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1459</TotalTime>
  <Words>1104</Words>
  <Application>Microsoft Office PowerPoint</Application>
  <PresentationFormat>On-screen Show (4:3)</PresentationFormat>
  <Paragraphs>93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13</cp:revision>
  <dcterms:created xsi:type="dcterms:W3CDTF">2018-05-05T11:54:41Z</dcterms:created>
  <dcterms:modified xsi:type="dcterms:W3CDTF">2018-05-06T14:09:06Z</dcterms:modified>
</cp:coreProperties>
</file>